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vml" ContentType="application/vnd.openxmlformats-officedocument.vmlDrawing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320" r:id="rId2"/>
    <p:sldId id="346" r:id="rId3"/>
    <p:sldId id="336" r:id="rId4"/>
    <p:sldId id="367" r:id="rId5"/>
    <p:sldId id="337" r:id="rId6"/>
    <p:sldId id="324" r:id="rId7"/>
    <p:sldId id="326" r:id="rId8"/>
    <p:sldId id="323" r:id="rId9"/>
    <p:sldId id="365" r:id="rId10"/>
    <p:sldId id="342" r:id="rId11"/>
    <p:sldId id="286" r:id="rId12"/>
    <p:sldId id="317" r:id="rId13"/>
    <p:sldId id="318" r:id="rId14"/>
    <p:sldId id="362" r:id="rId15"/>
    <p:sldId id="261" r:id="rId16"/>
    <p:sldId id="359" r:id="rId17"/>
    <p:sldId id="269" r:id="rId18"/>
    <p:sldId id="287" r:id="rId19"/>
    <p:sldId id="271" r:id="rId20"/>
    <p:sldId id="339" r:id="rId21"/>
    <p:sldId id="340" r:id="rId22"/>
    <p:sldId id="341" r:id="rId23"/>
    <p:sldId id="288" r:id="rId24"/>
    <p:sldId id="329" r:id="rId25"/>
    <p:sldId id="354" r:id="rId26"/>
    <p:sldId id="355" r:id="rId27"/>
    <p:sldId id="331" r:id="rId28"/>
    <p:sldId id="330" r:id="rId29"/>
    <p:sldId id="332" r:id="rId30"/>
    <p:sldId id="368" r:id="rId31"/>
    <p:sldId id="369" r:id="rId32"/>
    <p:sldId id="333" r:id="rId33"/>
    <p:sldId id="335" r:id="rId34"/>
    <p:sldId id="356" r:id="rId35"/>
    <p:sldId id="357" r:id="rId36"/>
    <p:sldId id="363" r:id="rId37"/>
    <p:sldId id="360" r:id="rId38"/>
    <p:sldId id="371" r:id="rId39"/>
    <p:sldId id="293" r:id="rId40"/>
    <p:sldId id="370" r:id="rId41"/>
    <p:sldId id="364" r:id="rId42"/>
    <p:sldId id="372" r:id="rId43"/>
    <p:sldId id="373" r:id="rId44"/>
    <p:sldId id="349" r:id="rId45"/>
    <p:sldId id="350" r:id="rId46"/>
    <p:sldId id="351" r:id="rId47"/>
    <p:sldId id="353" r:id="rId48"/>
    <p:sldId id="358" r:id="rId49"/>
    <p:sldId id="361" r:id="rId5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21" autoAdjust="0"/>
    <p:restoredTop sz="87860" autoAdjust="0"/>
  </p:normalViewPr>
  <p:slideViewPr>
    <p:cSldViewPr>
      <p:cViewPr>
        <p:scale>
          <a:sx n="71" d="100"/>
          <a:sy n="71" d="100"/>
        </p:scale>
        <p:origin x="-612" y="-7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092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B26D78-2713-4203-A5A1-422D03723D83}" type="datetimeFigureOut">
              <a:rPr lang="en-US" smtClean="0"/>
              <a:pPr/>
              <a:t>11/3/2011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C4277D-E9B6-4A95-95C8-5CD91C7B50F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4277D-E9B6-4A95-95C8-5CD91C7B50FF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4277D-E9B6-4A95-95C8-5CD91C7B50FF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4277D-E9B6-4A95-95C8-5CD91C7B50FF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4277D-E9B6-4A95-95C8-5CD91C7B50FF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4277D-E9B6-4A95-95C8-5CD91C7B50FF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4277D-E9B6-4A95-95C8-5CD91C7B50FF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4277D-E9B6-4A95-95C8-5CD91C7B50FF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4277D-E9B6-4A95-95C8-5CD91C7B50FF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4277D-E9B6-4A95-95C8-5CD91C7B50FF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4277D-E9B6-4A95-95C8-5CD91C7B50FF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4277D-E9B6-4A95-95C8-5CD91C7B50FF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4277D-E9B6-4A95-95C8-5CD91C7B50FF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4277D-E9B6-4A95-95C8-5CD91C7B50FF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4277D-E9B6-4A95-95C8-5CD91C7B50FF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4277D-E9B6-4A95-95C8-5CD91C7B50FF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4277D-E9B6-4A95-95C8-5CD91C7B50FF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4277D-E9B6-4A95-95C8-5CD91C7B50FF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4277D-E9B6-4A95-95C8-5CD91C7B50FF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4277D-E9B6-4A95-95C8-5CD91C7B50FF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4277D-E9B6-4A95-95C8-5CD91C7B50FF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4277D-E9B6-4A95-95C8-5CD91C7B50FF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4277D-E9B6-4A95-95C8-5CD91C7B50FF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FC2B8D-061D-47B1-A06B-81B7A04F5C28}" type="slidenum">
              <a:rPr lang="en-US" smtClean="0"/>
              <a:pPr/>
              <a:t>3</a:t>
            </a:fld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4277D-E9B6-4A95-95C8-5CD91C7B50FF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4277D-E9B6-4A95-95C8-5CD91C7B50FF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4277D-E9B6-4A95-95C8-5CD91C7B50FF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4277D-E9B6-4A95-95C8-5CD91C7B50FF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4277D-E9B6-4A95-95C8-5CD91C7B50FF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4277D-E9B6-4A95-95C8-5CD91C7B50FF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4277D-E9B6-4A95-95C8-5CD91C7B50FF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4277D-E9B6-4A95-95C8-5CD91C7B50FF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4277D-E9B6-4A95-95C8-5CD91C7B50FF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4277D-E9B6-4A95-95C8-5CD91C7B50FF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4277D-E9B6-4A95-95C8-5CD91C7B50FF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4277D-E9B6-4A95-95C8-5CD91C7B50FF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4277D-E9B6-4A95-95C8-5CD91C7B50FF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4277D-E9B6-4A95-95C8-5CD91C7B50FF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4277D-E9B6-4A95-95C8-5CD91C7B50FF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4277D-E9B6-4A95-95C8-5CD91C7B50FF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4277D-E9B6-4A95-95C8-5CD91C7B50FF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4277D-E9B6-4A95-95C8-5CD91C7B50FF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4277D-E9B6-4A95-95C8-5CD91C7B50FF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4277D-E9B6-4A95-95C8-5CD91C7B50FF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4277D-E9B6-4A95-95C8-5CD91C7B50FF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4277D-E9B6-4A95-95C8-5CD91C7B50FF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4277D-E9B6-4A95-95C8-5CD91C7B50FF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4277D-E9B6-4A95-95C8-5CD91C7B50FF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4277D-E9B6-4A95-95C8-5CD91C7B50FF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4277D-E9B6-4A95-95C8-5CD91C7B50FF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D9935-4BD6-4A2E-8C29-272BBF3E8E7F}" type="datetimeFigureOut">
              <a:rPr lang="en-US" smtClean="0"/>
              <a:pPr/>
              <a:t>11/3/2011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CFFDB-C241-437E-A3BD-184620E2A4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D9935-4BD6-4A2E-8C29-272BBF3E8E7F}" type="datetimeFigureOut">
              <a:rPr lang="en-US" smtClean="0"/>
              <a:pPr/>
              <a:t>11/3/2011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CFFDB-C241-437E-A3BD-184620E2A4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D9935-4BD6-4A2E-8C29-272BBF3E8E7F}" type="datetimeFigureOut">
              <a:rPr lang="en-US" smtClean="0"/>
              <a:pPr/>
              <a:t>11/3/2011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CFFDB-C241-437E-A3BD-184620E2A4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D9935-4BD6-4A2E-8C29-272BBF3E8E7F}" type="datetimeFigureOut">
              <a:rPr lang="en-US" smtClean="0"/>
              <a:pPr/>
              <a:t>11/3/2011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CFFDB-C241-437E-A3BD-184620E2A4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D9935-4BD6-4A2E-8C29-272BBF3E8E7F}" type="datetimeFigureOut">
              <a:rPr lang="en-US" smtClean="0"/>
              <a:pPr/>
              <a:t>11/3/2011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CFFDB-C241-437E-A3BD-184620E2A4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D9935-4BD6-4A2E-8C29-272BBF3E8E7F}" type="datetimeFigureOut">
              <a:rPr lang="en-US" smtClean="0"/>
              <a:pPr/>
              <a:t>11/3/2011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CFFDB-C241-437E-A3BD-184620E2A4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D9935-4BD6-4A2E-8C29-272BBF3E8E7F}" type="datetimeFigureOut">
              <a:rPr lang="en-US" smtClean="0"/>
              <a:pPr/>
              <a:t>11/3/2011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CFFDB-C241-437E-A3BD-184620E2A4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D9935-4BD6-4A2E-8C29-272BBF3E8E7F}" type="datetimeFigureOut">
              <a:rPr lang="en-US" smtClean="0"/>
              <a:pPr/>
              <a:t>11/3/2011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CFFDB-C241-437E-A3BD-184620E2A4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D9935-4BD6-4A2E-8C29-272BBF3E8E7F}" type="datetimeFigureOut">
              <a:rPr lang="en-US" smtClean="0"/>
              <a:pPr/>
              <a:t>11/3/2011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CFFDB-C241-437E-A3BD-184620E2A4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D9935-4BD6-4A2E-8C29-272BBF3E8E7F}" type="datetimeFigureOut">
              <a:rPr lang="en-US" smtClean="0"/>
              <a:pPr/>
              <a:t>11/3/2011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CFFDB-C241-437E-A3BD-184620E2A4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D9935-4BD6-4A2E-8C29-272BBF3E8E7F}" type="datetimeFigureOut">
              <a:rPr lang="en-US" smtClean="0"/>
              <a:pPr/>
              <a:t>11/3/2011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CFFDB-C241-437E-A3BD-184620E2A4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1D9935-4BD6-4A2E-8C29-272BBF3E8E7F}" type="datetimeFigureOut">
              <a:rPr lang="en-US" smtClean="0"/>
              <a:pPr/>
              <a:t>11/3/2011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0CFFDB-C241-437E-A3BD-184620E2A40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w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w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1" descr="C:\Documents and Settings\roger\My Documents\My Pictures\2011-7-10-korea-lx\KoreanKids2.jpg"/>
          <p:cNvPicPr>
            <a:picLocks noChangeAspect="1" noChangeArrowheads="1"/>
          </p:cNvPicPr>
          <p:nvPr/>
        </p:nvPicPr>
        <p:blipFill>
          <a:blip r:embed="rId3" cstate="print">
            <a:lum bright="8000" contrast="-71000"/>
          </a:blip>
          <a:srcRect/>
          <a:stretch>
            <a:fillRect/>
          </a:stretch>
        </p:blipFill>
        <p:spPr bwMode="auto">
          <a:xfrm>
            <a:off x="-10109" y="0"/>
            <a:ext cx="9164753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33400"/>
            <a:ext cx="7772400" cy="3200400"/>
          </a:xfrm>
        </p:spPr>
        <p:txBody>
          <a:bodyPr>
            <a:noAutofit/>
          </a:bodyPr>
          <a:lstStyle/>
          <a:p>
            <a:r>
              <a:rPr lang="en-US" sz="7200" b="1" dirty="0" smtClean="0">
                <a:solidFill>
                  <a:srgbClr val="FFFF00"/>
                </a:solidFill>
              </a:rPr>
              <a:t>Uncertainty Analysis Meets Climate Change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886200"/>
            <a:ext cx="9448800" cy="2971800"/>
          </a:xfrm>
        </p:spPr>
        <p:txBody>
          <a:bodyPr>
            <a:normAutofit fontScale="92500" lnSpcReduction="10000"/>
          </a:bodyPr>
          <a:lstStyle/>
          <a:p>
            <a:r>
              <a:rPr lang="en-US" sz="5400" b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“Au rest, après nous le </a:t>
            </a:r>
            <a:r>
              <a:rPr lang="en-US" sz="5400" b="1" dirty="0" err="1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déluge</a:t>
            </a:r>
            <a:r>
              <a:rPr lang="en-US" sz="5400" b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” Poisson 1757</a:t>
            </a:r>
          </a:p>
          <a:p>
            <a:r>
              <a:rPr lang="en-US" sz="2800" b="1" dirty="0" smtClean="0">
                <a:solidFill>
                  <a:srgbClr val="FFFF00"/>
                </a:solidFill>
              </a:rPr>
              <a:t>Roger Cooke</a:t>
            </a:r>
          </a:p>
          <a:p>
            <a:r>
              <a:rPr lang="en-US" sz="2800" b="1" dirty="0" smtClean="0">
                <a:solidFill>
                  <a:srgbClr val="FFFF00"/>
                </a:solidFill>
              </a:rPr>
              <a:t>TU Delft Nov. 3 2011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GB" dirty="0" smtClean="0"/>
              <a:t>Five conclusions from the US National Research Council </a:t>
            </a:r>
            <a:r>
              <a:rPr lang="en-GB" sz="1600" dirty="0" smtClean="0"/>
              <a:t>National Research Council. (2010). </a:t>
            </a:r>
            <a:r>
              <a:rPr lang="en-GB" sz="1600" i="1" dirty="0" smtClean="0"/>
              <a:t>Advancing the science of climate change. </a:t>
            </a:r>
            <a:r>
              <a:rPr lang="en-GB" sz="1600" dirty="0" smtClean="0"/>
              <a:t>Washington, DC: National Academies Press.  P.28.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24400"/>
          </a:xfrm>
        </p:spPr>
        <p:txBody>
          <a:bodyPr>
            <a:normAutofit fontScale="32500" lnSpcReduction="20000"/>
          </a:bodyPr>
          <a:lstStyle/>
          <a:p>
            <a:pPr>
              <a:buNone/>
            </a:pPr>
            <a:r>
              <a:rPr lang="en-GB" sz="7400" dirty="0" smtClean="0"/>
              <a:t>high confidence (8 out of 10) or very high confidence (9 out of 10): </a:t>
            </a:r>
          </a:p>
          <a:p>
            <a:pPr marL="514350" indent="-514350">
              <a:buAutoNum type="arabicParenBoth"/>
            </a:pPr>
            <a:endParaRPr lang="en-GB" sz="7400" dirty="0" smtClean="0"/>
          </a:p>
          <a:p>
            <a:pPr marL="514350" indent="-514350">
              <a:buAutoNum type="arabicParenBoth"/>
            </a:pPr>
            <a:r>
              <a:rPr lang="en-GB" sz="7400" dirty="0" smtClean="0"/>
              <a:t>“The Earth is warming..”  </a:t>
            </a:r>
          </a:p>
          <a:p>
            <a:pPr marL="514350" indent="-514350">
              <a:buAutoNum type="arabicParenBoth"/>
            </a:pPr>
            <a:r>
              <a:rPr lang="en-GB" sz="7400" dirty="0" smtClean="0"/>
              <a:t> ”Most of the warming over the last several decades can be attributed to human activities” </a:t>
            </a:r>
          </a:p>
          <a:p>
            <a:pPr marL="514350" indent="-514350">
              <a:buAutoNum type="arabicParenBoth"/>
            </a:pPr>
            <a:r>
              <a:rPr lang="en-GB" sz="7400" dirty="0" smtClean="0"/>
              <a:t>“Global warming is closely associated with… other climate changes” </a:t>
            </a:r>
          </a:p>
          <a:p>
            <a:pPr marL="514350" indent="-514350">
              <a:buAutoNum type="arabicParenBoth"/>
            </a:pPr>
            <a:r>
              <a:rPr lang="en-GB" sz="7400" dirty="0" smtClean="0"/>
              <a:t>“Individually and collectively …these changes pose risks for.. human and environmental systems </a:t>
            </a:r>
          </a:p>
          <a:p>
            <a:pPr marL="514350" indent="-514350">
              <a:buAutoNum type="arabicParenBoth"/>
            </a:pPr>
            <a:r>
              <a:rPr lang="en-GB" sz="7400" dirty="0" smtClean="0"/>
              <a:t>“Human-induced climate change and its impacts will continue for many decades, and in some cases for many centuries”</a:t>
            </a:r>
            <a:endParaRPr lang="en-GB" sz="40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533400" y="914400"/>
            <a:ext cx="8610600" cy="646331"/>
          </a:xfrm>
          <a:prstGeom prst="rect">
            <a:avLst/>
          </a:prstGeom>
          <a:solidFill>
            <a:schemeClr val="accent2">
              <a:lumMod val="20000"/>
              <a:lumOff val="80000"/>
              <a:alpha val="63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What is the confidence in ALL of these?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000" y="3581400"/>
            <a:ext cx="8763000" cy="1200329"/>
          </a:xfrm>
          <a:prstGeom prst="rect">
            <a:avLst/>
          </a:prstGeom>
          <a:solidFill>
            <a:schemeClr val="accent2">
              <a:lumMod val="20000"/>
              <a:lumOff val="80000"/>
              <a:alpha val="73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P(Human cause | warming) = 8/10  or</a:t>
            </a:r>
          </a:p>
          <a:p>
            <a:r>
              <a:rPr lang="en-US" sz="3600" b="1" dirty="0" smtClean="0">
                <a:solidFill>
                  <a:srgbClr val="FF0000"/>
                </a:solidFill>
              </a:rPr>
              <a:t>P(Human cause AND warming) = 8/10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9812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Economic Damages of Climate Change: </a:t>
            </a:r>
            <a:br>
              <a:rPr lang="en-US" b="1" dirty="0" smtClean="0"/>
            </a:br>
            <a:r>
              <a:rPr lang="en-US" b="1" dirty="0" smtClean="0"/>
              <a:t>Model Uncertainty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19400"/>
            <a:ext cx="8229600" cy="3611563"/>
          </a:xfrm>
        </p:spPr>
        <p:txBody>
          <a:bodyPr/>
          <a:lstStyle/>
          <a:p>
            <a:r>
              <a:rPr lang="en-US" dirty="0" smtClean="0"/>
              <a:t>Stress test</a:t>
            </a:r>
          </a:p>
          <a:p>
            <a:endParaRPr lang="en-US" dirty="0" smtClean="0"/>
          </a:p>
          <a:p>
            <a:r>
              <a:rPr lang="en-US" dirty="0" smtClean="0"/>
              <a:t>Canonical variations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r>
              <a:rPr lang="en-US" b="1" dirty="0" smtClean="0"/>
              <a:t>Neo-Classical Growth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38200"/>
            <a:ext cx="8991600" cy="6019800"/>
          </a:xfrm>
        </p:spPr>
        <p:txBody>
          <a:bodyPr>
            <a:normAutofit fontScale="47500" lnSpcReduction="20000"/>
          </a:bodyPr>
          <a:lstStyle/>
          <a:p>
            <a:pPr>
              <a:buNone/>
            </a:pPr>
            <a:r>
              <a:rPr lang="en-US" sz="5900" dirty="0" smtClean="0"/>
              <a:t>A = total </a:t>
            </a:r>
            <a:r>
              <a:rPr lang="en-US" sz="5900" dirty="0"/>
              <a:t>factor productivity</a:t>
            </a:r>
            <a:r>
              <a:rPr lang="en-US" sz="5900" dirty="0" smtClean="0"/>
              <a:t>, K = capital </a:t>
            </a:r>
            <a:r>
              <a:rPr lang="en-US" sz="5900" dirty="0"/>
              <a:t>stock, </a:t>
            </a:r>
            <a:r>
              <a:rPr lang="en-US" sz="5900" dirty="0" smtClean="0"/>
              <a:t> N = labor, </a:t>
            </a:r>
            <a:r>
              <a:rPr lang="en-US" sz="5900" dirty="0" smtClean="0">
                <a:sym typeface="Symbol"/>
              </a:rPr>
              <a:t> = depreciation</a:t>
            </a:r>
            <a:endParaRPr lang="en-US" sz="5900" dirty="0" smtClean="0"/>
          </a:p>
          <a:p>
            <a:pPr>
              <a:buNone/>
            </a:pPr>
            <a:endParaRPr lang="en-US" sz="2300" dirty="0" smtClean="0"/>
          </a:p>
          <a:p>
            <a:pPr>
              <a:buNone/>
            </a:pPr>
            <a:r>
              <a:rPr lang="en-US" sz="6000" b="1" dirty="0"/>
              <a:t> </a:t>
            </a:r>
            <a:endParaRPr lang="en-US" sz="6000" b="1" dirty="0" smtClean="0"/>
          </a:p>
          <a:p>
            <a:pPr lvl="0">
              <a:buNone/>
            </a:pPr>
            <a:r>
              <a:rPr lang="en-US" sz="6000" b="1" dirty="0" smtClean="0"/>
              <a:t>Output(t</a:t>
            </a:r>
            <a:r>
              <a:rPr lang="en-US" sz="6000" b="1" dirty="0"/>
              <a:t>) = </a:t>
            </a:r>
            <a:r>
              <a:rPr lang="en-US" sz="6000" b="1" dirty="0" smtClean="0"/>
              <a:t> A(t) K(t)</a:t>
            </a:r>
            <a:r>
              <a:rPr lang="en-US" sz="6000" b="1" baseline="30000" dirty="0" smtClean="0"/>
              <a:t>γ </a:t>
            </a:r>
            <a:r>
              <a:rPr lang="en-US" sz="6000" b="1" dirty="0" smtClean="0"/>
              <a:t>N(t)</a:t>
            </a:r>
            <a:r>
              <a:rPr lang="en-US" sz="6000" b="1" baseline="30000" dirty="0" smtClean="0"/>
              <a:t>1-γ</a:t>
            </a:r>
            <a:r>
              <a:rPr lang="en-US" sz="6000" b="1" dirty="0" smtClean="0"/>
              <a:t> </a:t>
            </a:r>
          </a:p>
          <a:p>
            <a:pPr lvl="0">
              <a:buNone/>
            </a:pPr>
            <a:r>
              <a:rPr lang="en-US" sz="6000" b="1" dirty="0" smtClean="0"/>
              <a:t> </a:t>
            </a:r>
            <a:r>
              <a:rPr lang="en-US" sz="3400" dirty="0"/>
              <a:t> </a:t>
            </a:r>
            <a:endParaRPr lang="en-US" sz="3400" dirty="0" smtClean="0"/>
          </a:p>
          <a:p>
            <a:pPr lvl="0">
              <a:buNone/>
            </a:pPr>
            <a:r>
              <a:rPr lang="en-US" dirty="0" smtClean="0"/>
              <a:t>  </a:t>
            </a:r>
            <a:r>
              <a:rPr lang="en-US" sz="6700" b="1" dirty="0" smtClean="0"/>
              <a:t>K(t+1</a:t>
            </a:r>
            <a:r>
              <a:rPr lang="en-US" sz="6700" b="1" dirty="0"/>
              <a:t>) = (</a:t>
            </a:r>
            <a:r>
              <a:rPr lang="en-US" sz="6700" b="1" dirty="0" smtClean="0"/>
              <a:t>1</a:t>
            </a:r>
            <a:r>
              <a:rPr lang="en-US" sz="6700" b="1" dirty="0" smtClean="0">
                <a:sym typeface="Symbol"/>
              </a:rPr>
              <a:t></a:t>
            </a:r>
            <a:r>
              <a:rPr lang="en-US" sz="6700" b="1" dirty="0" smtClean="0"/>
              <a:t>) K(t</a:t>
            </a:r>
            <a:r>
              <a:rPr lang="en-US" sz="6700" b="1" dirty="0"/>
              <a:t>) + </a:t>
            </a:r>
            <a:r>
              <a:rPr lang="en-US" sz="6700" b="1" dirty="0" smtClean="0"/>
              <a:t>Output(t</a:t>
            </a:r>
            <a:r>
              <a:rPr lang="en-US" sz="6700" b="1" dirty="0"/>
              <a:t>) – </a:t>
            </a:r>
            <a:r>
              <a:rPr lang="en-US" sz="6700" b="1" dirty="0" err="1" smtClean="0"/>
              <a:t>Consump</a:t>
            </a:r>
            <a:r>
              <a:rPr lang="en-US" sz="6700" b="1" dirty="0" smtClean="0"/>
              <a:t>(t)</a:t>
            </a:r>
          </a:p>
          <a:p>
            <a:pPr>
              <a:buNone/>
            </a:pPr>
            <a:r>
              <a:rPr lang="en-US" dirty="0"/>
              <a:t> </a:t>
            </a:r>
            <a:endParaRPr lang="en-US" sz="4500" dirty="0" smtClean="0"/>
          </a:p>
          <a:p>
            <a:pPr>
              <a:buNone/>
            </a:pPr>
            <a:r>
              <a:rPr lang="en-US" sz="6700" b="1" dirty="0" smtClean="0"/>
              <a:t>Bernoulli Equation</a:t>
            </a:r>
            <a:r>
              <a:rPr lang="en-US" sz="6700" dirty="0" smtClean="0"/>
              <a:t> </a:t>
            </a:r>
            <a:r>
              <a:rPr lang="en-US" sz="6700" b="1" dirty="0" smtClean="0"/>
              <a:t>(1694)</a:t>
            </a:r>
            <a:r>
              <a:rPr lang="en-US" sz="4200" dirty="0" smtClean="0"/>
              <a:t>  </a:t>
            </a:r>
            <a:r>
              <a:rPr lang="en-US" sz="5900" dirty="0" err="1" smtClean="0"/>
              <a:t>Consump</a:t>
            </a:r>
            <a:r>
              <a:rPr lang="en-US" sz="5900" dirty="0" smtClean="0"/>
              <a:t>(t</a:t>
            </a:r>
            <a:r>
              <a:rPr lang="en-US" sz="5900" dirty="0"/>
              <a:t>)=</a:t>
            </a:r>
            <a:r>
              <a:rPr lang="en-US" sz="5900" dirty="0">
                <a:sym typeface="Symbol"/>
              </a:rPr>
              <a:t></a:t>
            </a:r>
            <a:r>
              <a:rPr lang="en-US" sz="5900" dirty="0"/>
              <a:t>(</a:t>
            </a:r>
            <a:r>
              <a:rPr lang="en-US" sz="5900" dirty="0" smtClean="0"/>
              <a:t>t)Output(t</a:t>
            </a:r>
            <a:r>
              <a:rPr lang="en-US" sz="5900" dirty="0"/>
              <a:t>)</a:t>
            </a:r>
            <a:r>
              <a:rPr lang="en-US" sz="4200" dirty="0"/>
              <a:t> </a:t>
            </a:r>
            <a:r>
              <a:rPr lang="en-US" sz="4200" dirty="0" smtClean="0"/>
              <a:t>:</a:t>
            </a:r>
          </a:p>
          <a:p>
            <a:pPr>
              <a:buNone/>
            </a:pPr>
            <a:endParaRPr lang="en-US" dirty="0" smtClean="0"/>
          </a:p>
          <a:p>
            <a:pPr lvl="0">
              <a:buNone/>
            </a:pPr>
            <a:r>
              <a:rPr lang="en-US" dirty="0"/>
              <a:t>  	</a:t>
            </a:r>
            <a:r>
              <a:rPr lang="en-US" sz="6000" b="1" dirty="0" err="1"/>
              <a:t>dK</a:t>
            </a:r>
            <a:r>
              <a:rPr lang="en-US" sz="6000" b="1" dirty="0"/>
              <a:t>/</a:t>
            </a:r>
            <a:r>
              <a:rPr lang="en-US" sz="6000" b="1" dirty="0" err="1"/>
              <a:t>dt</a:t>
            </a:r>
            <a:r>
              <a:rPr lang="en-US" sz="6000" b="1" dirty="0"/>
              <a:t> = </a:t>
            </a:r>
            <a:r>
              <a:rPr lang="en-US" sz="6000" b="1" dirty="0" smtClean="0">
                <a:sym typeface="Symbol"/>
              </a:rPr>
              <a:t></a:t>
            </a:r>
            <a:r>
              <a:rPr lang="en-US" sz="6000" b="1" dirty="0"/>
              <a:t>K(t) + B(t)K(t)</a:t>
            </a:r>
            <a:r>
              <a:rPr lang="en-US" sz="6000" b="1" baseline="30000" dirty="0">
                <a:sym typeface="Symbol"/>
              </a:rPr>
              <a:t></a:t>
            </a:r>
            <a:r>
              <a:rPr lang="en-US" sz="6000" b="1" dirty="0"/>
              <a:t>; </a:t>
            </a:r>
            <a:endParaRPr lang="en-US" sz="6000" b="1" dirty="0" smtClean="0"/>
          </a:p>
          <a:p>
            <a:pPr lvl="0">
              <a:buNone/>
            </a:pPr>
            <a:r>
              <a:rPr lang="en-US" sz="6000" b="1" dirty="0" smtClean="0">
                <a:sym typeface="Symbol"/>
              </a:rPr>
              <a:t>     </a:t>
            </a:r>
            <a:r>
              <a:rPr lang="en-US" sz="6000" dirty="0" smtClean="0">
                <a:sym typeface="Symbol"/>
              </a:rPr>
              <a:t></a:t>
            </a:r>
            <a:r>
              <a:rPr lang="en-US" sz="6000" dirty="0" smtClean="0"/>
              <a:t>(t) = 0.2, N=6.54 E9, A=0.027</a:t>
            </a:r>
            <a:endParaRPr lang="en-US" sz="6000" b="1" dirty="0" smtClean="0"/>
          </a:p>
          <a:p>
            <a:pPr>
              <a:buNone/>
            </a:pPr>
            <a:r>
              <a:rPr lang="en-US" dirty="0"/>
              <a:t> </a:t>
            </a:r>
            <a:endParaRPr lang="en-US" dirty="0" smtClean="0"/>
          </a:p>
          <a:p>
            <a:pPr>
              <a:buNone/>
            </a:pPr>
            <a:r>
              <a:rPr lang="en-US" dirty="0"/>
              <a:t> </a:t>
            </a:r>
            <a:endParaRPr lang="en-US" dirty="0" smtClean="0"/>
          </a:p>
          <a:p>
            <a:pPr lvl="0">
              <a:buNone/>
            </a:pPr>
            <a:r>
              <a:rPr lang="en-US" sz="5900" dirty="0"/>
              <a:t> 	</a:t>
            </a:r>
            <a:r>
              <a:rPr lang="en-US" sz="6000" b="1" dirty="0" smtClean="0"/>
              <a:t>K(t</a:t>
            </a:r>
            <a:r>
              <a:rPr lang="en-US" sz="6000" b="1" dirty="0"/>
              <a:t>) = [(1 </a:t>
            </a:r>
            <a:r>
              <a:rPr lang="en-US" sz="6000" b="1" dirty="0">
                <a:sym typeface="Symbol"/>
              </a:rPr>
              <a:t></a:t>
            </a:r>
            <a:r>
              <a:rPr lang="en-US" sz="6000" b="1" dirty="0"/>
              <a:t> </a:t>
            </a:r>
            <a:r>
              <a:rPr lang="en-US" sz="6000" b="1" dirty="0">
                <a:sym typeface="Symbol"/>
              </a:rPr>
              <a:t></a:t>
            </a:r>
            <a:r>
              <a:rPr lang="en-US" sz="6000" b="1" dirty="0"/>
              <a:t>) </a:t>
            </a:r>
            <a:r>
              <a:rPr lang="en-US" sz="6000" b="1" dirty="0" err="1"/>
              <a:t>B</a:t>
            </a:r>
            <a:r>
              <a:rPr lang="en-US" sz="6000" b="1" dirty="0" err="1">
                <a:sym typeface="Symbol"/>
              </a:rPr>
              <a:t></a:t>
            </a:r>
            <a:r>
              <a:rPr lang="en-US" sz="6000" b="1" i="1" baseline="-25000" dirty="0" err="1"/>
              <a:t>x</a:t>
            </a:r>
            <a:r>
              <a:rPr lang="en-US" sz="6000" b="1" i="1" baseline="-25000" dirty="0"/>
              <a:t>=o..t</a:t>
            </a:r>
            <a:r>
              <a:rPr lang="en-US" sz="6000" b="1" dirty="0"/>
              <a:t> e</a:t>
            </a:r>
            <a:r>
              <a:rPr lang="en-US" sz="6000" b="1" baseline="30000" dirty="0">
                <a:sym typeface="Symbol"/>
              </a:rPr>
              <a:t></a:t>
            </a:r>
            <a:r>
              <a:rPr lang="en-US" sz="6000" b="1" baseline="30000" dirty="0"/>
              <a:t>(1</a:t>
            </a:r>
            <a:r>
              <a:rPr lang="en-US" sz="6000" b="1" baseline="30000" dirty="0">
                <a:sym typeface="Symbol"/>
              </a:rPr>
              <a:t></a:t>
            </a:r>
            <a:r>
              <a:rPr lang="en-US" sz="6000" b="1" baseline="30000" dirty="0"/>
              <a:t>)</a:t>
            </a:r>
            <a:r>
              <a:rPr lang="en-US" sz="6000" b="1" baseline="30000" dirty="0">
                <a:sym typeface="Symbol"/>
              </a:rPr>
              <a:t></a:t>
            </a:r>
            <a:r>
              <a:rPr lang="en-US" sz="6000" b="1" baseline="30000" dirty="0"/>
              <a:t>x</a:t>
            </a:r>
            <a:r>
              <a:rPr lang="en-US" sz="6000" b="1" dirty="0"/>
              <a:t> </a:t>
            </a:r>
            <a:r>
              <a:rPr lang="en-US" sz="6000" b="1" dirty="0" err="1"/>
              <a:t>dx</a:t>
            </a:r>
            <a:r>
              <a:rPr lang="en-US" sz="6000" b="1" dirty="0"/>
              <a:t>   + </a:t>
            </a:r>
            <a:r>
              <a:rPr lang="en-US" sz="6000" b="1" dirty="0" smtClean="0"/>
              <a:t>e</a:t>
            </a:r>
            <a:r>
              <a:rPr lang="en-US" sz="6000" b="1" baseline="30000" dirty="0" smtClean="0">
                <a:sym typeface="Symbol"/>
              </a:rPr>
              <a:t></a:t>
            </a:r>
            <a:r>
              <a:rPr lang="en-US" sz="6000" b="1" baseline="30000" dirty="0" smtClean="0"/>
              <a:t>(1</a:t>
            </a:r>
            <a:r>
              <a:rPr lang="en-US" sz="6000" b="1" baseline="30000" dirty="0" smtClean="0">
                <a:sym typeface="Symbol"/>
              </a:rPr>
              <a:t></a:t>
            </a:r>
            <a:r>
              <a:rPr lang="en-US" sz="6000" b="1" baseline="30000" dirty="0" smtClean="0"/>
              <a:t>)</a:t>
            </a:r>
            <a:r>
              <a:rPr lang="en-US" sz="6000" b="1" baseline="30000" dirty="0" smtClean="0">
                <a:sym typeface="Symbol"/>
              </a:rPr>
              <a:t>t</a:t>
            </a:r>
            <a:r>
              <a:rPr lang="en-US" sz="6000" b="1" baseline="30000" dirty="0" smtClean="0"/>
              <a:t> </a:t>
            </a:r>
            <a:r>
              <a:rPr lang="en-US" sz="6000" b="1" dirty="0" smtClean="0"/>
              <a:t>K(0</a:t>
            </a:r>
            <a:r>
              <a:rPr lang="en-US" sz="6000" b="1" dirty="0"/>
              <a:t>)</a:t>
            </a:r>
            <a:r>
              <a:rPr lang="en-US" sz="6000" b="1" baseline="30000" dirty="0"/>
              <a:t> (1</a:t>
            </a:r>
            <a:r>
              <a:rPr lang="en-US" sz="6000" b="1" baseline="30000" dirty="0">
                <a:sym typeface="Symbol"/>
              </a:rPr>
              <a:t></a:t>
            </a:r>
            <a:r>
              <a:rPr lang="en-US" sz="6000" b="1" baseline="30000" dirty="0"/>
              <a:t>)</a:t>
            </a:r>
            <a:r>
              <a:rPr lang="en-US" sz="6000" b="1" dirty="0"/>
              <a:t>]</a:t>
            </a:r>
            <a:r>
              <a:rPr lang="en-US" sz="6000" b="1" baseline="30000" dirty="0"/>
              <a:t>1/(1</a:t>
            </a:r>
            <a:r>
              <a:rPr lang="en-US" sz="6000" b="1" baseline="30000" dirty="0">
                <a:sym typeface="Symbol"/>
              </a:rPr>
              <a:t></a:t>
            </a:r>
            <a:r>
              <a:rPr lang="en-US" sz="6000" b="1" baseline="30000" dirty="0" smtClean="0"/>
              <a:t>)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p:oleObj spid="_x0000_s32770" name="Equation" r:id="rId4" imgW="114120" imgH="215640" progId="Equation.3">
              <p:embed/>
            </p:oleObj>
          </a:graphicData>
        </a:graphic>
      </p:graphicFrame>
      <p:cxnSp>
        <p:nvCxnSpPr>
          <p:cNvPr id="5" name="Straight Connector 4"/>
          <p:cNvCxnSpPr/>
          <p:nvPr/>
        </p:nvCxnSpPr>
        <p:spPr>
          <a:xfrm>
            <a:off x="0" y="762000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705600" y="4191000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Current</a:t>
            </a:r>
            <a:endParaRPr lang="en-US" sz="36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Capital Trajectory</a:t>
            </a:r>
            <a:endParaRPr lang="en-US" dirty="0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1958181"/>
            <a:ext cx="3810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67000" y="1981200"/>
            <a:ext cx="3810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 b="2000"/>
          <a:stretch>
            <a:fillRect/>
          </a:stretch>
        </p:blipFill>
        <p:spPr bwMode="auto">
          <a:xfrm>
            <a:off x="2667000" y="1981200"/>
            <a:ext cx="38100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3505200" y="3276600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Double Current</a:t>
            </a:r>
            <a:endParaRPr lang="en-US" sz="3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810000" y="4800600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 1 Dollar</a:t>
            </a:r>
            <a:endParaRPr lang="en-US" sz="3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267200" y="5867400"/>
            <a:ext cx="175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Year</a:t>
            </a:r>
            <a:endParaRPr lang="en-US" sz="3200" dirty="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1137910" y="3738890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Trill USD 2008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0856" t="16836" r="4542" b="6897"/>
          <a:stretch>
            <a:fillRect/>
          </a:stretch>
        </p:blipFill>
        <p:spPr bwMode="auto">
          <a:xfrm rot="21433081">
            <a:off x="288401" y="836982"/>
            <a:ext cx="7452696" cy="5624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667000" y="6477000"/>
            <a:ext cx="5257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Barro</a:t>
            </a:r>
            <a:r>
              <a:rPr lang="en-US" dirty="0" smtClean="0"/>
              <a:t> and </a:t>
            </a:r>
            <a:r>
              <a:rPr lang="en-US" dirty="0" err="1" smtClean="0"/>
              <a:t>Sala</a:t>
            </a:r>
            <a:r>
              <a:rPr lang="en-US" dirty="0" smtClean="0"/>
              <a:t>-</a:t>
            </a:r>
            <a:r>
              <a:rPr lang="en-US" dirty="0" err="1" smtClean="0"/>
              <a:t>i</a:t>
            </a:r>
            <a:r>
              <a:rPr lang="en-US" dirty="0" smtClean="0"/>
              <a:t>-Martin 1999, p. 420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14400" y="228600"/>
            <a:ext cx="792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Convergence?  Conditional on what?</a:t>
            </a:r>
            <a:endParaRPr lang="en-US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r>
              <a:rPr lang="en-US" b="1" dirty="0" smtClean="0"/>
              <a:t>Damage from Temperature rise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38200"/>
            <a:ext cx="8991600" cy="6019800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en-US" sz="5900" dirty="0" smtClean="0"/>
              <a:t>Λ = abatement</a:t>
            </a:r>
            <a:r>
              <a:rPr lang="en-US" sz="5900" dirty="0"/>
              <a:t>, </a:t>
            </a:r>
            <a:r>
              <a:rPr lang="en-US" sz="5900" dirty="0" smtClean="0"/>
              <a:t>Temp(t) = temperature rise above pre-industrial</a:t>
            </a:r>
          </a:p>
          <a:p>
            <a:pPr>
              <a:buNone/>
            </a:pPr>
            <a:endParaRPr lang="en-US" sz="2300" dirty="0" smtClean="0"/>
          </a:p>
          <a:p>
            <a:pPr>
              <a:buNone/>
            </a:pPr>
            <a:r>
              <a:rPr lang="en-US" sz="6000" dirty="0" smtClean="0"/>
              <a:t>                     </a:t>
            </a:r>
            <a:r>
              <a:rPr lang="en-US" sz="6000" b="1" dirty="0" smtClean="0"/>
              <a:t>  [1</a:t>
            </a:r>
            <a:r>
              <a:rPr lang="en-US" sz="6000" b="1" dirty="0" smtClean="0">
                <a:sym typeface="Symbol"/>
              </a:rPr>
              <a:t></a:t>
            </a:r>
            <a:r>
              <a:rPr lang="en-US" sz="6000" b="1" dirty="0" smtClean="0"/>
              <a:t>Λ(t)] A(t) K(t)</a:t>
            </a:r>
            <a:r>
              <a:rPr lang="en-US" sz="6000" b="1" baseline="30000" dirty="0" smtClean="0"/>
              <a:t>γ </a:t>
            </a:r>
            <a:r>
              <a:rPr lang="en-US" sz="6000" b="1" dirty="0" smtClean="0"/>
              <a:t>N(t)</a:t>
            </a:r>
            <a:r>
              <a:rPr lang="en-US" sz="6000" b="1" baseline="30000" dirty="0" smtClean="0"/>
              <a:t>1-γ</a:t>
            </a:r>
            <a:r>
              <a:rPr lang="en-US" sz="6000" b="1" dirty="0" smtClean="0"/>
              <a:t> </a:t>
            </a:r>
            <a:r>
              <a:rPr lang="en-US" sz="6000" b="1" dirty="0"/>
              <a:t> </a:t>
            </a:r>
            <a:endParaRPr lang="en-US" sz="6000" b="1" dirty="0" smtClean="0"/>
          </a:p>
          <a:p>
            <a:pPr lvl="0">
              <a:buNone/>
            </a:pPr>
            <a:r>
              <a:rPr lang="en-US" sz="6000" b="1" dirty="0" smtClean="0"/>
              <a:t>Output(t</a:t>
            </a:r>
            <a:r>
              <a:rPr lang="en-US" sz="6000" b="1" dirty="0"/>
              <a:t>) = </a:t>
            </a:r>
            <a:r>
              <a:rPr lang="en-US" sz="6000" b="1" dirty="0" smtClean="0"/>
              <a:t> </a:t>
            </a:r>
            <a:r>
              <a:rPr lang="en-US" sz="6000" dirty="0" smtClean="0">
                <a:latin typeface="Times New Roman" pitchFamily="18" charset="0"/>
                <a:ea typeface="Cambria Math"/>
                <a:cs typeface="Times New Roman" pitchFamily="18" charset="0"/>
                <a:sym typeface="Symbol"/>
              </a:rPr>
              <a:t>——————————</a:t>
            </a:r>
            <a:endParaRPr lang="en-US" sz="6000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r>
              <a:rPr lang="en-US" sz="6000" b="1" dirty="0" smtClean="0"/>
              <a:t>                         (1 + .0028Temp(t)</a:t>
            </a:r>
            <a:r>
              <a:rPr lang="en-US" sz="6000" b="1" baseline="30000" dirty="0" smtClean="0"/>
              <a:t>2</a:t>
            </a:r>
            <a:r>
              <a:rPr lang="en-US" sz="6000" b="1" dirty="0" smtClean="0"/>
              <a:t>)</a:t>
            </a:r>
          </a:p>
          <a:p>
            <a:pPr>
              <a:buNone/>
            </a:pPr>
            <a:r>
              <a:rPr lang="en-US" sz="3400" dirty="0"/>
              <a:t> </a:t>
            </a:r>
            <a:endParaRPr lang="en-US" sz="3400" dirty="0" smtClean="0"/>
          </a:p>
          <a:p>
            <a:pPr lvl="0">
              <a:buNone/>
            </a:pPr>
            <a:r>
              <a:rPr lang="en-US" dirty="0" smtClean="0"/>
              <a:t>  </a:t>
            </a:r>
            <a:endParaRPr lang="en-US" sz="4500" dirty="0" smtClean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p:oleObj spid="_x0000_s1026" name="Equation" r:id="rId4" imgW="114120" imgH="215640" progId="Equation.3">
              <p:embed/>
            </p:oleObj>
          </a:graphicData>
        </a:graphic>
      </p:graphicFrame>
      <p:cxnSp>
        <p:nvCxnSpPr>
          <p:cNvPr id="5" name="Straight Connector 4"/>
          <p:cNvCxnSpPr/>
          <p:nvPr/>
        </p:nvCxnSpPr>
        <p:spPr>
          <a:xfrm>
            <a:off x="0" y="762000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5907" t="10102" r="14644" b="4034"/>
          <a:stretch>
            <a:fillRect/>
          </a:stretch>
        </p:blipFill>
        <p:spPr bwMode="auto">
          <a:xfrm>
            <a:off x="152400" y="-1"/>
            <a:ext cx="9144000" cy="6804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Autofit/>
          </a:bodyPr>
          <a:lstStyle/>
          <a:p>
            <a:r>
              <a:rPr lang="en-US" sz="2400" b="1" dirty="0" smtClean="0"/>
              <a:t>Output[Trill $], </a:t>
            </a:r>
            <a:r>
              <a:rPr lang="en-US" sz="2400" b="1" dirty="0" err="1" smtClean="0"/>
              <a:t>outx</a:t>
            </a:r>
            <a:r>
              <a:rPr lang="en-US" sz="2400" b="1" dirty="0" smtClean="0"/>
              <a:t>(t) = output at time t;  linear temperature increase No Abatement ; starting capital = 180 [Trill $]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71683" name="Picture 3"/>
          <p:cNvPicPr>
            <a:picLocks noChangeAspect="1" noChangeArrowheads="1"/>
          </p:cNvPicPr>
          <p:nvPr/>
        </p:nvPicPr>
        <p:blipFill>
          <a:blip r:embed="rId3" cstate="print"/>
          <a:srcRect l="12000" t="5341" r="16000"/>
          <a:stretch>
            <a:fillRect/>
          </a:stretch>
        </p:blipFill>
        <p:spPr bwMode="auto">
          <a:xfrm>
            <a:off x="1524000" y="1066800"/>
            <a:ext cx="6477000" cy="5401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b="1" dirty="0" smtClean="0"/>
              <a:t>Canonical Variations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133600"/>
            <a:ext cx="8229600" cy="36576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/>
              <a:t>Do other simple model forms </a:t>
            </a:r>
            <a:br>
              <a:rPr lang="en-US" dirty="0" smtClean="0"/>
            </a:br>
            <a:r>
              <a:rPr lang="en-US" dirty="0" smtClean="0"/>
              <a:t>have structurally different behavior?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1219200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5962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Lotka</a:t>
            </a:r>
            <a:r>
              <a:rPr lang="en-US" b="1" dirty="0" smtClean="0"/>
              <a:t> </a:t>
            </a:r>
            <a:r>
              <a:rPr lang="en-US" b="1" dirty="0" err="1" smtClean="0"/>
              <a:t>Volterra</a:t>
            </a:r>
            <a:r>
              <a:rPr lang="en-US" b="1" dirty="0" smtClean="0"/>
              <a:t> </a:t>
            </a:r>
            <a:r>
              <a:rPr lang="en-US" b="1" dirty="0" err="1" smtClean="0"/>
              <a:t>vs</a:t>
            </a:r>
            <a:r>
              <a:rPr lang="en-US" b="1" dirty="0" smtClean="0"/>
              <a:t> of Bernoulli Model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915400" cy="5257800"/>
          </a:xfrm>
        </p:spPr>
        <p:txBody>
          <a:bodyPr>
            <a:normAutofit/>
          </a:bodyPr>
          <a:lstStyle/>
          <a:p>
            <a:pPr lvl="0">
              <a:buNone/>
            </a:pPr>
            <a:r>
              <a:rPr lang="en-US" dirty="0" smtClean="0"/>
              <a:t>T(GHG(t)) =  </a:t>
            </a:r>
            <a:r>
              <a:rPr lang="en-US" i="1" dirty="0" err="1" smtClean="0"/>
              <a:t>cs</a:t>
            </a:r>
            <a:r>
              <a:rPr lang="en-US" dirty="0" smtClean="0">
                <a:sym typeface="Symbol"/>
              </a:rPr>
              <a:t></a:t>
            </a:r>
            <a:r>
              <a:rPr lang="en-US" baseline="-25000" dirty="0" smtClean="0"/>
              <a:t> </a:t>
            </a:r>
            <a:r>
              <a:rPr lang="en-US" dirty="0" err="1" smtClean="0"/>
              <a:t>ln</a:t>
            </a:r>
            <a:r>
              <a:rPr lang="en-US" dirty="0" smtClean="0"/>
              <a:t>(GHG(t)/280)/</a:t>
            </a:r>
            <a:r>
              <a:rPr lang="en-US" dirty="0" err="1" smtClean="0"/>
              <a:t>ln</a:t>
            </a:r>
            <a:r>
              <a:rPr lang="en-US" dirty="0" smtClean="0"/>
              <a:t>(2)</a:t>
            </a:r>
          </a:p>
          <a:p>
            <a:pPr>
              <a:buNone/>
            </a:pPr>
            <a:endParaRPr lang="en-US" sz="2000" dirty="0" smtClean="0"/>
          </a:p>
          <a:p>
            <a:pPr lvl="0">
              <a:buNone/>
            </a:pPr>
            <a:r>
              <a:rPr lang="en-US" i="1" dirty="0" smtClean="0"/>
              <a:t>GHG(t+1) = 0.988 </a:t>
            </a:r>
            <a:r>
              <a:rPr lang="en-US" i="1" dirty="0" smtClean="0">
                <a:sym typeface="Symbol"/>
              </a:rPr>
              <a:t></a:t>
            </a:r>
            <a:r>
              <a:rPr lang="en-US" i="1" dirty="0" smtClean="0"/>
              <a:t> GHG(t)  + 0.0047</a:t>
            </a:r>
            <a:r>
              <a:rPr lang="en-US" i="1" dirty="0" smtClean="0">
                <a:sym typeface="Symbol"/>
              </a:rPr>
              <a:t></a:t>
            </a:r>
            <a:r>
              <a:rPr lang="en-US" i="1" dirty="0" smtClean="0"/>
              <a:t> Biosphere(t) + </a:t>
            </a:r>
            <a:r>
              <a:rPr lang="en-US" i="1" dirty="0" smtClean="0">
                <a:sym typeface="Symbol"/>
              </a:rPr>
              <a:t>0.1</a:t>
            </a:r>
            <a:r>
              <a:rPr lang="en-US" i="1" dirty="0" smtClean="0"/>
              <a:t> </a:t>
            </a:r>
            <a:r>
              <a:rPr lang="en-US" i="1" dirty="0" smtClean="0">
                <a:sym typeface="Symbol"/>
              </a:rPr>
              <a:t></a:t>
            </a:r>
            <a:r>
              <a:rPr lang="en-US" i="1" dirty="0" smtClean="0"/>
              <a:t> GWP(t)</a:t>
            </a: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>
                <a:sym typeface="Symbol"/>
              </a:rPr>
              <a:t> </a:t>
            </a:r>
            <a:r>
              <a:rPr lang="en-US" dirty="0" smtClean="0">
                <a:sym typeface="Symbol"/>
              </a:rPr>
              <a:t>                          </a:t>
            </a:r>
            <a:endParaRPr lang="en-US" dirty="0" smtClean="0"/>
          </a:p>
          <a:p>
            <a:pPr>
              <a:buNone/>
            </a:pPr>
            <a:r>
              <a:rPr lang="en-US" i="1" dirty="0" smtClean="0"/>
              <a:t>GWP(t+1)  = [1+ </a:t>
            </a:r>
            <a:r>
              <a:rPr lang="en-US" i="1" dirty="0" smtClean="0">
                <a:sym typeface="Symbol"/>
              </a:rPr>
              <a:t>0.03</a:t>
            </a:r>
            <a:r>
              <a:rPr lang="en-US" i="1" dirty="0" smtClean="0"/>
              <a:t> </a:t>
            </a:r>
            <a:r>
              <a:rPr lang="en-US" i="1" dirty="0" smtClean="0">
                <a:sym typeface="Symbol"/>
              </a:rPr>
              <a:t></a:t>
            </a:r>
            <a:r>
              <a:rPr lang="en-US" i="1" dirty="0" smtClean="0"/>
              <a:t>  </a:t>
            </a:r>
            <a:r>
              <a:rPr lang="en-US" i="1" dirty="0" smtClean="0">
                <a:sym typeface="Symbol"/>
              </a:rPr>
              <a:t>0.005</a:t>
            </a:r>
            <a:r>
              <a:rPr lang="en-US" i="1" dirty="0" smtClean="0"/>
              <a:t> </a:t>
            </a:r>
            <a:r>
              <a:rPr lang="en-US" i="1" dirty="0" smtClean="0">
                <a:sym typeface="Symbol"/>
              </a:rPr>
              <a:t></a:t>
            </a:r>
            <a:r>
              <a:rPr lang="en-US" i="1" dirty="0" smtClean="0"/>
              <a:t> (T(GHG(t)))]GWP(t)</a:t>
            </a: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  <p:sp>
        <p:nvSpPr>
          <p:cNvPr id="5" name="Rectangular Callout 4"/>
          <p:cNvSpPr/>
          <p:nvPr/>
        </p:nvSpPr>
        <p:spPr>
          <a:xfrm>
            <a:off x="685800" y="3276600"/>
            <a:ext cx="8229600" cy="838200"/>
          </a:xfrm>
          <a:prstGeom prst="wedgeRectCallout">
            <a:avLst>
              <a:gd name="adj1" fmla="val -44958"/>
              <a:gd name="adj2" fmla="val -7231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Emissions</a:t>
            </a:r>
            <a:r>
              <a:rPr lang="en-US" sz="2000" b="1" dirty="0" smtClean="0"/>
              <a:t> </a:t>
            </a:r>
            <a:r>
              <a:rPr lang="en-US" sz="2400" b="1" dirty="0" smtClean="0"/>
              <a:t>proportional to Gross World Output DICE initial value [GTC/$Trill 2008)</a:t>
            </a:r>
            <a:endParaRPr lang="en-US" dirty="0"/>
          </a:p>
        </p:txBody>
      </p:sp>
      <p:sp>
        <p:nvSpPr>
          <p:cNvPr id="7" name="Rectangular Callout 6"/>
          <p:cNvSpPr/>
          <p:nvPr/>
        </p:nvSpPr>
        <p:spPr>
          <a:xfrm>
            <a:off x="228600" y="5867400"/>
            <a:ext cx="2895600" cy="990600"/>
          </a:xfrm>
          <a:prstGeom prst="wedgeRectCallout">
            <a:avLst>
              <a:gd name="adj1" fmla="val 55620"/>
              <a:gd name="adj2" fmla="val -932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Gross World Output Growth Rate </a:t>
            </a:r>
          </a:p>
          <a:p>
            <a:pPr algn="ctr"/>
            <a:r>
              <a:rPr lang="en-US" sz="2000" dirty="0" smtClean="0"/>
              <a:t>(World Bank, last 48 yrs)</a:t>
            </a:r>
            <a:endParaRPr lang="en-US" sz="2000" dirty="0"/>
          </a:p>
        </p:txBody>
      </p:sp>
      <p:sp>
        <p:nvSpPr>
          <p:cNvPr id="8" name="Rectangular Callout 7"/>
          <p:cNvSpPr/>
          <p:nvPr/>
        </p:nvSpPr>
        <p:spPr>
          <a:xfrm>
            <a:off x="6477000" y="6096000"/>
            <a:ext cx="2667000" cy="762000"/>
          </a:xfrm>
          <a:prstGeom prst="wedgeRectCallout">
            <a:avLst>
              <a:gd name="adj1" fmla="val -112094"/>
              <a:gd name="adj2" fmla="val -12279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Dell et al 2009</a:t>
            </a:r>
            <a:endParaRPr lang="en-US" sz="2400" b="1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838200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ular Callout 9"/>
          <p:cNvSpPr/>
          <p:nvPr/>
        </p:nvSpPr>
        <p:spPr>
          <a:xfrm>
            <a:off x="5791200" y="609600"/>
            <a:ext cx="3124200" cy="762000"/>
          </a:xfrm>
          <a:prstGeom prst="wedgeRectCallout">
            <a:avLst>
              <a:gd name="adj1" fmla="val -198128"/>
              <a:gd name="adj2" fmla="val 6602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 Green House Gases [ppmCO</a:t>
            </a:r>
            <a:r>
              <a:rPr lang="en-US" sz="2400" b="1" baseline="-25000" dirty="0" smtClean="0"/>
              <a:t>2</a:t>
            </a:r>
            <a:r>
              <a:rPr lang="en-US" sz="2400" b="1" dirty="0" smtClean="0"/>
              <a:t>e]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3" cstate="print"/>
          <a:srcRect l="20000" t="39167" r="16250" b="3333"/>
          <a:stretch>
            <a:fillRect/>
          </a:stretch>
        </p:blipFill>
        <p:spPr bwMode="auto">
          <a:xfrm>
            <a:off x="-1" y="0"/>
            <a:ext cx="923676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86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5071" t="21887" r="2076" b="41073"/>
          <a:stretch>
            <a:fillRect/>
          </a:stretch>
        </p:blipFill>
        <p:spPr bwMode="auto">
          <a:xfrm>
            <a:off x="76200" y="1676400"/>
            <a:ext cx="8804564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With uncertainty</a:t>
            </a:r>
            <a:endParaRPr lang="en-US" dirty="0"/>
          </a:p>
        </p:txBody>
      </p:sp>
      <p:pic>
        <p:nvPicPr>
          <p:cNvPr id="6963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95400"/>
            <a:ext cx="8001000" cy="5434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305693"/>
            <a:ext cx="8839200" cy="555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4724400" y="1828800"/>
            <a:ext cx="381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Phase Portrait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9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 smtClean="0"/>
              <a:t>DATA:  Geography and Growth</a:t>
            </a:r>
            <a:endParaRPr lang="en-US" b="1" dirty="0"/>
          </a:p>
        </p:txBody>
      </p:sp>
      <p:pic>
        <p:nvPicPr>
          <p:cNvPr id="706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3573" t="18520" r="18550" b="5717"/>
          <a:stretch>
            <a:fillRect/>
          </a:stretch>
        </p:blipFill>
        <p:spPr bwMode="auto">
          <a:xfrm>
            <a:off x="838200" y="990600"/>
            <a:ext cx="7467600" cy="5808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334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Yale G-Econ Database</a:t>
            </a:r>
            <a:r>
              <a:rPr lang="en-US" dirty="0" smtClean="0"/>
              <a:t>:  </a:t>
            </a:r>
            <a:r>
              <a:rPr lang="en-US" b="1" dirty="0" smtClean="0"/>
              <a:t>Gross Cell Product</a:t>
            </a:r>
            <a:endParaRPr lang="en-US" sz="3600" b="1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23571" r="4542" b="5717"/>
          <a:stretch>
            <a:fillRect/>
          </a:stretch>
        </p:blipFill>
        <p:spPr bwMode="auto">
          <a:xfrm>
            <a:off x="-1" y="1295400"/>
            <a:ext cx="8763001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09600" y="685800"/>
            <a:ext cx="7086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GCPpp</a:t>
            </a:r>
            <a:r>
              <a:rPr lang="en-US" sz="2800" dirty="0" smtClean="0"/>
              <a:t>   Time average growth rate:</a:t>
            </a:r>
          </a:p>
          <a:p>
            <a:r>
              <a:rPr lang="en-US" sz="2800" dirty="0" smtClean="0"/>
              <a:t>	[</a:t>
            </a:r>
            <a:r>
              <a:rPr lang="en-US" sz="2800" dirty="0" err="1" smtClean="0"/>
              <a:t>Ln</a:t>
            </a:r>
            <a:r>
              <a:rPr lang="en-US" sz="2800" dirty="0" smtClean="0"/>
              <a:t>(</a:t>
            </a:r>
            <a:r>
              <a:rPr lang="en-US" sz="2800" dirty="0" err="1" smtClean="0"/>
              <a:t>GCPpp</a:t>
            </a:r>
            <a:r>
              <a:rPr lang="en-US" sz="2800" dirty="0" smtClean="0"/>
              <a:t>) – min[</a:t>
            </a:r>
            <a:r>
              <a:rPr lang="en-US" sz="2800" dirty="0" err="1" smtClean="0"/>
              <a:t>lnGCPpp</a:t>
            </a:r>
            <a:r>
              <a:rPr lang="en-US" sz="2800" dirty="0" smtClean="0"/>
              <a:t>)] / 400</a:t>
            </a:r>
            <a:endParaRPr lang="en-US" sz="28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609600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6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22220" t="13469" r="4542" b="30972"/>
          <a:stretch>
            <a:fillRect/>
          </a:stretch>
        </p:blipFill>
        <p:spPr bwMode="auto">
          <a:xfrm>
            <a:off x="170873" y="228600"/>
            <a:ext cx="8973127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88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8600"/>
            <a:ext cx="914400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78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439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373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7170" t="10102" r="17169" b="7401"/>
          <a:stretch>
            <a:fillRect/>
          </a:stretch>
        </p:blipFill>
        <p:spPr bwMode="auto">
          <a:xfrm>
            <a:off x="0" y="0"/>
            <a:ext cx="9144000" cy="689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270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7170" t="10102" r="17169" b="7401"/>
          <a:stretch>
            <a:fillRect/>
          </a:stretch>
        </p:blipFill>
        <p:spPr bwMode="auto">
          <a:xfrm>
            <a:off x="7776" y="-1"/>
            <a:ext cx="8983824" cy="6814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47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7170" t="10102" r="17169" b="7401"/>
          <a:stretch>
            <a:fillRect/>
          </a:stretch>
        </p:blipFill>
        <p:spPr bwMode="auto">
          <a:xfrm>
            <a:off x="12441" y="0"/>
            <a:ext cx="9131559" cy="6881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accent5">
                    <a:lumMod val="25000"/>
                  </a:schemeClr>
                </a:solidFill>
              </a:rPr>
              <a:t>IPCC – Intergovernmental Panel on Climate Change</a:t>
            </a:r>
          </a:p>
        </p:txBody>
      </p:sp>
      <p:pic>
        <p:nvPicPr>
          <p:cNvPr id="2150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22054" t="24908" r="22054" b="40314"/>
          <a:stretch>
            <a:fillRect/>
          </a:stretch>
        </p:blipFill>
        <p:spPr>
          <a:xfrm>
            <a:off x="533400" y="1524000"/>
            <a:ext cx="5715000" cy="2667000"/>
          </a:xfrm>
          <a:noFill/>
        </p:spPr>
      </p:pic>
      <p:sp>
        <p:nvSpPr>
          <p:cNvPr id="5" name="Right Arrow 4"/>
          <p:cNvSpPr/>
          <p:nvPr/>
        </p:nvSpPr>
        <p:spPr bwMode="auto">
          <a:xfrm>
            <a:off x="685800" y="4800600"/>
            <a:ext cx="1752600" cy="762000"/>
          </a:xfrm>
          <a:prstGeom prst="rightArrow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514600" y="4800600"/>
            <a:ext cx="6629400" cy="769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400" dirty="0">
                <a:solidFill>
                  <a:schemeClr val="accent5">
                    <a:lumMod val="25000"/>
                  </a:schemeClr>
                </a:solidFill>
              </a:rPr>
              <a:t>Fifth  Assessment Report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487362"/>
          </a:xfrm>
        </p:spPr>
        <p:txBody>
          <a:bodyPr>
            <a:noAutofit/>
          </a:bodyPr>
          <a:lstStyle/>
          <a:p>
            <a:r>
              <a:rPr lang="en-US" sz="3200" b="1" dirty="0" err="1" smtClean="0"/>
              <a:t>Conditionalize</a:t>
            </a:r>
            <a:r>
              <a:rPr lang="en-US" sz="3200" b="1" dirty="0" smtClean="0"/>
              <a:t> on Amsterdam (growth rate = 0.0218)</a:t>
            </a:r>
            <a:endParaRPr lang="en-US" sz="3200" b="1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0900" name="Picture 4"/>
          <p:cNvPicPr>
            <a:picLocks noChangeAspect="1" noChangeArrowheads="1"/>
          </p:cNvPicPr>
          <p:nvPr/>
        </p:nvPicPr>
        <p:blipFill>
          <a:blip r:embed="rId3" cstate="print"/>
          <a:srcRect l="7500" t="10833" r="30000" b="9167"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715962"/>
          </a:xfrm>
        </p:spPr>
        <p:txBody>
          <a:bodyPr>
            <a:normAutofit/>
          </a:bodyPr>
          <a:lstStyle/>
          <a:p>
            <a:r>
              <a:rPr lang="en-US" sz="4000" b="1" dirty="0" err="1" smtClean="0"/>
              <a:t>Conditionalize</a:t>
            </a:r>
            <a:r>
              <a:rPr lang="en-US" sz="4000" b="1" dirty="0" smtClean="0"/>
              <a:t> Amsterdam, </a:t>
            </a:r>
            <a:r>
              <a:rPr lang="en-US" sz="4000" b="1" dirty="0" err="1" smtClean="0"/>
              <a:t>TempAv</a:t>
            </a:r>
            <a:r>
              <a:rPr lang="en-US" sz="4000" b="1" dirty="0" smtClean="0"/>
              <a:t> + 5</a:t>
            </a:r>
            <a:endParaRPr lang="en-US" sz="4000" b="1" dirty="0"/>
          </a:p>
        </p:txBody>
      </p:sp>
      <p:pic>
        <p:nvPicPr>
          <p:cNvPr id="819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7234" t="10235" r="30262" b="9351"/>
          <a:stretch>
            <a:fillRect/>
          </a:stretch>
        </p:blipFill>
        <p:spPr bwMode="auto">
          <a:xfrm>
            <a:off x="0" y="1142999"/>
            <a:ext cx="9144000" cy="5735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dirty="0" smtClean="0"/>
              <a:t>Normal Copula not good enough:</a:t>
            </a:r>
            <a:endParaRPr lang="en-US" dirty="0"/>
          </a:p>
        </p:txBody>
      </p:sp>
      <p:pic>
        <p:nvPicPr>
          <p:cNvPr id="6963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7077" r="4572" b="2101"/>
          <a:stretch>
            <a:fillRect/>
          </a:stretch>
        </p:blipFill>
        <p:spPr bwMode="auto">
          <a:xfrm>
            <a:off x="381000" y="1066800"/>
            <a:ext cx="8153400" cy="6015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Empirical copula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3" cstate="print"/>
          <a:srcRect t="8421" r="4986"/>
          <a:stretch>
            <a:fillRect/>
          </a:stretch>
        </p:blipFill>
        <p:spPr bwMode="auto">
          <a:xfrm>
            <a:off x="914400" y="1335608"/>
            <a:ext cx="7391400" cy="5522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Bernstein </a:t>
            </a:r>
            <a:r>
              <a:rPr lang="en-US" dirty="0" err="1" smtClean="0"/>
              <a:t>Copulae</a:t>
            </a:r>
            <a:r>
              <a:rPr lang="en-US" dirty="0" smtClean="0"/>
              <a:t> (</a:t>
            </a:r>
            <a:r>
              <a:rPr lang="en-US" dirty="0" err="1" smtClean="0"/>
              <a:t>Kurowicka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38572" y="1600200"/>
            <a:ext cx="706685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1524000"/>
            <a:ext cx="71628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9298" y="1600200"/>
            <a:ext cx="700540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sz="5400" b="1" dirty="0" smtClean="0"/>
              <a:t>Who pays for Uncertainty?</a:t>
            </a:r>
            <a:endParaRPr lang="en-US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</a:t>
            </a:r>
            <a:r>
              <a:rPr lang="en-US" b="1" dirty="0" smtClean="0"/>
              <a:t>Mitt </a:t>
            </a:r>
            <a:r>
              <a:rPr lang="en-US" b="1" dirty="0" smtClean="0"/>
              <a:t>Romney: </a:t>
            </a:r>
            <a:r>
              <a:rPr lang="en-US" dirty="0" smtClean="0"/>
              <a:t>“</a:t>
            </a:r>
            <a:r>
              <a:rPr lang="en-US" dirty="0" smtClean="0"/>
              <a:t>My view is that we don’t know what’s causing climate change…and the idea of spending trillions and trillions of dollars to try </a:t>
            </a:r>
            <a:r>
              <a:rPr lang="en-US" dirty="0" smtClean="0"/>
              <a:t>to </a:t>
            </a:r>
            <a:r>
              <a:rPr lang="en-US" dirty="0" smtClean="0"/>
              <a:t>reduce CO2 emissions is not the right course for us</a:t>
            </a:r>
            <a:r>
              <a:rPr lang="en-US" dirty="0" smtClean="0"/>
              <a:t>”</a:t>
            </a:r>
            <a:endParaRPr lang="en-US" dirty="0" smtClean="0"/>
          </a:p>
          <a:p>
            <a:r>
              <a:rPr lang="en-US" dirty="0" smtClean="0"/>
              <a:t>If emissions DO cause climate change?</a:t>
            </a:r>
          </a:p>
          <a:p>
            <a:pPr algn="ctr">
              <a:buNone/>
            </a:pPr>
            <a:r>
              <a:rPr lang="en-US" b="1" dirty="0" smtClean="0"/>
              <a:t>après </a:t>
            </a:r>
            <a:r>
              <a:rPr lang="en-US" b="1" dirty="0" smtClean="0"/>
              <a:t>nous le </a:t>
            </a:r>
            <a:r>
              <a:rPr lang="en-US" b="1" dirty="0" err="1" smtClean="0"/>
              <a:t>déluge</a:t>
            </a:r>
            <a:endParaRPr lang="en-US" dirty="0" smtClean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Funding cuts in Earth observation </a:t>
            </a:r>
            <a:endParaRPr lang="en-US" dirty="0"/>
          </a:p>
        </p:txBody>
      </p:sp>
      <p:pic>
        <p:nvPicPr>
          <p:cNvPr id="706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3280" t="23571" b="15819"/>
          <a:stretch>
            <a:fillRect/>
          </a:stretch>
        </p:blipFill>
        <p:spPr bwMode="auto">
          <a:xfrm>
            <a:off x="13721" y="914400"/>
            <a:ext cx="9130279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8991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We’re not taking climate uncertainty seriously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Model inter comparisons  dodge uncertainty</a:t>
            </a:r>
          </a:p>
          <a:p>
            <a:r>
              <a:rPr lang="en-US" sz="3600" dirty="0" smtClean="0"/>
              <a:t>Ambiguity dodges uncertainty</a:t>
            </a:r>
          </a:p>
          <a:p>
            <a:r>
              <a:rPr lang="en-US" sz="3600" dirty="0" smtClean="0"/>
              <a:t>Uncertainty is a fig leaf for indecision</a:t>
            </a:r>
            <a:endParaRPr lang="en-US" sz="3600" dirty="0" smtClean="0"/>
          </a:p>
          <a:p>
            <a:pPr lvl="4"/>
            <a:r>
              <a:rPr lang="en-US" sz="4000" dirty="0" smtClean="0"/>
              <a:t>But……</a:t>
            </a:r>
            <a:endParaRPr lang="en-US" sz="4000" dirty="0" smtClean="0"/>
          </a:p>
          <a:p>
            <a:r>
              <a:rPr lang="en-US" sz="5200" b="1" dirty="0" smtClean="0"/>
              <a:t>Not everyone is uncertain</a:t>
            </a:r>
            <a:endParaRPr lang="en-US" sz="52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14400"/>
          </a:xfrm>
        </p:spPr>
        <p:txBody>
          <a:bodyPr>
            <a:normAutofit/>
          </a:bodyPr>
          <a:lstStyle/>
          <a:p>
            <a:r>
              <a:rPr lang="en-US" b="1" dirty="0" smtClean="0"/>
              <a:t>Conclusions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8200"/>
            <a:ext cx="8686800" cy="571499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000" dirty="0" smtClean="0"/>
              <a:t>John Shimkus: http://www.politico.com/news/stories/1110/44958.html</a:t>
            </a:r>
            <a:endParaRPr lang="en-US" sz="20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838200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 l="22001" t="28275" r="41576" b="36499"/>
          <a:stretch>
            <a:fillRect/>
          </a:stretch>
        </p:blipFill>
        <p:spPr bwMode="auto">
          <a:xfrm>
            <a:off x="0" y="2438400"/>
            <a:ext cx="6324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val Callout 8"/>
          <p:cNvSpPr/>
          <p:nvPr/>
        </p:nvSpPr>
        <p:spPr>
          <a:xfrm>
            <a:off x="3962400" y="609600"/>
            <a:ext cx="5029200" cy="3048000"/>
          </a:xfrm>
          <a:prstGeom prst="wedgeEllipseCallout">
            <a:avLst>
              <a:gd name="adj1" fmla="val -76426"/>
              <a:gd name="adj2" fmla="val 11455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/>
              <a:t>“I do believe in the Bible as the final word of God and I do believe that God said the Earth would not be destroyed by a flood</a:t>
            </a:r>
            <a:r>
              <a:rPr lang="en-US" dirty="0" smtClean="0"/>
              <a:t>”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1295400"/>
            <a:ext cx="441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Illinois Republican running for the powerful perch atop the House Energy and Commerce Committee told POLITICO:</a:t>
            </a:r>
            <a:endParaRPr lang="en-US" dirty="0"/>
          </a:p>
        </p:txBody>
      </p:sp>
      <p:sp>
        <p:nvSpPr>
          <p:cNvPr id="10" name="Oval Callout 9"/>
          <p:cNvSpPr/>
          <p:nvPr/>
        </p:nvSpPr>
        <p:spPr>
          <a:xfrm>
            <a:off x="4648200" y="3505200"/>
            <a:ext cx="4495800" cy="3124200"/>
          </a:xfrm>
          <a:prstGeom prst="wedgeEllipseCallout">
            <a:avLst>
              <a:gd name="adj1" fmla="val -95343"/>
              <a:gd name="adj2" fmla="val 18514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 smtClean="0">
                <a:solidFill>
                  <a:schemeClr val="tx1"/>
                </a:solidFill>
              </a:rPr>
              <a:t>D’après</a:t>
            </a:r>
            <a:r>
              <a:rPr lang="en-US" sz="5400" b="1" dirty="0" smtClean="0">
                <a:solidFill>
                  <a:schemeClr val="tx1"/>
                </a:solidFill>
              </a:rPr>
              <a:t> </a:t>
            </a:r>
            <a:r>
              <a:rPr lang="en-US" sz="5400" b="1" dirty="0" err="1" smtClean="0">
                <a:solidFill>
                  <a:schemeClr val="tx1"/>
                </a:solidFill>
              </a:rPr>
              <a:t>moi</a:t>
            </a:r>
            <a:r>
              <a:rPr lang="en-US" sz="5400" b="1" dirty="0" smtClean="0">
                <a:solidFill>
                  <a:schemeClr val="tx1"/>
                </a:solidFill>
              </a:rPr>
              <a:t>, point de </a:t>
            </a:r>
            <a:r>
              <a:rPr lang="en-US" sz="5400" b="1" dirty="0" err="1" smtClean="0">
                <a:solidFill>
                  <a:schemeClr val="tx1"/>
                </a:solidFill>
              </a:rPr>
              <a:t>déluge</a:t>
            </a:r>
            <a:endParaRPr lang="en-US" sz="5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23900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Coupled Model </a:t>
            </a:r>
            <a:r>
              <a:rPr lang="en-US" sz="2400" b="1" dirty="0" err="1" smtClean="0"/>
              <a:t>Intercomparison</a:t>
            </a:r>
            <a:r>
              <a:rPr lang="en-US" sz="2400" b="1" dirty="0" smtClean="0"/>
              <a:t> Project: 23 models </a:t>
            </a:r>
            <a:r>
              <a:rPr lang="en-US" sz="2400" b="1" dirty="0" smtClean="0">
                <a:latin typeface="Cambria Math"/>
                <a:ea typeface="Cambria Math"/>
              </a:rPr>
              <a:t>± 1 </a:t>
            </a:r>
            <a:r>
              <a:rPr lang="en-US" sz="2400" b="1" dirty="0" err="1" smtClean="0">
                <a:latin typeface="Cambria Math"/>
                <a:ea typeface="Cambria Math"/>
              </a:rPr>
              <a:t>stdev</a:t>
            </a:r>
            <a:r>
              <a:rPr lang="en-US" sz="2400" b="1" dirty="0" smtClean="0">
                <a:latin typeface="Cambria Math"/>
                <a:ea typeface="Cambria Math"/>
              </a:rPr>
              <a:t> (AR4)</a:t>
            </a:r>
            <a:endParaRPr lang="en-US" sz="2400" b="1" dirty="0"/>
          </a:p>
        </p:txBody>
      </p:sp>
      <p:pic>
        <p:nvPicPr>
          <p:cNvPr id="798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8432" t="24577" r="19695" b="7401"/>
          <a:stretch>
            <a:fillRect/>
          </a:stretch>
        </p:blipFill>
        <p:spPr bwMode="auto">
          <a:xfrm>
            <a:off x="0" y="762000"/>
            <a:ext cx="7772400" cy="5780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6"/>
          <p:cNvGrpSpPr/>
          <p:nvPr/>
        </p:nvGrpSpPr>
        <p:grpSpPr>
          <a:xfrm>
            <a:off x="7010400" y="1075492"/>
            <a:ext cx="2133600" cy="753308"/>
            <a:chOff x="7010400" y="914400"/>
            <a:chExt cx="2133600" cy="753308"/>
          </a:xfrm>
        </p:grpSpPr>
        <p:sp>
          <p:nvSpPr>
            <p:cNvPr id="5" name="Right Brace 4"/>
            <p:cNvSpPr/>
            <p:nvPr/>
          </p:nvSpPr>
          <p:spPr>
            <a:xfrm>
              <a:off x="7010400" y="914400"/>
              <a:ext cx="381000" cy="609600"/>
            </a:xfrm>
            <a:prstGeom prst="rightBrace">
              <a:avLst>
                <a:gd name="adj1" fmla="val 8333"/>
                <a:gd name="adj2" fmla="val 42648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315200" y="990600"/>
              <a:ext cx="1828800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 </a:t>
              </a:r>
              <a:r>
                <a:rPr lang="en-US" sz="2000" b="1" dirty="0" smtClean="0">
                  <a:latin typeface="Cambria Math"/>
                  <a:ea typeface="Cambria Math"/>
                </a:rPr>
                <a:t>≠ uncertainty </a:t>
              </a:r>
              <a:endParaRPr lang="en-US" sz="2000" b="1" dirty="0" smtClean="0"/>
            </a:p>
            <a:p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r>
              <a:rPr lang="en-US" b="1" dirty="0" smtClean="0"/>
              <a:t>Take Home Messages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203200" y="1066800"/>
            <a:ext cx="8483600" cy="5791201"/>
            <a:chOff x="203199" y="223838"/>
            <a:chExt cx="9438004" cy="6662341"/>
          </a:xfrm>
        </p:grpSpPr>
        <p:sp>
          <p:nvSpPr>
            <p:cNvPr id="5" name="Line 3"/>
            <p:cNvSpPr>
              <a:spLocks noChangeShapeType="1"/>
            </p:cNvSpPr>
            <p:nvPr/>
          </p:nvSpPr>
          <p:spPr bwMode="auto">
            <a:xfrm>
              <a:off x="4300535" y="4782280"/>
              <a:ext cx="1102044" cy="525975"/>
            </a:xfrm>
            <a:prstGeom prst="line">
              <a:avLst/>
            </a:prstGeom>
            <a:noFill/>
            <a:ln w="38100" cmpd="dbl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Oval 9"/>
            <p:cNvSpPr>
              <a:spLocks noChangeArrowheads="1"/>
            </p:cNvSpPr>
            <p:nvPr/>
          </p:nvSpPr>
          <p:spPr bwMode="auto">
            <a:xfrm>
              <a:off x="5317806" y="4080983"/>
              <a:ext cx="4323397" cy="2805196"/>
            </a:xfrm>
            <a:prstGeom prst="ellipse">
              <a:avLst/>
            </a:prstGeom>
            <a:solidFill>
              <a:schemeClr val="folHlink">
                <a:alpha val="3098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4000" b="1" dirty="0"/>
                <a:t>INDECISION</a:t>
              </a:r>
            </a:p>
          </p:txBody>
        </p:sp>
        <p:sp>
          <p:nvSpPr>
            <p:cNvPr id="7" name="Oval 2"/>
            <p:cNvSpPr>
              <a:spLocks noChangeArrowheads="1"/>
            </p:cNvSpPr>
            <p:nvPr/>
          </p:nvSpPr>
          <p:spPr bwMode="auto">
            <a:xfrm>
              <a:off x="203199" y="2743199"/>
              <a:ext cx="4605971" cy="2565055"/>
            </a:xfrm>
            <a:prstGeom prst="ellipse">
              <a:avLst/>
            </a:prstGeom>
            <a:solidFill>
              <a:srgbClr val="FF6600">
                <a:alpha val="3098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4400" b="1" dirty="0"/>
                <a:t>AMBIGUITY</a:t>
              </a:r>
            </a:p>
          </p:txBody>
        </p:sp>
        <p:sp>
          <p:nvSpPr>
            <p:cNvPr id="8" name="Line 4"/>
            <p:cNvSpPr>
              <a:spLocks noChangeShapeType="1"/>
            </p:cNvSpPr>
            <p:nvPr/>
          </p:nvSpPr>
          <p:spPr bwMode="auto">
            <a:xfrm flipV="1">
              <a:off x="4046218" y="2503058"/>
              <a:ext cx="932499" cy="525972"/>
            </a:xfrm>
            <a:prstGeom prst="line">
              <a:avLst/>
            </a:prstGeom>
            <a:noFill/>
            <a:ln w="38100" cmpd="dbl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Line 5"/>
            <p:cNvSpPr>
              <a:spLocks noChangeShapeType="1"/>
            </p:cNvSpPr>
            <p:nvPr/>
          </p:nvSpPr>
          <p:spPr bwMode="auto">
            <a:xfrm>
              <a:off x="6758938" y="2941371"/>
              <a:ext cx="423862" cy="1139611"/>
            </a:xfrm>
            <a:prstGeom prst="line">
              <a:avLst/>
            </a:prstGeom>
            <a:noFill/>
            <a:ln w="38100" cmpd="dbl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auto">
            <a:xfrm>
              <a:off x="4470081" y="223838"/>
              <a:ext cx="4445318" cy="2717533"/>
            </a:xfrm>
            <a:prstGeom prst="ellipse">
              <a:avLst/>
            </a:prstGeom>
            <a:solidFill>
              <a:schemeClr val="accent1">
                <a:alpha val="3098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4400" b="1" dirty="0"/>
                <a:t>UNCERTAINTY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Thanks for attention &amp; Questions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 l="16552" t="19297" r="14483" b="30216"/>
          <a:stretch>
            <a:fillRect/>
          </a:stretch>
        </p:blipFill>
        <p:spPr bwMode="auto">
          <a:xfrm>
            <a:off x="-26893" y="5029200"/>
            <a:ext cx="1930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 descr="extremes_2020-2040_latinam_a1b_pr.jpg"/>
          <p:cNvPicPr>
            <a:picLocks noChangeAspect="1"/>
          </p:cNvPicPr>
          <p:nvPr/>
        </p:nvPicPr>
        <p:blipFill>
          <a:blip r:embed="rId4" cstate="print"/>
          <a:srcRect l="15152" t="20017" r="15151" b="30756"/>
          <a:stretch>
            <a:fillRect/>
          </a:stretch>
        </p:blipFill>
        <p:spPr>
          <a:xfrm>
            <a:off x="-17929" y="3026474"/>
            <a:ext cx="1784048" cy="1630691"/>
          </a:xfrm>
          <a:prstGeom prst="rect">
            <a:avLst/>
          </a:prstGeom>
          <a:solidFill>
            <a:schemeClr val="accent2">
              <a:lumMod val="40000"/>
              <a:lumOff val="60000"/>
              <a:alpha val="25000"/>
            </a:schemeClr>
          </a:solidFill>
        </p:spPr>
      </p:pic>
      <p:pic>
        <p:nvPicPr>
          <p:cNvPr id="5" name="Picture 4" descr="extremes_2020-2040_latinam_a1b_cdd.jpg"/>
          <p:cNvPicPr>
            <a:picLocks noChangeAspect="1"/>
          </p:cNvPicPr>
          <p:nvPr/>
        </p:nvPicPr>
        <p:blipFill>
          <a:blip r:embed="rId5" cstate="print"/>
          <a:srcRect l="15771" t="19933" r="15890" b="30039"/>
          <a:stretch>
            <a:fillRect/>
          </a:stretch>
        </p:blipFill>
        <p:spPr>
          <a:xfrm>
            <a:off x="-17929" y="748553"/>
            <a:ext cx="1981200" cy="18769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Pricing Carbon at the Margin (</a:t>
            </a:r>
            <a:r>
              <a:rPr lang="en-US" b="1" dirty="0" err="1" smtClean="0"/>
              <a:t>bau</a:t>
            </a:r>
            <a:r>
              <a:rPr lang="en-US" b="1" dirty="0" smtClean="0"/>
              <a:t>)</a:t>
            </a:r>
            <a:endParaRPr lang="en-US" b="1" dirty="0"/>
          </a:p>
        </p:txBody>
      </p:sp>
      <p:grpSp>
        <p:nvGrpSpPr>
          <p:cNvPr id="3" name="Group 20"/>
          <p:cNvGrpSpPr/>
          <p:nvPr/>
        </p:nvGrpSpPr>
        <p:grpSpPr>
          <a:xfrm>
            <a:off x="2041765" y="2308412"/>
            <a:ext cx="4511435" cy="4191000"/>
            <a:chOff x="4230932" y="2895600"/>
            <a:chExt cx="4379668" cy="3962400"/>
          </a:xfrm>
        </p:grpSpPr>
        <p:sp>
          <p:nvSpPr>
            <p:cNvPr id="12" name="TextBox 11"/>
            <p:cNvSpPr txBox="1"/>
            <p:nvPr/>
          </p:nvSpPr>
          <p:spPr>
            <a:xfrm>
              <a:off x="5867400" y="6396335"/>
              <a:ext cx="762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Year</a:t>
              </a:r>
              <a:endParaRPr lang="en-US" sz="2400" dirty="0"/>
            </a:p>
          </p:txBody>
        </p:sp>
        <p:grpSp>
          <p:nvGrpSpPr>
            <p:cNvPr id="7" name="Group 13"/>
            <p:cNvGrpSpPr/>
            <p:nvPr/>
          </p:nvGrpSpPr>
          <p:grpSpPr>
            <a:xfrm>
              <a:off x="4230932" y="2895600"/>
              <a:ext cx="4379668" cy="3505200"/>
              <a:chOff x="5410200" y="2819400"/>
              <a:chExt cx="3581400" cy="3048000"/>
            </a:xfrm>
          </p:grpSpPr>
          <p:cxnSp>
            <p:nvCxnSpPr>
              <p:cNvPr id="9" name="Straight Connector 8"/>
              <p:cNvCxnSpPr/>
              <p:nvPr/>
            </p:nvCxnSpPr>
            <p:spPr>
              <a:xfrm rot="5400000">
                <a:off x="3886200" y="4343400"/>
                <a:ext cx="3048000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5410200" y="5867400"/>
                <a:ext cx="3581400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3" name="TextBox 12"/>
          <p:cNvSpPr txBox="1"/>
          <p:nvPr/>
        </p:nvSpPr>
        <p:spPr>
          <a:xfrm rot="16200000">
            <a:off x="979832" y="3716893"/>
            <a:ext cx="17416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Warming</a:t>
            </a:r>
            <a:endParaRPr lang="en-US" sz="2400" dirty="0"/>
          </a:p>
        </p:txBody>
      </p:sp>
      <p:grpSp>
        <p:nvGrpSpPr>
          <p:cNvPr id="8" name="Group 36"/>
          <p:cNvGrpSpPr/>
          <p:nvPr/>
        </p:nvGrpSpPr>
        <p:grpSpPr>
          <a:xfrm>
            <a:off x="2057400" y="4213412"/>
            <a:ext cx="4419600" cy="1878330"/>
            <a:chOff x="3429000" y="3657600"/>
            <a:chExt cx="4300955" cy="2868930"/>
          </a:xfrm>
        </p:grpSpPr>
        <p:sp>
          <p:nvSpPr>
            <p:cNvPr id="38" name="Freeform 37"/>
            <p:cNvSpPr/>
            <p:nvPr/>
          </p:nvSpPr>
          <p:spPr>
            <a:xfrm>
              <a:off x="3429000" y="3657600"/>
              <a:ext cx="4052025" cy="2868930"/>
            </a:xfrm>
            <a:custGeom>
              <a:avLst/>
              <a:gdLst>
                <a:gd name="connsiteX0" fmla="*/ 0 w 4052025"/>
                <a:gd name="connsiteY0" fmla="*/ 2868930 h 2868930"/>
                <a:gd name="connsiteX1" fmla="*/ 13447 w 4052025"/>
                <a:gd name="connsiteY1" fmla="*/ 2331047 h 2868930"/>
                <a:gd name="connsiteX2" fmla="*/ 26894 w 4052025"/>
                <a:gd name="connsiteY2" fmla="*/ 2290706 h 2868930"/>
                <a:gd name="connsiteX3" fmla="*/ 80682 w 4052025"/>
                <a:gd name="connsiteY3" fmla="*/ 2210024 h 2868930"/>
                <a:gd name="connsiteX4" fmla="*/ 134471 w 4052025"/>
                <a:gd name="connsiteY4" fmla="*/ 2129342 h 2868930"/>
                <a:gd name="connsiteX5" fmla="*/ 161365 w 4052025"/>
                <a:gd name="connsiteY5" fmla="*/ 2089000 h 2868930"/>
                <a:gd name="connsiteX6" fmla="*/ 201706 w 4052025"/>
                <a:gd name="connsiteY6" fmla="*/ 2075553 h 2868930"/>
                <a:gd name="connsiteX7" fmla="*/ 242047 w 4052025"/>
                <a:gd name="connsiteY7" fmla="*/ 2048659 h 2868930"/>
                <a:gd name="connsiteX8" fmla="*/ 268941 w 4052025"/>
                <a:gd name="connsiteY8" fmla="*/ 2008318 h 2868930"/>
                <a:gd name="connsiteX9" fmla="*/ 282388 w 4052025"/>
                <a:gd name="connsiteY9" fmla="*/ 1967977 h 2868930"/>
                <a:gd name="connsiteX10" fmla="*/ 389965 w 4052025"/>
                <a:gd name="connsiteY10" fmla="*/ 1887295 h 2868930"/>
                <a:gd name="connsiteX11" fmla="*/ 443753 w 4052025"/>
                <a:gd name="connsiteY11" fmla="*/ 1833506 h 2868930"/>
                <a:gd name="connsiteX12" fmla="*/ 551329 w 4052025"/>
                <a:gd name="connsiteY12" fmla="*/ 1752824 h 2868930"/>
                <a:gd name="connsiteX13" fmla="*/ 618565 w 4052025"/>
                <a:gd name="connsiteY13" fmla="*/ 1725930 h 2868930"/>
                <a:gd name="connsiteX14" fmla="*/ 699247 w 4052025"/>
                <a:gd name="connsiteY14" fmla="*/ 1672142 h 2868930"/>
                <a:gd name="connsiteX15" fmla="*/ 766482 w 4052025"/>
                <a:gd name="connsiteY15" fmla="*/ 1645247 h 2868930"/>
                <a:gd name="connsiteX16" fmla="*/ 820271 w 4052025"/>
                <a:gd name="connsiteY16" fmla="*/ 1604906 h 2868930"/>
                <a:gd name="connsiteX17" fmla="*/ 860612 w 4052025"/>
                <a:gd name="connsiteY17" fmla="*/ 1578012 h 2868930"/>
                <a:gd name="connsiteX18" fmla="*/ 887506 w 4052025"/>
                <a:gd name="connsiteY18" fmla="*/ 1537671 h 2868930"/>
                <a:gd name="connsiteX19" fmla="*/ 900953 w 4052025"/>
                <a:gd name="connsiteY19" fmla="*/ 1456989 h 2868930"/>
                <a:gd name="connsiteX20" fmla="*/ 941294 w 4052025"/>
                <a:gd name="connsiteY20" fmla="*/ 1416647 h 2868930"/>
                <a:gd name="connsiteX21" fmla="*/ 995082 w 4052025"/>
                <a:gd name="connsiteY21" fmla="*/ 1335965 h 2868930"/>
                <a:gd name="connsiteX22" fmla="*/ 1021976 w 4052025"/>
                <a:gd name="connsiteY22" fmla="*/ 1295624 h 2868930"/>
                <a:gd name="connsiteX23" fmla="*/ 1048871 w 4052025"/>
                <a:gd name="connsiteY23" fmla="*/ 1268730 h 2868930"/>
                <a:gd name="connsiteX24" fmla="*/ 1129553 w 4052025"/>
                <a:gd name="connsiteY24" fmla="*/ 1107365 h 2868930"/>
                <a:gd name="connsiteX25" fmla="*/ 1156447 w 4052025"/>
                <a:gd name="connsiteY25" fmla="*/ 1067024 h 2868930"/>
                <a:gd name="connsiteX26" fmla="*/ 1183341 w 4052025"/>
                <a:gd name="connsiteY26" fmla="*/ 1026683 h 2868930"/>
                <a:gd name="connsiteX27" fmla="*/ 1264023 w 4052025"/>
                <a:gd name="connsiteY27" fmla="*/ 972895 h 2868930"/>
                <a:gd name="connsiteX28" fmla="*/ 1290918 w 4052025"/>
                <a:gd name="connsiteY28" fmla="*/ 946000 h 2868930"/>
                <a:gd name="connsiteX29" fmla="*/ 1358153 w 4052025"/>
                <a:gd name="connsiteY29" fmla="*/ 865318 h 2868930"/>
                <a:gd name="connsiteX30" fmla="*/ 1411941 w 4052025"/>
                <a:gd name="connsiteY30" fmla="*/ 838424 h 2868930"/>
                <a:gd name="connsiteX31" fmla="*/ 1465729 w 4052025"/>
                <a:gd name="connsiteY31" fmla="*/ 798083 h 2868930"/>
                <a:gd name="connsiteX32" fmla="*/ 1506071 w 4052025"/>
                <a:gd name="connsiteY32" fmla="*/ 757742 h 2868930"/>
                <a:gd name="connsiteX33" fmla="*/ 1546412 w 4052025"/>
                <a:gd name="connsiteY33" fmla="*/ 744295 h 2868930"/>
                <a:gd name="connsiteX34" fmla="*/ 1680882 w 4052025"/>
                <a:gd name="connsiteY34" fmla="*/ 690506 h 2868930"/>
                <a:gd name="connsiteX35" fmla="*/ 1855694 w 4052025"/>
                <a:gd name="connsiteY35" fmla="*/ 663612 h 2868930"/>
                <a:gd name="connsiteX36" fmla="*/ 1936376 w 4052025"/>
                <a:gd name="connsiteY36" fmla="*/ 636718 h 2868930"/>
                <a:gd name="connsiteX37" fmla="*/ 1963271 w 4052025"/>
                <a:gd name="connsiteY37" fmla="*/ 609824 h 2868930"/>
                <a:gd name="connsiteX38" fmla="*/ 2097741 w 4052025"/>
                <a:gd name="connsiteY38" fmla="*/ 582930 h 2868930"/>
                <a:gd name="connsiteX39" fmla="*/ 2151529 w 4052025"/>
                <a:gd name="connsiteY39" fmla="*/ 556036 h 2868930"/>
                <a:gd name="connsiteX40" fmla="*/ 2259106 w 4052025"/>
                <a:gd name="connsiteY40" fmla="*/ 488800 h 2868930"/>
                <a:gd name="connsiteX41" fmla="*/ 2353235 w 4052025"/>
                <a:gd name="connsiteY41" fmla="*/ 475353 h 2868930"/>
                <a:gd name="connsiteX42" fmla="*/ 2514600 w 4052025"/>
                <a:gd name="connsiteY42" fmla="*/ 448459 h 2868930"/>
                <a:gd name="connsiteX43" fmla="*/ 2635623 w 4052025"/>
                <a:gd name="connsiteY43" fmla="*/ 421565 h 2868930"/>
                <a:gd name="connsiteX44" fmla="*/ 2675965 w 4052025"/>
                <a:gd name="connsiteY44" fmla="*/ 408118 h 2868930"/>
                <a:gd name="connsiteX45" fmla="*/ 2756647 w 4052025"/>
                <a:gd name="connsiteY45" fmla="*/ 367777 h 2868930"/>
                <a:gd name="connsiteX46" fmla="*/ 2810435 w 4052025"/>
                <a:gd name="connsiteY46" fmla="*/ 340883 h 2868930"/>
                <a:gd name="connsiteX47" fmla="*/ 2877671 w 4052025"/>
                <a:gd name="connsiteY47" fmla="*/ 313989 h 2868930"/>
                <a:gd name="connsiteX48" fmla="*/ 2971800 w 4052025"/>
                <a:gd name="connsiteY48" fmla="*/ 273647 h 2868930"/>
                <a:gd name="connsiteX49" fmla="*/ 2998694 w 4052025"/>
                <a:gd name="connsiteY49" fmla="*/ 233306 h 2868930"/>
                <a:gd name="connsiteX50" fmla="*/ 3065929 w 4052025"/>
                <a:gd name="connsiteY50" fmla="*/ 219859 h 2868930"/>
                <a:gd name="connsiteX51" fmla="*/ 3119718 w 4052025"/>
                <a:gd name="connsiteY51" fmla="*/ 206412 h 2868930"/>
                <a:gd name="connsiteX52" fmla="*/ 3254188 w 4052025"/>
                <a:gd name="connsiteY52" fmla="*/ 152624 h 2868930"/>
                <a:gd name="connsiteX53" fmla="*/ 3509682 w 4052025"/>
                <a:gd name="connsiteY53" fmla="*/ 125730 h 2868930"/>
                <a:gd name="connsiteX54" fmla="*/ 3590365 w 4052025"/>
                <a:gd name="connsiteY54" fmla="*/ 98836 h 2868930"/>
                <a:gd name="connsiteX55" fmla="*/ 3724835 w 4052025"/>
                <a:gd name="connsiteY55" fmla="*/ 71942 h 2868930"/>
                <a:gd name="connsiteX56" fmla="*/ 3792071 w 4052025"/>
                <a:gd name="connsiteY56" fmla="*/ 58495 h 2868930"/>
                <a:gd name="connsiteX57" fmla="*/ 3913094 w 4052025"/>
                <a:gd name="connsiteY57" fmla="*/ 31600 h 2868930"/>
                <a:gd name="connsiteX58" fmla="*/ 4047565 w 4052025"/>
                <a:gd name="connsiteY58" fmla="*/ 58495 h 2868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4052025" h="2868930">
                  <a:moveTo>
                    <a:pt x="0" y="2868930"/>
                  </a:moveTo>
                  <a:cubicBezTo>
                    <a:pt x="4482" y="2689636"/>
                    <a:pt x="5114" y="2510204"/>
                    <a:pt x="13447" y="2331047"/>
                  </a:cubicBezTo>
                  <a:cubicBezTo>
                    <a:pt x="14106" y="2316888"/>
                    <a:pt x="20010" y="2303097"/>
                    <a:pt x="26894" y="2290706"/>
                  </a:cubicBezTo>
                  <a:cubicBezTo>
                    <a:pt x="42591" y="2262451"/>
                    <a:pt x="70461" y="2240688"/>
                    <a:pt x="80682" y="2210024"/>
                  </a:cubicBezTo>
                  <a:cubicBezTo>
                    <a:pt x="104314" y="2139127"/>
                    <a:pt x="78509" y="2196496"/>
                    <a:pt x="134471" y="2129342"/>
                  </a:cubicBezTo>
                  <a:cubicBezTo>
                    <a:pt x="144817" y="2116926"/>
                    <a:pt x="148745" y="2099096"/>
                    <a:pt x="161365" y="2089000"/>
                  </a:cubicBezTo>
                  <a:cubicBezTo>
                    <a:pt x="172433" y="2080145"/>
                    <a:pt x="189028" y="2081892"/>
                    <a:pt x="201706" y="2075553"/>
                  </a:cubicBezTo>
                  <a:cubicBezTo>
                    <a:pt x="216161" y="2068325"/>
                    <a:pt x="228600" y="2057624"/>
                    <a:pt x="242047" y="2048659"/>
                  </a:cubicBezTo>
                  <a:cubicBezTo>
                    <a:pt x="251012" y="2035212"/>
                    <a:pt x="261713" y="2022773"/>
                    <a:pt x="268941" y="2008318"/>
                  </a:cubicBezTo>
                  <a:cubicBezTo>
                    <a:pt x="275280" y="1995640"/>
                    <a:pt x="274525" y="1979771"/>
                    <a:pt x="282388" y="1967977"/>
                  </a:cubicBezTo>
                  <a:cubicBezTo>
                    <a:pt x="315451" y="1918383"/>
                    <a:pt x="341826" y="1924737"/>
                    <a:pt x="389965" y="1887295"/>
                  </a:cubicBezTo>
                  <a:cubicBezTo>
                    <a:pt x="409980" y="1871728"/>
                    <a:pt x="424802" y="1850352"/>
                    <a:pt x="443753" y="1833506"/>
                  </a:cubicBezTo>
                  <a:cubicBezTo>
                    <a:pt x="456475" y="1822197"/>
                    <a:pt x="524909" y="1766034"/>
                    <a:pt x="551329" y="1752824"/>
                  </a:cubicBezTo>
                  <a:cubicBezTo>
                    <a:pt x="572919" y="1742029"/>
                    <a:pt x="597374" y="1737489"/>
                    <a:pt x="618565" y="1725930"/>
                  </a:cubicBezTo>
                  <a:cubicBezTo>
                    <a:pt x="646941" y="1710452"/>
                    <a:pt x="670871" y="1687620"/>
                    <a:pt x="699247" y="1672142"/>
                  </a:cubicBezTo>
                  <a:cubicBezTo>
                    <a:pt x="720438" y="1660583"/>
                    <a:pt x="745381" y="1656970"/>
                    <a:pt x="766482" y="1645247"/>
                  </a:cubicBezTo>
                  <a:cubicBezTo>
                    <a:pt x="786074" y="1634363"/>
                    <a:pt x="802034" y="1617933"/>
                    <a:pt x="820271" y="1604906"/>
                  </a:cubicBezTo>
                  <a:cubicBezTo>
                    <a:pt x="833422" y="1595513"/>
                    <a:pt x="847165" y="1586977"/>
                    <a:pt x="860612" y="1578012"/>
                  </a:cubicBezTo>
                  <a:cubicBezTo>
                    <a:pt x="869577" y="1564565"/>
                    <a:pt x="882395" y="1553003"/>
                    <a:pt x="887506" y="1537671"/>
                  </a:cubicBezTo>
                  <a:cubicBezTo>
                    <a:pt x="896128" y="1511805"/>
                    <a:pt x="889880" y="1481904"/>
                    <a:pt x="900953" y="1456989"/>
                  </a:cubicBezTo>
                  <a:cubicBezTo>
                    <a:pt x="908677" y="1439611"/>
                    <a:pt x="929619" y="1431658"/>
                    <a:pt x="941294" y="1416647"/>
                  </a:cubicBezTo>
                  <a:cubicBezTo>
                    <a:pt x="961138" y="1391133"/>
                    <a:pt x="977153" y="1362859"/>
                    <a:pt x="995082" y="1335965"/>
                  </a:cubicBezTo>
                  <a:cubicBezTo>
                    <a:pt x="1004047" y="1322518"/>
                    <a:pt x="1010548" y="1307052"/>
                    <a:pt x="1021976" y="1295624"/>
                  </a:cubicBezTo>
                  <a:lnTo>
                    <a:pt x="1048871" y="1268730"/>
                  </a:lnTo>
                  <a:cubicBezTo>
                    <a:pt x="1085986" y="1157383"/>
                    <a:pt x="1060040" y="1211635"/>
                    <a:pt x="1129553" y="1107365"/>
                  </a:cubicBezTo>
                  <a:lnTo>
                    <a:pt x="1156447" y="1067024"/>
                  </a:lnTo>
                  <a:cubicBezTo>
                    <a:pt x="1165412" y="1053577"/>
                    <a:pt x="1169894" y="1035648"/>
                    <a:pt x="1183341" y="1026683"/>
                  </a:cubicBezTo>
                  <a:cubicBezTo>
                    <a:pt x="1210235" y="1008754"/>
                    <a:pt x="1241167" y="995751"/>
                    <a:pt x="1264023" y="972895"/>
                  </a:cubicBezTo>
                  <a:cubicBezTo>
                    <a:pt x="1272988" y="963930"/>
                    <a:pt x="1282998" y="955900"/>
                    <a:pt x="1290918" y="946000"/>
                  </a:cubicBezTo>
                  <a:cubicBezTo>
                    <a:pt x="1322370" y="906685"/>
                    <a:pt x="1313433" y="897261"/>
                    <a:pt x="1358153" y="865318"/>
                  </a:cubicBezTo>
                  <a:cubicBezTo>
                    <a:pt x="1374465" y="853667"/>
                    <a:pt x="1394942" y="849048"/>
                    <a:pt x="1411941" y="838424"/>
                  </a:cubicBezTo>
                  <a:cubicBezTo>
                    <a:pt x="1430946" y="826546"/>
                    <a:pt x="1448713" y="812668"/>
                    <a:pt x="1465729" y="798083"/>
                  </a:cubicBezTo>
                  <a:cubicBezTo>
                    <a:pt x="1480168" y="785707"/>
                    <a:pt x="1490248" y="768291"/>
                    <a:pt x="1506071" y="757742"/>
                  </a:cubicBezTo>
                  <a:cubicBezTo>
                    <a:pt x="1517865" y="749880"/>
                    <a:pt x="1533384" y="749879"/>
                    <a:pt x="1546412" y="744295"/>
                  </a:cubicBezTo>
                  <a:cubicBezTo>
                    <a:pt x="1602281" y="720351"/>
                    <a:pt x="1614099" y="701636"/>
                    <a:pt x="1680882" y="690506"/>
                  </a:cubicBezTo>
                  <a:cubicBezTo>
                    <a:pt x="1792829" y="671848"/>
                    <a:pt x="1734574" y="680915"/>
                    <a:pt x="1855694" y="663612"/>
                  </a:cubicBezTo>
                  <a:cubicBezTo>
                    <a:pt x="1882588" y="654647"/>
                    <a:pt x="1916330" y="656763"/>
                    <a:pt x="1936376" y="636718"/>
                  </a:cubicBezTo>
                  <a:cubicBezTo>
                    <a:pt x="1945341" y="627753"/>
                    <a:pt x="1951243" y="613833"/>
                    <a:pt x="1963271" y="609824"/>
                  </a:cubicBezTo>
                  <a:cubicBezTo>
                    <a:pt x="2006636" y="595369"/>
                    <a:pt x="2097741" y="582930"/>
                    <a:pt x="2097741" y="582930"/>
                  </a:cubicBezTo>
                  <a:cubicBezTo>
                    <a:pt x="2115670" y="573965"/>
                    <a:pt x="2134530" y="566660"/>
                    <a:pt x="2151529" y="556036"/>
                  </a:cubicBezTo>
                  <a:cubicBezTo>
                    <a:pt x="2192869" y="530199"/>
                    <a:pt x="2210751" y="501988"/>
                    <a:pt x="2259106" y="488800"/>
                  </a:cubicBezTo>
                  <a:cubicBezTo>
                    <a:pt x="2289684" y="480460"/>
                    <a:pt x="2321928" y="480296"/>
                    <a:pt x="2353235" y="475353"/>
                  </a:cubicBezTo>
                  <a:cubicBezTo>
                    <a:pt x="2407098" y="466848"/>
                    <a:pt x="2461129" y="459153"/>
                    <a:pt x="2514600" y="448459"/>
                  </a:cubicBezTo>
                  <a:cubicBezTo>
                    <a:pt x="2560817" y="439216"/>
                    <a:pt x="2591311" y="434225"/>
                    <a:pt x="2635623" y="421565"/>
                  </a:cubicBezTo>
                  <a:cubicBezTo>
                    <a:pt x="2649252" y="417671"/>
                    <a:pt x="2662518" y="412600"/>
                    <a:pt x="2675965" y="408118"/>
                  </a:cubicBezTo>
                  <a:cubicBezTo>
                    <a:pt x="2753491" y="356434"/>
                    <a:pt x="2678705" y="401181"/>
                    <a:pt x="2756647" y="367777"/>
                  </a:cubicBezTo>
                  <a:cubicBezTo>
                    <a:pt x="2775072" y="359881"/>
                    <a:pt x="2792117" y="349024"/>
                    <a:pt x="2810435" y="340883"/>
                  </a:cubicBezTo>
                  <a:cubicBezTo>
                    <a:pt x="2832493" y="331080"/>
                    <a:pt x="2855613" y="323792"/>
                    <a:pt x="2877671" y="313989"/>
                  </a:cubicBezTo>
                  <a:cubicBezTo>
                    <a:pt x="2977381" y="269674"/>
                    <a:pt x="2888935" y="301271"/>
                    <a:pt x="2971800" y="273647"/>
                  </a:cubicBezTo>
                  <a:cubicBezTo>
                    <a:pt x="2980765" y="260200"/>
                    <a:pt x="2984662" y="241324"/>
                    <a:pt x="2998694" y="233306"/>
                  </a:cubicBezTo>
                  <a:cubicBezTo>
                    <a:pt x="3018538" y="221966"/>
                    <a:pt x="3043618" y="224817"/>
                    <a:pt x="3065929" y="219859"/>
                  </a:cubicBezTo>
                  <a:cubicBezTo>
                    <a:pt x="3083970" y="215850"/>
                    <a:pt x="3101788" y="210894"/>
                    <a:pt x="3119718" y="206412"/>
                  </a:cubicBezTo>
                  <a:cubicBezTo>
                    <a:pt x="3172005" y="180268"/>
                    <a:pt x="3192470" y="166867"/>
                    <a:pt x="3254188" y="152624"/>
                  </a:cubicBezTo>
                  <a:cubicBezTo>
                    <a:pt x="3313762" y="138876"/>
                    <a:pt x="3466569" y="129323"/>
                    <a:pt x="3509682" y="125730"/>
                  </a:cubicBezTo>
                  <a:cubicBezTo>
                    <a:pt x="3536576" y="116765"/>
                    <a:pt x="3562566" y="104396"/>
                    <a:pt x="3590365" y="98836"/>
                  </a:cubicBezTo>
                  <a:lnTo>
                    <a:pt x="3724835" y="71942"/>
                  </a:lnTo>
                  <a:cubicBezTo>
                    <a:pt x="3747247" y="67460"/>
                    <a:pt x="3770388" y="65723"/>
                    <a:pt x="3792071" y="58495"/>
                  </a:cubicBezTo>
                  <a:cubicBezTo>
                    <a:pt x="3858278" y="36424"/>
                    <a:pt x="3818430" y="47377"/>
                    <a:pt x="3913094" y="31600"/>
                  </a:cubicBezTo>
                  <a:cubicBezTo>
                    <a:pt x="4052025" y="45493"/>
                    <a:pt x="4047565" y="0"/>
                    <a:pt x="4047565" y="58495"/>
                  </a:cubicBez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8"/>
            <p:cNvGrpSpPr/>
            <p:nvPr/>
          </p:nvGrpSpPr>
          <p:grpSpPr>
            <a:xfrm>
              <a:off x="3505200" y="3657600"/>
              <a:ext cx="4224755" cy="2788544"/>
              <a:chOff x="3505200" y="3657600"/>
              <a:chExt cx="4224755" cy="2788544"/>
            </a:xfrm>
          </p:grpSpPr>
          <p:sp>
            <p:nvSpPr>
              <p:cNvPr id="40" name="Freeform 4"/>
              <p:cNvSpPr/>
              <p:nvPr/>
            </p:nvSpPr>
            <p:spPr>
              <a:xfrm>
                <a:off x="3505200" y="3657600"/>
                <a:ext cx="4119195" cy="2658480"/>
              </a:xfrm>
              <a:custGeom>
                <a:avLst/>
                <a:gdLst>
                  <a:gd name="connsiteX0" fmla="*/ 0 w 4119195"/>
                  <a:gd name="connsiteY0" fmla="*/ 2658480 h 2658480"/>
                  <a:gd name="connsiteX1" fmla="*/ 13447 w 4119195"/>
                  <a:gd name="connsiteY1" fmla="*/ 2443327 h 2658480"/>
                  <a:gd name="connsiteX2" fmla="*/ 40341 w 4119195"/>
                  <a:gd name="connsiteY2" fmla="*/ 2362644 h 2658480"/>
                  <a:gd name="connsiteX3" fmla="*/ 53788 w 4119195"/>
                  <a:gd name="connsiteY3" fmla="*/ 2241621 h 2658480"/>
                  <a:gd name="connsiteX4" fmla="*/ 134471 w 4119195"/>
                  <a:gd name="connsiteY4" fmla="*/ 2134044 h 2658480"/>
                  <a:gd name="connsiteX5" fmla="*/ 161365 w 4119195"/>
                  <a:gd name="connsiteY5" fmla="*/ 2093703 h 2658480"/>
                  <a:gd name="connsiteX6" fmla="*/ 201706 w 4119195"/>
                  <a:gd name="connsiteY6" fmla="*/ 2080256 h 2658480"/>
                  <a:gd name="connsiteX7" fmla="*/ 228600 w 4119195"/>
                  <a:gd name="connsiteY7" fmla="*/ 2039915 h 2658480"/>
                  <a:gd name="connsiteX8" fmla="*/ 268941 w 4119195"/>
                  <a:gd name="connsiteY8" fmla="*/ 1999574 h 2658480"/>
                  <a:gd name="connsiteX9" fmla="*/ 282388 w 4119195"/>
                  <a:gd name="connsiteY9" fmla="*/ 1918891 h 2658480"/>
                  <a:gd name="connsiteX10" fmla="*/ 322729 w 4119195"/>
                  <a:gd name="connsiteY10" fmla="*/ 1891997 h 2658480"/>
                  <a:gd name="connsiteX11" fmla="*/ 349624 w 4119195"/>
                  <a:gd name="connsiteY11" fmla="*/ 1865103 h 2658480"/>
                  <a:gd name="connsiteX12" fmla="*/ 443753 w 4119195"/>
                  <a:gd name="connsiteY12" fmla="*/ 1811315 h 2658480"/>
                  <a:gd name="connsiteX13" fmla="*/ 484094 w 4119195"/>
                  <a:gd name="connsiteY13" fmla="*/ 1797868 h 2658480"/>
                  <a:gd name="connsiteX14" fmla="*/ 510988 w 4119195"/>
                  <a:gd name="connsiteY14" fmla="*/ 1757527 h 2658480"/>
                  <a:gd name="connsiteX15" fmla="*/ 537882 w 4119195"/>
                  <a:gd name="connsiteY15" fmla="*/ 1663397 h 2658480"/>
                  <a:gd name="connsiteX16" fmla="*/ 658906 w 4119195"/>
                  <a:gd name="connsiteY16" fmla="*/ 1623056 h 2658480"/>
                  <a:gd name="connsiteX17" fmla="*/ 726141 w 4119195"/>
                  <a:gd name="connsiteY17" fmla="*/ 1609609 h 2658480"/>
                  <a:gd name="connsiteX18" fmla="*/ 820271 w 4119195"/>
                  <a:gd name="connsiteY18" fmla="*/ 1542374 h 2658480"/>
                  <a:gd name="connsiteX19" fmla="*/ 860612 w 4119195"/>
                  <a:gd name="connsiteY19" fmla="*/ 1515480 h 2658480"/>
                  <a:gd name="connsiteX20" fmla="*/ 941294 w 4119195"/>
                  <a:gd name="connsiteY20" fmla="*/ 1407903 h 2658480"/>
                  <a:gd name="connsiteX21" fmla="*/ 968188 w 4119195"/>
                  <a:gd name="connsiteY21" fmla="*/ 1367562 h 2658480"/>
                  <a:gd name="connsiteX22" fmla="*/ 1008529 w 4119195"/>
                  <a:gd name="connsiteY22" fmla="*/ 1354115 h 2658480"/>
                  <a:gd name="connsiteX23" fmla="*/ 1129553 w 4119195"/>
                  <a:gd name="connsiteY23" fmla="*/ 1340668 h 2658480"/>
                  <a:gd name="connsiteX24" fmla="*/ 1156447 w 4119195"/>
                  <a:gd name="connsiteY24" fmla="*/ 1300327 h 2658480"/>
                  <a:gd name="connsiteX25" fmla="*/ 1183341 w 4119195"/>
                  <a:gd name="connsiteY25" fmla="*/ 1192750 h 2658480"/>
                  <a:gd name="connsiteX26" fmla="*/ 1304365 w 4119195"/>
                  <a:gd name="connsiteY26" fmla="*/ 1138962 h 2658480"/>
                  <a:gd name="connsiteX27" fmla="*/ 1344706 w 4119195"/>
                  <a:gd name="connsiteY27" fmla="*/ 1112068 h 2658480"/>
                  <a:gd name="connsiteX28" fmla="*/ 1371600 w 4119195"/>
                  <a:gd name="connsiteY28" fmla="*/ 1071727 h 2658480"/>
                  <a:gd name="connsiteX29" fmla="*/ 1452282 w 4119195"/>
                  <a:gd name="connsiteY29" fmla="*/ 1044833 h 2658480"/>
                  <a:gd name="connsiteX30" fmla="*/ 1492624 w 4119195"/>
                  <a:gd name="connsiteY30" fmla="*/ 1004491 h 2658480"/>
                  <a:gd name="connsiteX31" fmla="*/ 1532965 w 4119195"/>
                  <a:gd name="connsiteY31" fmla="*/ 977597 h 2658480"/>
                  <a:gd name="connsiteX32" fmla="*/ 1559859 w 4119195"/>
                  <a:gd name="connsiteY32" fmla="*/ 937256 h 2658480"/>
                  <a:gd name="connsiteX33" fmla="*/ 1680882 w 4119195"/>
                  <a:gd name="connsiteY33" fmla="*/ 870021 h 2658480"/>
                  <a:gd name="connsiteX34" fmla="*/ 1963271 w 4119195"/>
                  <a:gd name="connsiteY34" fmla="*/ 856574 h 2658480"/>
                  <a:gd name="connsiteX35" fmla="*/ 2245659 w 4119195"/>
                  <a:gd name="connsiteY35" fmla="*/ 816233 h 2658480"/>
                  <a:gd name="connsiteX36" fmla="*/ 2232212 w 4119195"/>
                  <a:gd name="connsiteY36" fmla="*/ 775891 h 2658480"/>
                  <a:gd name="connsiteX37" fmla="*/ 2312894 w 4119195"/>
                  <a:gd name="connsiteY37" fmla="*/ 722103 h 2658480"/>
                  <a:gd name="connsiteX38" fmla="*/ 2353235 w 4119195"/>
                  <a:gd name="connsiteY38" fmla="*/ 681762 h 2658480"/>
                  <a:gd name="connsiteX39" fmla="*/ 2420471 w 4119195"/>
                  <a:gd name="connsiteY39" fmla="*/ 627974 h 2658480"/>
                  <a:gd name="connsiteX40" fmla="*/ 2487706 w 4119195"/>
                  <a:gd name="connsiteY40" fmla="*/ 560739 h 2658480"/>
                  <a:gd name="connsiteX41" fmla="*/ 2568388 w 4119195"/>
                  <a:gd name="connsiteY41" fmla="*/ 533844 h 2658480"/>
                  <a:gd name="connsiteX42" fmla="*/ 2770094 w 4119195"/>
                  <a:gd name="connsiteY42" fmla="*/ 506950 h 2658480"/>
                  <a:gd name="connsiteX43" fmla="*/ 2783541 w 4119195"/>
                  <a:gd name="connsiteY43" fmla="*/ 466609 h 2658480"/>
                  <a:gd name="connsiteX44" fmla="*/ 2904565 w 4119195"/>
                  <a:gd name="connsiteY44" fmla="*/ 412821 h 2658480"/>
                  <a:gd name="connsiteX45" fmla="*/ 2985247 w 4119195"/>
                  <a:gd name="connsiteY45" fmla="*/ 359033 h 2658480"/>
                  <a:gd name="connsiteX46" fmla="*/ 3133165 w 4119195"/>
                  <a:gd name="connsiteY46" fmla="*/ 332139 h 2658480"/>
                  <a:gd name="connsiteX47" fmla="*/ 3173506 w 4119195"/>
                  <a:gd name="connsiteY47" fmla="*/ 318691 h 2658480"/>
                  <a:gd name="connsiteX48" fmla="*/ 3294529 w 4119195"/>
                  <a:gd name="connsiteY48" fmla="*/ 305244 h 2658480"/>
                  <a:gd name="connsiteX49" fmla="*/ 3348318 w 4119195"/>
                  <a:gd name="connsiteY49" fmla="*/ 291797 h 2658480"/>
                  <a:gd name="connsiteX50" fmla="*/ 3429000 w 4119195"/>
                  <a:gd name="connsiteY50" fmla="*/ 264903 h 2658480"/>
                  <a:gd name="connsiteX51" fmla="*/ 3590365 w 4119195"/>
                  <a:gd name="connsiteY51" fmla="*/ 251456 h 2658480"/>
                  <a:gd name="connsiteX52" fmla="*/ 3617259 w 4119195"/>
                  <a:gd name="connsiteY52" fmla="*/ 211115 h 2658480"/>
                  <a:gd name="connsiteX53" fmla="*/ 3657600 w 4119195"/>
                  <a:gd name="connsiteY53" fmla="*/ 170774 h 2658480"/>
                  <a:gd name="connsiteX54" fmla="*/ 3926541 w 4119195"/>
                  <a:gd name="connsiteY54" fmla="*/ 130433 h 2658480"/>
                  <a:gd name="connsiteX55" fmla="*/ 3966882 w 4119195"/>
                  <a:gd name="connsiteY55" fmla="*/ 116986 h 2658480"/>
                  <a:gd name="connsiteX56" fmla="*/ 3980329 w 4119195"/>
                  <a:gd name="connsiteY56" fmla="*/ 76644 h 2658480"/>
                  <a:gd name="connsiteX57" fmla="*/ 4047565 w 4119195"/>
                  <a:gd name="connsiteY57" fmla="*/ 9409 h 2658480"/>
                  <a:gd name="connsiteX58" fmla="*/ 4114800 w 4119195"/>
                  <a:gd name="connsiteY58" fmla="*/ 36303 h 2658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4119195" h="2658480">
                    <a:moveTo>
                      <a:pt x="0" y="2658480"/>
                    </a:moveTo>
                    <a:cubicBezTo>
                      <a:pt x="4482" y="2586762"/>
                      <a:pt x="3738" y="2514526"/>
                      <a:pt x="13447" y="2443327"/>
                    </a:cubicBezTo>
                    <a:cubicBezTo>
                      <a:pt x="17277" y="2415238"/>
                      <a:pt x="40341" y="2362644"/>
                      <a:pt x="40341" y="2362644"/>
                    </a:cubicBezTo>
                    <a:cubicBezTo>
                      <a:pt x="44823" y="2322303"/>
                      <a:pt x="40953" y="2280127"/>
                      <a:pt x="53788" y="2241621"/>
                    </a:cubicBezTo>
                    <a:cubicBezTo>
                      <a:pt x="80596" y="2161198"/>
                      <a:pt x="98062" y="2179555"/>
                      <a:pt x="134471" y="2134044"/>
                    </a:cubicBezTo>
                    <a:cubicBezTo>
                      <a:pt x="144567" y="2121424"/>
                      <a:pt x="148745" y="2103799"/>
                      <a:pt x="161365" y="2093703"/>
                    </a:cubicBezTo>
                    <a:cubicBezTo>
                      <a:pt x="172433" y="2084848"/>
                      <a:pt x="188259" y="2084738"/>
                      <a:pt x="201706" y="2080256"/>
                    </a:cubicBezTo>
                    <a:cubicBezTo>
                      <a:pt x="210671" y="2066809"/>
                      <a:pt x="218254" y="2052330"/>
                      <a:pt x="228600" y="2039915"/>
                    </a:cubicBezTo>
                    <a:cubicBezTo>
                      <a:pt x="240774" y="2025306"/>
                      <a:pt x="261218" y="2016952"/>
                      <a:pt x="268941" y="1999574"/>
                    </a:cubicBezTo>
                    <a:cubicBezTo>
                      <a:pt x="280014" y="1974659"/>
                      <a:pt x="270195" y="1943278"/>
                      <a:pt x="282388" y="1918891"/>
                    </a:cubicBezTo>
                    <a:cubicBezTo>
                      <a:pt x="289615" y="1904436"/>
                      <a:pt x="310109" y="1902093"/>
                      <a:pt x="322729" y="1891997"/>
                    </a:cubicBezTo>
                    <a:cubicBezTo>
                      <a:pt x="332629" y="1884077"/>
                      <a:pt x="339724" y="1873023"/>
                      <a:pt x="349624" y="1865103"/>
                    </a:cubicBezTo>
                    <a:cubicBezTo>
                      <a:pt x="375595" y="1844326"/>
                      <a:pt x="414021" y="1824057"/>
                      <a:pt x="443753" y="1811315"/>
                    </a:cubicBezTo>
                    <a:cubicBezTo>
                      <a:pt x="456781" y="1805731"/>
                      <a:pt x="470647" y="1802350"/>
                      <a:pt x="484094" y="1797868"/>
                    </a:cubicBezTo>
                    <a:cubicBezTo>
                      <a:pt x="493059" y="1784421"/>
                      <a:pt x="504622" y="1772382"/>
                      <a:pt x="510988" y="1757527"/>
                    </a:cubicBezTo>
                    <a:cubicBezTo>
                      <a:pt x="513218" y="1752324"/>
                      <a:pt x="529831" y="1673461"/>
                      <a:pt x="537882" y="1663397"/>
                    </a:cubicBezTo>
                    <a:cubicBezTo>
                      <a:pt x="567302" y="1626622"/>
                      <a:pt x="618980" y="1630315"/>
                      <a:pt x="658906" y="1623056"/>
                    </a:cubicBezTo>
                    <a:cubicBezTo>
                      <a:pt x="681393" y="1618967"/>
                      <a:pt x="703729" y="1614091"/>
                      <a:pt x="726141" y="1609609"/>
                    </a:cubicBezTo>
                    <a:cubicBezTo>
                      <a:pt x="821212" y="1546228"/>
                      <a:pt x="703515" y="1625770"/>
                      <a:pt x="820271" y="1542374"/>
                    </a:cubicBezTo>
                    <a:cubicBezTo>
                      <a:pt x="833422" y="1532981"/>
                      <a:pt x="847165" y="1524445"/>
                      <a:pt x="860612" y="1515480"/>
                    </a:cubicBezTo>
                    <a:cubicBezTo>
                      <a:pt x="895598" y="1410521"/>
                      <a:pt x="838284" y="1562417"/>
                      <a:pt x="941294" y="1407903"/>
                    </a:cubicBezTo>
                    <a:cubicBezTo>
                      <a:pt x="950259" y="1394456"/>
                      <a:pt x="955568" y="1377658"/>
                      <a:pt x="968188" y="1367562"/>
                    </a:cubicBezTo>
                    <a:cubicBezTo>
                      <a:pt x="979256" y="1358707"/>
                      <a:pt x="994547" y="1356445"/>
                      <a:pt x="1008529" y="1354115"/>
                    </a:cubicBezTo>
                    <a:cubicBezTo>
                      <a:pt x="1048566" y="1347442"/>
                      <a:pt x="1089212" y="1345150"/>
                      <a:pt x="1129553" y="1340668"/>
                    </a:cubicBezTo>
                    <a:cubicBezTo>
                      <a:pt x="1138518" y="1327221"/>
                      <a:pt x="1150772" y="1315459"/>
                      <a:pt x="1156447" y="1300327"/>
                    </a:cubicBezTo>
                    <a:cubicBezTo>
                      <a:pt x="1158220" y="1295600"/>
                      <a:pt x="1171630" y="1207388"/>
                      <a:pt x="1183341" y="1192750"/>
                    </a:cubicBezTo>
                    <a:cubicBezTo>
                      <a:pt x="1214619" y="1153652"/>
                      <a:pt x="1265624" y="1164790"/>
                      <a:pt x="1304365" y="1138962"/>
                    </a:cubicBezTo>
                    <a:lnTo>
                      <a:pt x="1344706" y="1112068"/>
                    </a:lnTo>
                    <a:cubicBezTo>
                      <a:pt x="1353671" y="1098621"/>
                      <a:pt x="1357895" y="1080292"/>
                      <a:pt x="1371600" y="1071727"/>
                    </a:cubicBezTo>
                    <a:cubicBezTo>
                      <a:pt x="1395640" y="1056702"/>
                      <a:pt x="1452282" y="1044833"/>
                      <a:pt x="1452282" y="1044833"/>
                    </a:cubicBezTo>
                    <a:cubicBezTo>
                      <a:pt x="1465729" y="1031386"/>
                      <a:pt x="1478014" y="1016666"/>
                      <a:pt x="1492624" y="1004491"/>
                    </a:cubicBezTo>
                    <a:cubicBezTo>
                      <a:pt x="1505039" y="994145"/>
                      <a:pt x="1521537" y="989025"/>
                      <a:pt x="1532965" y="977597"/>
                    </a:cubicBezTo>
                    <a:cubicBezTo>
                      <a:pt x="1544393" y="966169"/>
                      <a:pt x="1547696" y="947898"/>
                      <a:pt x="1559859" y="937256"/>
                    </a:cubicBezTo>
                    <a:cubicBezTo>
                      <a:pt x="1576868" y="922373"/>
                      <a:pt x="1642972" y="873180"/>
                      <a:pt x="1680882" y="870021"/>
                    </a:cubicBezTo>
                    <a:cubicBezTo>
                      <a:pt x="1774793" y="862195"/>
                      <a:pt x="1869141" y="861056"/>
                      <a:pt x="1963271" y="856574"/>
                    </a:cubicBezTo>
                    <a:cubicBezTo>
                      <a:pt x="2107880" y="808371"/>
                      <a:pt x="2015667" y="831566"/>
                      <a:pt x="2245659" y="816233"/>
                    </a:cubicBezTo>
                    <a:cubicBezTo>
                      <a:pt x="2241177" y="802786"/>
                      <a:pt x="2223973" y="787425"/>
                      <a:pt x="2232212" y="775891"/>
                    </a:cubicBezTo>
                    <a:cubicBezTo>
                      <a:pt x="2250999" y="749589"/>
                      <a:pt x="2290038" y="744959"/>
                      <a:pt x="2312894" y="722103"/>
                    </a:cubicBezTo>
                    <a:cubicBezTo>
                      <a:pt x="2326341" y="708656"/>
                      <a:pt x="2338626" y="693936"/>
                      <a:pt x="2353235" y="681762"/>
                    </a:cubicBezTo>
                    <a:cubicBezTo>
                      <a:pt x="2395168" y="646818"/>
                      <a:pt x="2389175" y="667094"/>
                      <a:pt x="2420471" y="627974"/>
                    </a:cubicBezTo>
                    <a:cubicBezTo>
                      <a:pt x="2452622" y="587787"/>
                      <a:pt x="2437626" y="582997"/>
                      <a:pt x="2487706" y="560739"/>
                    </a:cubicBezTo>
                    <a:cubicBezTo>
                      <a:pt x="2513611" y="549225"/>
                      <a:pt x="2541494" y="542809"/>
                      <a:pt x="2568388" y="533844"/>
                    </a:cubicBezTo>
                    <a:cubicBezTo>
                      <a:pt x="2659931" y="503329"/>
                      <a:pt x="2594615" y="521573"/>
                      <a:pt x="2770094" y="506950"/>
                    </a:cubicBezTo>
                    <a:cubicBezTo>
                      <a:pt x="2774576" y="493503"/>
                      <a:pt x="2774686" y="477677"/>
                      <a:pt x="2783541" y="466609"/>
                    </a:cubicBezTo>
                    <a:cubicBezTo>
                      <a:pt x="2814819" y="427511"/>
                      <a:pt x="2865824" y="438649"/>
                      <a:pt x="2904565" y="412821"/>
                    </a:cubicBezTo>
                    <a:cubicBezTo>
                      <a:pt x="2931459" y="394892"/>
                      <a:pt x="2953446" y="364815"/>
                      <a:pt x="2985247" y="359033"/>
                    </a:cubicBezTo>
                    <a:cubicBezTo>
                      <a:pt x="3034553" y="350068"/>
                      <a:pt x="3084163" y="342640"/>
                      <a:pt x="3133165" y="332139"/>
                    </a:cubicBezTo>
                    <a:cubicBezTo>
                      <a:pt x="3147025" y="329169"/>
                      <a:pt x="3159524" y="321021"/>
                      <a:pt x="3173506" y="318691"/>
                    </a:cubicBezTo>
                    <a:cubicBezTo>
                      <a:pt x="3213543" y="312018"/>
                      <a:pt x="3254188" y="309726"/>
                      <a:pt x="3294529" y="305244"/>
                    </a:cubicBezTo>
                    <a:cubicBezTo>
                      <a:pt x="3312459" y="300762"/>
                      <a:pt x="3330616" y="297108"/>
                      <a:pt x="3348318" y="291797"/>
                    </a:cubicBezTo>
                    <a:cubicBezTo>
                      <a:pt x="3375471" y="283651"/>
                      <a:pt x="3400749" y="267257"/>
                      <a:pt x="3429000" y="264903"/>
                    </a:cubicBezTo>
                    <a:lnTo>
                      <a:pt x="3590365" y="251456"/>
                    </a:lnTo>
                    <a:cubicBezTo>
                      <a:pt x="3599330" y="238009"/>
                      <a:pt x="3606913" y="223530"/>
                      <a:pt x="3617259" y="211115"/>
                    </a:cubicBezTo>
                    <a:cubicBezTo>
                      <a:pt x="3629433" y="196506"/>
                      <a:pt x="3642991" y="182948"/>
                      <a:pt x="3657600" y="170774"/>
                    </a:cubicBezTo>
                    <a:cubicBezTo>
                      <a:pt x="3739105" y="102853"/>
                      <a:pt x="3787360" y="138620"/>
                      <a:pt x="3926541" y="130433"/>
                    </a:cubicBezTo>
                    <a:cubicBezTo>
                      <a:pt x="3939988" y="125951"/>
                      <a:pt x="3956859" y="127009"/>
                      <a:pt x="3966882" y="116986"/>
                    </a:cubicBezTo>
                    <a:cubicBezTo>
                      <a:pt x="3976905" y="106963"/>
                      <a:pt x="3973990" y="89322"/>
                      <a:pt x="3980329" y="76644"/>
                    </a:cubicBezTo>
                    <a:cubicBezTo>
                      <a:pt x="4002740" y="31822"/>
                      <a:pt x="4007225" y="36302"/>
                      <a:pt x="4047565" y="9409"/>
                    </a:cubicBezTo>
                    <a:cubicBezTo>
                      <a:pt x="4119195" y="23735"/>
                      <a:pt x="4114800" y="0"/>
                      <a:pt x="4114800" y="36303"/>
                    </a:cubicBez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Content Placeholder 26"/>
              <p:cNvSpPr txBox="1">
                <a:spLocks/>
              </p:cNvSpPr>
              <p:nvPr/>
            </p:nvSpPr>
            <p:spPr>
              <a:xfrm>
                <a:off x="3505200" y="3733800"/>
                <a:ext cx="4224755" cy="2712344"/>
              </a:xfrm>
              <a:custGeom>
                <a:avLst/>
                <a:gdLst>
                  <a:gd name="connsiteX0" fmla="*/ 0 w 4545106"/>
                  <a:gd name="connsiteY0" fmla="*/ 2232939 h 2232939"/>
                  <a:gd name="connsiteX1" fmla="*/ 26895 w 4545106"/>
                  <a:gd name="connsiteY1" fmla="*/ 2192598 h 2232939"/>
                  <a:gd name="connsiteX2" fmla="*/ 80683 w 4545106"/>
                  <a:gd name="connsiteY2" fmla="*/ 2138810 h 2232939"/>
                  <a:gd name="connsiteX3" fmla="*/ 107577 w 4545106"/>
                  <a:gd name="connsiteY3" fmla="*/ 2017786 h 2232939"/>
                  <a:gd name="connsiteX4" fmla="*/ 174812 w 4545106"/>
                  <a:gd name="connsiteY4" fmla="*/ 1896763 h 2232939"/>
                  <a:gd name="connsiteX5" fmla="*/ 201706 w 4545106"/>
                  <a:gd name="connsiteY5" fmla="*/ 1869868 h 2232939"/>
                  <a:gd name="connsiteX6" fmla="*/ 228600 w 4545106"/>
                  <a:gd name="connsiteY6" fmla="*/ 1829527 h 2232939"/>
                  <a:gd name="connsiteX7" fmla="*/ 295836 w 4545106"/>
                  <a:gd name="connsiteY7" fmla="*/ 1789186 h 2232939"/>
                  <a:gd name="connsiteX8" fmla="*/ 376518 w 4545106"/>
                  <a:gd name="connsiteY8" fmla="*/ 1735398 h 2232939"/>
                  <a:gd name="connsiteX9" fmla="*/ 416859 w 4545106"/>
                  <a:gd name="connsiteY9" fmla="*/ 1708504 h 2232939"/>
                  <a:gd name="connsiteX10" fmla="*/ 457200 w 4545106"/>
                  <a:gd name="connsiteY10" fmla="*/ 1668163 h 2232939"/>
                  <a:gd name="connsiteX11" fmla="*/ 564777 w 4545106"/>
                  <a:gd name="connsiteY11" fmla="*/ 1614374 h 2232939"/>
                  <a:gd name="connsiteX12" fmla="*/ 632012 w 4545106"/>
                  <a:gd name="connsiteY12" fmla="*/ 1547139 h 2232939"/>
                  <a:gd name="connsiteX13" fmla="*/ 672353 w 4545106"/>
                  <a:gd name="connsiteY13" fmla="*/ 1506798 h 2232939"/>
                  <a:gd name="connsiteX14" fmla="*/ 753036 w 4545106"/>
                  <a:gd name="connsiteY14" fmla="*/ 1466457 h 2232939"/>
                  <a:gd name="connsiteX15" fmla="*/ 806824 w 4545106"/>
                  <a:gd name="connsiteY15" fmla="*/ 1426116 h 2232939"/>
                  <a:gd name="connsiteX16" fmla="*/ 927848 w 4545106"/>
                  <a:gd name="connsiteY16" fmla="*/ 1372327 h 2232939"/>
                  <a:gd name="connsiteX17" fmla="*/ 941295 w 4545106"/>
                  <a:gd name="connsiteY17" fmla="*/ 1318539 h 2232939"/>
                  <a:gd name="connsiteX18" fmla="*/ 981636 w 4545106"/>
                  <a:gd name="connsiteY18" fmla="*/ 1278198 h 2232939"/>
                  <a:gd name="connsiteX19" fmla="*/ 1062318 w 4545106"/>
                  <a:gd name="connsiteY19" fmla="*/ 1237857 h 2232939"/>
                  <a:gd name="connsiteX20" fmla="*/ 1223683 w 4545106"/>
                  <a:gd name="connsiteY20" fmla="*/ 1210963 h 2232939"/>
                  <a:gd name="connsiteX21" fmla="*/ 1264024 w 4545106"/>
                  <a:gd name="connsiteY21" fmla="*/ 1197516 h 2232939"/>
                  <a:gd name="connsiteX22" fmla="*/ 1371600 w 4545106"/>
                  <a:gd name="connsiteY22" fmla="*/ 1170621 h 2232939"/>
                  <a:gd name="connsiteX23" fmla="*/ 1385048 w 4545106"/>
                  <a:gd name="connsiteY23" fmla="*/ 1130280 h 2232939"/>
                  <a:gd name="connsiteX24" fmla="*/ 1438836 w 4545106"/>
                  <a:gd name="connsiteY24" fmla="*/ 1089939 h 2232939"/>
                  <a:gd name="connsiteX25" fmla="*/ 1519518 w 4545106"/>
                  <a:gd name="connsiteY25" fmla="*/ 1036151 h 2232939"/>
                  <a:gd name="connsiteX26" fmla="*/ 1559859 w 4545106"/>
                  <a:gd name="connsiteY26" fmla="*/ 1009257 h 2232939"/>
                  <a:gd name="connsiteX27" fmla="*/ 1627095 w 4545106"/>
                  <a:gd name="connsiteY27" fmla="*/ 968916 h 2232939"/>
                  <a:gd name="connsiteX28" fmla="*/ 1667436 w 4545106"/>
                  <a:gd name="connsiteY28" fmla="*/ 928574 h 2232939"/>
                  <a:gd name="connsiteX29" fmla="*/ 1801906 w 4545106"/>
                  <a:gd name="connsiteY29" fmla="*/ 888233 h 2232939"/>
                  <a:gd name="connsiteX30" fmla="*/ 1922930 w 4545106"/>
                  <a:gd name="connsiteY30" fmla="*/ 834445 h 2232939"/>
                  <a:gd name="connsiteX31" fmla="*/ 1990165 w 4545106"/>
                  <a:gd name="connsiteY31" fmla="*/ 807551 h 2232939"/>
                  <a:gd name="connsiteX32" fmla="*/ 2030506 w 4545106"/>
                  <a:gd name="connsiteY32" fmla="*/ 794104 h 2232939"/>
                  <a:gd name="connsiteX33" fmla="*/ 2124636 w 4545106"/>
                  <a:gd name="connsiteY33" fmla="*/ 780657 h 2232939"/>
                  <a:gd name="connsiteX34" fmla="*/ 2178424 w 4545106"/>
                  <a:gd name="connsiteY34" fmla="*/ 767210 h 2232939"/>
                  <a:gd name="connsiteX35" fmla="*/ 2272553 w 4545106"/>
                  <a:gd name="connsiteY35" fmla="*/ 753763 h 2232939"/>
                  <a:gd name="connsiteX36" fmla="*/ 2326342 w 4545106"/>
                  <a:gd name="connsiteY36" fmla="*/ 726868 h 2232939"/>
                  <a:gd name="connsiteX37" fmla="*/ 2433918 w 4545106"/>
                  <a:gd name="connsiteY37" fmla="*/ 699974 h 2232939"/>
                  <a:gd name="connsiteX38" fmla="*/ 2528048 w 4545106"/>
                  <a:gd name="connsiteY38" fmla="*/ 673080 h 2232939"/>
                  <a:gd name="connsiteX39" fmla="*/ 2568389 w 4545106"/>
                  <a:gd name="connsiteY39" fmla="*/ 659633 h 2232939"/>
                  <a:gd name="connsiteX40" fmla="*/ 2635624 w 4545106"/>
                  <a:gd name="connsiteY40" fmla="*/ 619292 h 2232939"/>
                  <a:gd name="connsiteX41" fmla="*/ 2689412 w 4545106"/>
                  <a:gd name="connsiteY41" fmla="*/ 605845 h 2232939"/>
                  <a:gd name="connsiteX42" fmla="*/ 2743200 w 4545106"/>
                  <a:gd name="connsiteY42" fmla="*/ 578951 h 2232939"/>
                  <a:gd name="connsiteX43" fmla="*/ 2783542 w 4545106"/>
                  <a:gd name="connsiteY43" fmla="*/ 565504 h 2232939"/>
                  <a:gd name="connsiteX44" fmla="*/ 2823883 w 4545106"/>
                  <a:gd name="connsiteY44" fmla="*/ 538610 h 2232939"/>
                  <a:gd name="connsiteX45" fmla="*/ 2904565 w 4545106"/>
                  <a:gd name="connsiteY45" fmla="*/ 457927 h 2232939"/>
                  <a:gd name="connsiteX46" fmla="*/ 2944906 w 4545106"/>
                  <a:gd name="connsiteY46" fmla="*/ 444480 h 2232939"/>
                  <a:gd name="connsiteX47" fmla="*/ 2985248 w 4545106"/>
                  <a:gd name="connsiteY47" fmla="*/ 417586 h 2232939"/>
                  <a:gd name="connsiteX48" fmla="*/ 3052483 w 4545106"/>
                  <a:gd name="connsiteY48" fmla="*/ 404139 h 2232939"/>
                  <a:gd name="connsiteX49" fmla="*/ 3173506 w 4545106"/>
                  <a:gd name="connsiteY49" fmla="*/ 377245 h 2232939"/>
                  <a:gd name="connsiteX50" fmla="*/ 3240742 w 4545106"/>
                  <a:gd name="connsiteY50" fmla="*/ 363798 h 2232939"/>
                  <a:gd name="connsiteX51" fmla="*/ 3429000 w 4545106"/>
                  <a:gd name="connsiteY51" fmla="*/ 336904 h 2232939"/>
                  <a:gd name="connsiteX52" fmla="*/ 3657600 w 4545106"/>
                  <a:gd name="connsiteY52" fmla="*/ 283116 h 2232939"/>
                  <a:gd name="connsiteX53" fmla="*/ 3751730 w 4545106"/>
                  <a:gd name="connsiteY53" fmla="*/ 242774 h 2232939"/>
                  <a:gd name="connsiteX54" fmla="*/ 3939989 w 4545106"/>
                  <a:gd name="connsiteY54" fmla="*/ 175539 h 2232939"/>
                  <a:gd name="connsiteX55" fmla="*/ 4168589 w 4545106"/>
                  <a:gd name="connsiteY55" fmla="*/ 67963 h 2232939"/>
                  <a:gd name="connsiteX56" fmla="*/ 4222377 w 4545106"/>
                  <a:gd name="connsiteY56" fmla="*/ 41068 h 2232939"/>
                  <a:gd name="connsiteX57" fmla="*/ 4370295 w 4545106"/>
                  <a:gd name="connsiteY57" fmla="*/ 27621 h 2232939"/>
                  <a:gd name="connsiteX58" fmla="*/ 4545106 w 4545106"/>
                  <a:gd name="connsiteY58" fmla="*/ 14174 h 2232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4545106" h="2232939">
                    <a:moveTo>
                      <a:pt x="0" y="2232939"/>
                    </a:moveTo>
                    <a:cubicBezTo>
                      <a:pt x="8965" y="2219492"/>
                      <a:pt x="16377" y="2204869"/>
                      <a:pt x="26895" y="2192598"/>
                    </a:cubicBezTo>
                    <a:cubicBezTo>
                      <a:pt x="43397" y="2173346"/>
                      <a:pt x="65945" y="2159443"/>
                      <a:pt x="80683" y="2138810"/>
                    </a:cubicBezTo>
                    <a:cubicBezTo>
                      <a:pt x="95330" y="2118304"/>
                      <a:pt x="106076" y="2024542"/>
                      <a:pt x="107577" y="2017786"/>
                    </a:cubicBezTo>
                    <a:cubicBezTo>
                      <a:pt x="117240" y="1974304"/>
                      <a:pt x="145099" y="1926477"/>
                      <a:pt x="174812" y="1896763"/>
                    </a:cubicBezTo>
                    <a:cubicBezTo>
                      <a:pt x="183777" y="1887798"/>
                      <a:pt x="193786" y="1879768"/>
                      <a:pt x="201706" y="1869868"/>
                    </a:cubicBezTo>
                    <a:cubicBezTo>
                      <a:pt x="211802" y="1857248"/>
                      <a:pt x="216329" y="1840045"/>
                      <a:pt x="228600" y="1829527"/>
                    </a:cubicBezTo>
                    <a:cubicBezTo>
                      <a:pt x="248444" y="1812518"/>
                      <a:pt x="273786" y="1803218"/>
                      <a:pt x="295836" y="1789186"/>
                    </a:cubicBezTo>
                    <a:cubicBezTo>
                      <a:pt x="323105" y="1771833"/>
                      <a:pt x="349624" y="1753327"/>
                      <a:pt x="376518" y="1735398"/>
                    </a:cubicBezTo>
                    <a:cubicBezTo>
                      <a:pt x="389965" y="1726433"/>
                      <a:pt x="405431" y="1719932"/>
                      <a:pt x="416859" y="1708504"/>
                    </a:cubicBezTo>
                    <a:cubicBezTo>
                      <a:pt x="430306" y="1695057"/>
                      <a:pt x="441156" y="1678373"/>
                      <a:pt x="457200" y="1668163"/>
                    </a:cubicBezTo>
                    <a:cubicBezTo>
                      <a:pt x="491024" y="1646639"/>
                      <a:pt x="564777" y="1614374"/>
                      <a:pt x="564777" y="1614374"/>
                    </a:cubicBezTo>
                    <a:cubicBezTo>
                      <a:pt x="614083" y="1540416"/>
                      <a:pt x="564777" y="1603168"/>
                      <a:pt x="632012" y="1547139"/>
                    </a:cubicBezTo>
                    <a:cubicBezTo>
                      <a:pt x="646621" y="1534965"/>
                      <a:pt x="657744" y="1518972"/>
                      <a:pt x="672353" y="1506798"/>
                    </a:cubicBezTo>
                    <a:cubicBezTo>
                      <a:pt x="707109" y="1477835"/>
                      <a:pt x="712605" y="1479934"/>
                      <a:pt x="753036" y="1466457"/>
                    </a:cubicBezTo>
                    <a:cubicBezTo>
                      <a:pt x="770965" y="1453010"/>
                      <a:pt x="786778" y="1436139"/>
                      <a:pt x="806824" y="1426116"/>
                    </a:cubicBezTo>
                    <a:cubicBezTo>
                      <a:pt x="998863" y="1330095"/>
                      <a:pt x="809175" y="1451441"/>
                      <a:pt x="927848" y="1372327"/>
                    </a:cubicBezTo>
                    <a:cubicBezTo>
                      <a:pt x="932330" y="1354398"/>
                      <a:pt x="932126" y="1334585"/>
                      <a:pt x="941295" y="1318539"/>
                    </a:cubicBezTo>
                    <a:cubicBezTo>
                      <a:pt x="950730" y="1302028"/>
                      <a:pt x="967027" y="1290372"/>
                      <a:pt x="981636" y="1278198"/>
                    </a:cubicBezTo>
                    <a:cubicBezTo>
                      <a:pt x="1006687" y="1257322"/>
                      <a:pt x="1030399" y="1244241"/>
                      <a:pt x="1062318" y="1237857"/>
                    </a:cubicBezTo>
                    <a:cubicBezTo>
                      <a:pt x="1115789" y="1227163"/>
                      <a:pt x="1223683" y="1210963"/>
                      <a:pt x="1223683" y="1210963"/>
                    </a:cubicBezTo>
                    <a:cubicBezTo>
                      <a:pt x="1237130" y="1206481"/>
                      <a:pt x="1250273" y="1200954"/>
                      <a:pt x="1264024" y="1197516"/>
                    </a:cubicBezTo>
                    <a:lnTo>
                      <a:pt x="1371600" y="1170621"/>
                    </a:lnTo>
                    <a:cubicBezTo>
                      <a:pt x="1376083" y="1157174"/>
                      <a:pt x="1375974" y="1141169"/>
                      <a:pt x="1385048" y="1130280"/>
                    </a:cubicBezTo>
                    <a:cubicBezTo>
                      <a:pt x="1399396" y="1113063"/>
                      <a:pt x="1420476" y="1102791"/>
                      <a:pt x="1438836" y="1089939"/>
                    </a:cubicBezTo>
                    <a:cubicBezTo>
                      <a:pt x="1465316" y="1071403"/>
                      <a:pt x="1492624" y="1054080"/>
                      <a:pt x="1519518" y="1036151"/>
                    </a:cubicBezTo>
                    <a:cubicBezTo>
                      <a:pt x="1532965" y="1027186"/>
                      <a:pt x="1546001" y="1017572"/>
                      <a:pt x="1559859" y="1009257"/>
                    </a:cubicBezTo>
                    <a:cubicBezTo>
                      <a:pt x="1582271" y="995810"/>
                      <a:pt x="1606186" y="984598"/>
                      <a:pt x="1627095" y="968916"/>
                    </a:cubicBezTo>
                    <a:cubicBezTo>
                      <a:pt x="1642309" y="957506"/>
                      <a:pt x="1650812" y="937810"/>
                      <a:pt x="1667436" y="928574"/>
                    </a:cubicBezTo>
                    <a:cubicBezTo>
                      <a:pt x="1714193" y="902597"/>
                      <a:pt x="1754162" y="904148"/>
                      <a:pt x="1801906" y="888233"/>
                    </a:cubicBezTo>
                    <a:cubicBezTo>
                      <a:pt x="1881632" y="861658"/>
                      <a:pt x="1852636" y="865687"/>
                      <a:pt x="1922930" y="834445"/>
                    </a:cubicBezTo>
                    <a:cubicBezTo>
                      <a:pt x="1944988" y="824642"/>
                      <a:pt x="1967564" y="816026"/>
                      <a:pt x="1990165" y="807551"/>
                    </a:cubicBezTo>
                    <a:cubicBezTo>
                      <a:pt x="2003437" y="802574"/>
                      <a:pt x="2016607" y="796884"/>
                      <a:pt x="2030506" y="794104"/>
                    </a:cubicBezTo>
                    <a:cubicBezTo>
                      <a:pt x="2061586" y="787888"/>
                      <a:pt x="2093452" y="786327"/>
                      <a:pt x="2124636" y="780657"/>
                    </a:cubicBezTo>
                    <a:cubicBezTo>
                      <a:pt x="2142819" y="777351"/>
                      <a:pt x="2160241" y="770516"/>
                      <a:pt x="2178424" y="767210"/>
                    </a:cubicBezTo>
                    <a:cubicBezTo>
                      <a:pt x="2209608" y="761540"/>
                      <a:pt x="2241177" y="758245"/>
                      <a:pt x="2272553" y="753763"/>
                    </a:cubicBezTo>
                    <a:cubicBezTo>
                      <a:pt x="2290483" y="744798"/>
                      <a:pt x="2307325" y="733207"/>
                      <a:pt x="2326342" y="726868"/>
                    </a:cubicBezTo>
                    <a:cubicBezTo>
                      <a:pt x="2361407" y="715179"/>
                      <a:pt x="2398204" y="709498"/>
                      <a:pt x="2433918" y="699974"/>
                    </a:cubicBezTo>
                    <a:cubicBezTo>
                      <a:pt x="2465448" y="691566"/>
                      <a:pt x="2496792" y="682457"/>
                      <a:pt x="2528048" y="673080"/>
                    </a:cubicBezTo>
                    <a:cubicBezTo>
                      <a:pt x="2541625" y="669007"/>
                      <a:pt x="2555711" y="665972"/>
                      <a:pt x="2568389" y="659633"/>
                    </a:cubicBezTo>
                    <a:cubicBezTo>
                      <a:pt x="2591766" y="647945"/>
                      <a:pt x="2611740" y="629907"/>
                      <a:pt x="2635624" y="619292"/>
                    </a:cubicBezTo>
                    <a:cubicBezTo>
                      <a:pt x="2652512" y="611786"/>
                      <a:pt x="2672108" y="612334"/>
                      <a:pt x="2689412" y="605845"/>
                    </a:cubicBezTo>
                    <a:cubicBezTo>
                      <a:pt x="2708181" y="598807"/>
                      <a:pt x="2724775" y="586847"/>
                      <a:pt x="2743200" y="578951"/>
                    </a:cubicBezTo>
                    <a:cubicBezTo>
                      <a:pt x="2756229" y="573367"/>
                      <a:pt x="2770095" y="569986"/>
                      <a:pt x="2783542" y="565504"/>
                    </a:cubicBezTo>
                    <a:cubicBezTo>
                      <a:pt x="2796989" y="556539"/>
                      <a:pt x="2811804" y="549347"/>
                      <a:pt x="2823883" y="538610"/>
                    </a:cubicBezTo>
                    <a:cubicBezTo>
                      <a:pt x="2852310" y="513341"/>
                      <a:pt x="2868483" y="469954"/>
                      <a:pt x="2904565" y="457927"/>
                    </a:cubicBezTo>
                    <a:cubicBezTo>
                      <a:pt x="2918012" y="453445"/>
                      <a:pt x="2932228" y="450819"/>
                      <a:pt x="2944906" y="444480"/>
                    </a:cubicBezTo>
                    <a:cubicBezTo>
                      <a:pt x="2959361" y="437252"/>
                      <a:pt x="2970115" y="423261"/>
                      <a:pt x="2985248" y="417586"/>
                    </a:cubicBezTo>
                    <a:cubicBezTo>
                      <a:pt x="3006648" y="409561"/>
                      <a:pt x="3030135" y="408928"/>
                      <a:pt x="3052483" y="404139"/>
                    </a:cubicBezTo>
                    <a:lnTo>
                      <a:pt x="3173506" y="377245"/>
                    </a:lnTo>
                    <a:cubicBezTo>
                      <a:pt x="3195854" y="372456"/>
                      <a:pt x="3218166" y="367363"/>
                      <a:pt x="3240742" y="363798"/>
                    </a:cubicBezTo>
                    <a:cubicBezTo>
                      <a:pt x="3303356" y="353912"/>
                      <a:pt x="3366765" y="348949"/>
                      <a:pt x="3429000" y="336904"/>
                    </a:cubicBezTo>
                    <a:cubicBezTo>
                      <a:pt x="3505855" y="322029"/>
                      <a:pt x="3582450" y="305035"/>
                      <a:pt x="3657600" y="283116"/>
                    </a:cubicBezTo>
                    <a:cubicBezTo>
                      <a:pt x="3690371" y="273558"/>
                      <a:pt x="3719830" y="254927"/>
                      <a:pt x="3751730" y="242774"/>
                    </a:cubicBezTo>
                    <a:cubicBezTo>
                      <a:pt x="3814000" y="219052"/>
                      <a:pt x="3878539" y="201308"/>
                      <a:pt x="3939989" y="175539"/>
                    </a:cubicBezTo>
                    <a:cubicBezTo>
                      <a:pt x="4017652" y="142971"/>
                      <a:pt x="4092554" y="104170"/>
                      <a:pt x="4168589" y="67963"/>
                    </a:cubicBezTo>
                    <a:cubicBezTo>
                      <a:pt x="4186688" y="59345"/>
                      <a:pt x="4202414" y="42883"/>
                      <a:pt x="4222377" y="41068"/>
                    </a:cubicBezTo>
                    <a:lnTo>
                      <a:pt x="4370295" y="27621"/>
                    </a:lnTo>
                    <a:cubicBezTo>
                      <a:pt x="4453159" y="0"/>
                      <a:pt x="4396462" y="14174"/>
                      <a:pt x="4545106" y="14174"/>
                    </a:cubicBezTo>
                  </a:path>
                </a:pathLst>
              </a:custGeom>
              <a:ln w="25400" cap="flat" cmpd="sng" algn="ctr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vert="horz" lIns="91440" tIns="45720" rIns="91440" bIns="45720" rtlCol="0" anchor="ctr">
                <a:normAutofit/>
              </a:bodyPr>
              <a:lstStyle/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 pitchFamily="34" charset="0"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 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4" name="Group 41"/>
          <p:cNvGrpSpPr/>
          <p:nvPr/>
        </p:nvGrpSpPr>
        <p:grpSpPr>
          <a:xfrm>
            <a:off x="2057400" y="1165412"/>
            <a:ext cx="4419600" cy="5078730"/>
            <a:chOff x="3429000" y="3657600"/>
            <a:chExt cx="4300955" cy="2868930"/>
          </a:xfrm>
        </p:grpSpPr>
        <p:sp>
          <p:nvSpPr>
            <p:cNvPr id="43" name="Freeform 42"/>
            <p:cNvSpPr/>
            <p:nvPr/>
          </p:nvSpPr>
          <p:spPr>
            <a:xfrm>
              <a:off x="3429000" y="3657600"/>
              <a:ext cx="4052025" cy="2868930"/>
            </a:xfrm>
            <a:custGeom>
              <a:avLst/>
              <a:gdLst>
                <a:gd name="connsiteX0" fmla="*/ 0 w 4052025"/>
                <a:gd name="connsiteY0" fmla="*/ 2868930 h 2868930"/>
                <a:gd name="connsiteX1" fmla="*/ 13447 w 4052025"/>
                <a:gd name="connsiteY1" fmla="*/ 2331047 h 2868930"/>
                <a:gd name="connsiteX2" fmla="*/ 26894 w 4052025"/>
                <a:gd name="connsiteY2" fmla="*/ 2290706 h 2868930"/>
                <a:gd name="connsiteX3" fmla="*/ 80682 w 4052025"/>
                <a:gd name="connsiteY3" fmla="*/ 2210024 h 2868930"/>
                <a:gd name="connsiteX4" fmla="*/ 134471 w 4052025"/>
                <a:gd name="connsiteY4" fmla="*/ 2129342 h 2868930"/>
                <a:gd name="connsiteX5" fmla="*/ 161365 w 4052025"/>
                <a:gd name="connsiteY5" fmla="*/ 2089000 h 2868930"/>
                <a:gd name="connsiteX6" fmla="*/ 201706 w 4052025"/>
                <a:gd name="connsiteY6" fmla="*/ 2075553 h 2868930"/>
                <a:gd name="connsiteX7" fmla="*/ 242047 w 4052025"/>
                <a:gd name="connsiteY7" fmla="*/ 2048659 h 2868930"/>
                <a:gd name="connsiteX8" fmla="*/ 268941 w 4052025"/>
                <a:gd name="connsiteY8" fmla="*/ 2008318 h 2868930"/>
                <a:gd name="connsiteX9" fmla="*/ 282388 w 4052025"/>
                <a:gd name="connsiteY9" fmla="*/ 1967977 h 2868930"/>
                <a:gd name="connsiteX10" fmla="*/ 389965 w 4052025"/>
                <a:gd name="connsiteY10" fmla="*/ 1887295 h 2868930"/>
                <a:gd name="connsiteX11" fmla="*/ 443753 w 4052025"/>
                <a:gd name="connsiteY11" fmla="*/ 1833506 h 2868930"/>
                <a:gd name="connsiteX12" fmla="*/ 551329 w 4052025"/>
                <a:gd name="connsiteY12" fmla="*/ 1752824 h 2868930"/>
                <a:gd name="connsiteX13" fmla="*/ 618565 w 4052025"/>
                <a:gd name="connsiteY13" fmla="*/ 1725930 h 2868930"/>
                <a:gd name="connsiteX14" fmla="*/ 699247 w 4052025"/>
                <a:gd name="connsiteY14" fmla="*/ 1672142 h 2868930"/>
                <a:gd name="connsiteX15" fmla="*/ 766482 w 4052025"/>
                <a:gd name="connsiteY15" fmla="*/ 1645247 h 2868930"/>
                <a:gd name="connsiteX16" fmla="*/ 820271 w 4052025"/>
                <a:gd name="connsiteY16" fmla="*/ 1604906 h 2868930"/>
                <a:gd name="connsiteX17" fmla="*/ 860612 w 4052025"/>
                <a:gd name="connsiteY17" fmla="*/ 1578012 h 2868930"/>
                <a:gd name="connsiteX18" fmla="*/ 887506 w 4052025"/>
                <a:gd name="connsiteY18" fmla="*/ 1537671 h 2868930"/>
                <a:gd name="connsiteX19" fmla="*/ 900953 w 4052025"/>
                <a:gd name="connsiteY19" fmla="*/ 1456989 h 2868930"/>
                <a:gd name="connsiteX20" fmla="*/ 941294 w 4052025"/>
                <a:gd name="connsiteY20" fmla="*/ 1416647 h 2868930"/>
                <a:gd name="connsiteX21" fmla="*/ 995082 w 4052025"/>
                <a:gd name="connsiteY21" fmla="*/ 1335965 h 2868930"/>
                <a:gd name="connsiteX22" fmla="*/ 1021976 w 4052025"/>
                <a:gd name="connsiteY22" fmla="*/ 1295624 h 2868930"/>
                <a:gd name="connsiteX23" fmla="*/ 1048871 w 4052025"/>
                <a:gd name="connsiteY23" fmla="*/ 1268730 h 2868930"/>
                <a:gd name="connsiteX24" fmla="*/ 1129553 w 4052025"/>
                <a:gd name="connsiteY24" fmla="*/ 1107365 h 2868930"/>
                <a:gd name="connsiteX25" fmla="*/ 1156447 w 4052025"/>
                <a:gd name="connsiteY25" fmla="*/ 1067024 h 2868930"/>
                <a:gd name="connsiteX26" fmla="*/ 1183341 w 4052025"/>
                <a:gd name="connsiteY26" fmla="*/ 1026683 h 2868930"/>
                <a:gd name="connsiteX27" fmla="*/ 1264023 w 4052025"/>
                <a:gd name="connsiteY27" fmla="*/ 972895 h 2868930"/>
                <a:gd name="connsiteX28" fmla="*/ 1290918 w 4052025"/>
                <a:gd name="connsiteY28" fmla="*/ 946000 h 2868930"/>
                <a:gd name="connsiteX29" fmla="*/ 1358153 w 4052025"/>
                <a:gd name="connsiteY29" fmla="*/ 865318 h 2868930"/>
                <a:gd name="connsiteX30" fmla="*/ 1411941 w 4052025"/>
                <a:gd name="connsiteY30" fmla="*/ 838424 h 2868930"/>
                <a:gd name="connsiteX31" fmla="*/ 1465729 w 4052025"/>
                <a:gd name="connsiteY31" fmla="*/ 798083 h 2868930"/>
                <a:gd name="connsiteX32" fmla="*/ 1506071 w 4052025"/>
                <a:gd name="connsiteY32" fmla="*/ 757742 h 2868930"/>
                <a:gd name="connsiteX33" fmla="*/ 1546412 w 4052025"/>
                <a:gd name="connsiteY33" fmla="*/ 744295 h 2868930"/>
                <a:gd name="connsiteX34" fmla="*/ 1680882 w 4052025"/>
                <a:gd name="connsiteY34" fmla="*/ 690506 h 2868930"/>
                <a:gd name="connsiteX35" fmla="*/ 1855694 w 4052025"/>
                <a:gd name="connsiteY35" fmla="*/ 663612 h 2868930"/>
                <a:gd name="connsiteX36" fmla="*/ 1936376 w 4052025"/>
                <a:gd name="connsiteY36" fmla="*/ 636718 h 2868930"/>
                <a:gd name="connsiteX37" fmla="*/ 1963271 w 4052025"/>
                <a:gd name="connsiteY37" fmla="*/ 609824 h 2868930"/>
                <a:gd name="connsiteX38" fmla="*/ 2097741 w 4052025"/>
                <a:gd name="connsiteY38" fmla="*/ 582930 h 2868930"/>
                <a:gd name="connsiteX39" fmla="*/ 2151529 w 4052025"/>
                <a:gd name="connsiteY39" fmla="*/ 556036 h 2868930"/>
                <a:gd name="connsiteX40" fmla="*/ 2259106 w 4052025"/>
                <a:gd name="connsiteY40" fmla="*/ 488800 h 2868930"/>
                <a:gd name="connsiteX41" fmla="*/ 2353235 w 4052025"/>
                <a:gd name="connsiteY41" fmla="*/ 475353 h 2868930"/>
                <a:gd name="connsiteX42" fmla="*/ 2514600 w 4052025"/>
                <a:gd name="connsiteY42" fmla="*/ 448459 h 2868930"/>
                <a:gd name="connsiteX43" fmla="*/ 2635623 w 4052025"/>
                <a:gd name="connsiteY43" fmla="*/ 421565 h 2868930"/>
                <a:gd name="connsiteX44" fmla="*/ 2675965 w 4052025"/>
                <a:gd name="connsiteY44" fmla="*/ 408118 h 2868930"/>
                <a:gd name="connsiteX45" fmla="*/ 2756647 w 4052025"/>
                <a:gd name="connsiteY45" fmla="*/ 367777 h 2868930"/>
                <a:gd name="connsiteX46" fmla="*/ 2810435 w 4052025"/>
                <a:gd name="connsiteY46" fmla="*/ 340883 h 2868930"/>
                <a:gd name="connsiteX47" fmla="*/ 2877671 w 4052025"/>
                <a:gd name="connsiteY47" fmla="*/ 313989 h 2868930"/>
                <a:gd name="connsiteX48" fmla="*/ 2971800 w 4052025"/>
                <a:gd name="connsiteY48" fmla="*/ 273647 h 2868930"/>
                <a:gd name="connsiteX49" fmla="*/ 2998694 w 4052025"/>
                <a:gd name="connsiteY49" fmla="*/ 233306 h 2868930"/>
                <a:gd name="connsiteX50" fmla="*/ 3065929 w 4052025"/>
                <a:gd name="connsiteY50" fmla="*/ 219859 h 2868930"/>
                <a:gd name="connsiteX51" fmla="*/ 3119718 w 4052025"/>
                <a:gd name="connsiteY51" fmla="*/ 206412 h 2868930"/>
                <a:gd name="connsiteX52" fmla="*/ 3254188 w 4052025"/>
                <a:gd name="connsiteY52" fmla="*/ 152624 h 2868930"/>
                <a:gd name="connsiteX53" fmla="*/ 3509682 w 4052025"/>
                <a:gd name="connsiteY53" fmla="*/ 125730 h 2868930"/>
                <a:gd name="connsiteX54" fmla="*/ 3590365 w 4052025"/>
                <a:gd name="connsiteY54" fmla="*/ 98836 h 2868930"/>
                <a:gd name="connsiteX55" fmla="*/ 3724835 w 4052025"/>
                <a:gd name="connsiteY55" fmla="*/ 71942 h 2868930"/>
                <a:gd name="connsiteX56" fmla="*/ 3792071 w 4052025"/>
                <a:gd name="connsiteY56" fmla="*/ 58495 h 2868930"/>
                <a:gd name="connsiteX57" fmla="*/ 3913094 w 4052025"/>
                <a:gd name="connsiteY57" fmla="*/ 31600 h 2868930"/>
                <a:gd name="connsiteX58" fmla="*/ 4047565 w 4052025"/>
                <a:gd name="connsiteY58" fmla="*/ 58495 h 2868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4052025" h="2868930">
                  <a:moveTo>
                    <a:pt x="0" y="2868930"/>
                  </a:moveTo>
                  <a:cubicBezTo>
                    <a:pt x="4482" y="2689636"/>
                    <a:pt x="5114" y="2510204"/>
                    <a:pt x="13447" y="2331047"/>
                  </a:cubicBezTo>
                  <a:cubicBezTo>
                    <a:pt x="14106" y="2316888"/>
                    <a:pt x="20010" y="2303097"/>
                    <a:pt x="26894" y="2290706"/>
                  </a:cubicBezTo>
                  <a:cubicBezTo>
                    <a:pt x="42591" y="2262451"/>
                    <a:pt x="70461" y="2240688"/>
                    <a:pt x="80682" y="2210024"/>
                  </a:cubicBezTo>
                  <a:cubicBezTo>
                    <a:pt x="104314" y="2139127"/>
                    <a:pt x="78509" y="2196496"/>
                    <a:pt x="134471" y="2129342"/>
                  </a:cubicBezTo>
                  <a:cubicBezTo>
                    <a:pt x="144817" y="2116926"/>
                    <a:pt x="148745" y="2099096"/>
                    <a:pt x="161365" y="2089000"/>
                  </a:cubicBezTo>
                  <a:cubicBezTo>
                    <a:pt x="172433" y="2080145"/>
                    <a:pt x="189028" y="2081892"/>
                    <a:pt x="201706" y="2075553"/>
                  </a:cubicBezTo>
                  <a:cubicBezTo>
                    <a:pt x="216161" y="2068325"/>
                    <a:pt x="228600" y="2057624"/>
                    <a:pt x="242047" y="2048659"/>
                  </a:cubicBezTo>
                  <a:cubicBezTo>
                    <a:pt x="251012" y="2035212"/>
                    <a:pt x="261713" y="2022773"/>
                    <a:pt x="268941" y="2008318"/>
                  </a:cubicBezTo>
                  <a:cubicBezTo>
                    <a:pt x="275280" y="1995640"/>
                    <a:pt x="274525" y="1979771"/>
                    <a:pt x="282388" y="1967977"/>
                  </a:cubicBezTo>
                  <a:cubicBezTo>
                    <a:pt x="315451" y="1918383"/>
                    <a:pt x="341826" y="1924737"/>
                    <a:pt x="389965" y="1887295"/>
                  </a:cubicBezTo>
                  <a:cubicBezTo>
                    <a:pt x="409980" y="1871728"/>
                    <a:pt x="424802" y="1850352"/>
                    <a:pt x="443753" y="1833506"/>
                  </a:cubicBezTo>
                  <a:cubicBezTo>
                    <a:pt x="456475" y="1822197"/>
                    <a:pt x="524909" y="1766034"/>
                    <a:pt x="551329" y="1752824"/>
                  </a:cubicBezTo>
                  <a:cubicBezTo>
                    <a:pt x="572919" y="1742029"/>
                    <a:pt x="597374" y="1737489"/>
                    <a:pt x="618565" y="1725930"/>
                  </a:cubicBezTo>
                  <a:cubicBezTo>
                    <a:pt x="646941" y="1710452"/>
                    <a:pt x="670871" y="1687620"/>
                    <a:pt x="699247" y="1672142"/>
                  </a:cubicBezTo>
                  <a:cubicBezTo>
                    <a:pt x="720438" y="1660583"/>
                    <a:pt x="745381" y="1656970"/>
                    <a:pt x="766482" y="1645247"/>
                  </a:cubicBezTo>
                  <a:cubicBezTo>
                    <a:pt x="786074" y="1634363"/>
                    <a:pt x="802034" y="1617933"/>
                    <a:pt x="820271" y="1604906"/>
                  </a:cubicBezTo>
                  <a:cubicBezTo>
                    <a:pt x="833422" y="1595513"/>
                    <a:pt x="847165" y="1586977"/>
                    <a:pt x="860612" y="1578012"/>
                  </a:cubicBezTo>
                  <a:cubicBezTo>
                    <a:pt x="869577" y="1564565"/>
                    <a:pt x="882395" y="1553003"/>
                    <a:pt x="887506" y="1537671"/>
                  </a:cubicBezTo>
                  <a:cubicBezTo>
                    <a:pt x="896128" y="1511805"/>
                    <a:pt x="889880" y="1481904"/>
                    <a:pt x="900953" y="1456989"/>
                  </a:cubicBezTo>
                  <a:cubicBezTo>
                    <a:pt x="908677" y="1439611"/>
                    <a:pt x="929619" y="1431658"/>
                    <a:pt x="941294" y="1416647"/>
                  </a:cubicBezTo>
                  <a:cubicBezTo>
                    <a:pt x="961138" y="1391133"/>
                    <a:pt x="977153" y="1362859"/>
                    <a:pt x="995082" y="1335965"/>
                  </a:cubicBezTo>
                  <a:cubicBezTo>
                    <a:pt x="1004047" y="1322518"/>
                    <a:pt x="1010548" y="1307052"/>
                    <a:pt x="1021976" y="1295624"/>
                  </a:cubicBezTo>
                  <a:lnTo>
                    <a:pt x="1048871" y="1268730"/>
                  </a:lnTo>
                  <a:cubicBezTo>
                    <a:pt x="1085986" y="1157383"/>
                    <a:pt x="1060040" y="1211635"/>
                    <a:pt x="1129553" y="1107365"/>
                  </a:cubicBezTo>
                  <a:lnTo>
                    <a:pt x="1156447" y="1067024"/>
                  </a:lnTo>
                  <a:cubicBezTo>
                    <a:pt x="1165412" y="1053577"/>
                    <a:pt x="1169894" y="1035648"/>
                    <a:pt x="1183341" y="1026683"/>
                  </a:cubicBezTo>
                  <a:cubicBezTo>
                    <a:pt x="1210235" y="1008754"/>
                    <a:pt x="1241167" y="995751"/>
                    <a:pt x="1264023" y="972895"/>
                  </a:cubicBezTo>
                  <a:cubicBezTo>
                    <a:pt x="1272988" y="963930"/>
                    <a:pt x="1282998" y="955900"/>
                    <a:pt x="1290918" y="946000"/>
                  </a:cubicBezTo>
                  <a:cubicBezTo>
                    <a:pt x="1322370" y="906685"/>
                    <a:pt x="1313433" y="897261"/>
                    <a:pt x="1358153" y="865318"/>
                  </a:cubicBezTo>
                  <a:cubicBezTo>
                    <a:pt x="1374465" y="853667"/>
                    <a:pt x="1394942" y="849048"/>
                    <a:pt x="1411941" y="838424"/>
                  </a:cubicBezTo>
                  <a:cubicBezTo>
                    <a:pt x="1430946" y="826546"/>
                    <a:pt x="1448713" y="812668"/>
                    <a:pt x="1465729" y="798083"/>
                  </a:cubicBezTo>
                  <a:cubicBezTo>
                    <a:pt x="1480168" y="785707"/>
                    <a:pt x="1490248" y="768291"/>
                    <a:pt x="1506071" y="757742"/>
                  </a:cubicBezTo>
                  <a:cubicBezTo>
                    <a:pt x="1517865" y="749880"/>
                    <a:pt x="1533384" y="749879"/>
                    <a:pt x="1546412" y="744295"/>
                  </a:cubicBezTo>
                  <a:cubicBezTo>
                    <a:pt x="1602281" y="720351"/>
                    <a:pt x="1614099" y="701636"/>
                    <a:pt x="1680882" y="690506"/>
                  </a:cubicBezTo>
                  <a:cubicBezTo>
                    <a:pt x="1792829" y="671848"/>
                    <a:pt x="1734574" y="680915"/>
                    <a:pt x="1855694" y="663612"/>
                  </a:cubicBezTo>
                  <a:cubicBezTo>
                    <a:pt x="1882588" y="654647"/>
                    <a:pt x="1916330" y="656763"/>
                    <a:pt x="1936376" y="636718"/>
                  </a:cubicBezTo>
                  <a:cubicBezTo>
                    <a:pt x="1945341" y="627753"/>
                    <a:pt x="1951243" y="613833"/>
                    <a:pt x="1963271" y="609824"/>
                  </a:cubicBezTo>
                  <a:cubicBezTo>
                    <a:pt x="2006636" y="595369"/>
                    <a:pt x="2097741" y="582930"/>
                    <a:pt x="2097741" y="582930"/>
                  </a:cubicBezTo>
                  <a:cubicBezTo>
                    <a:pt x="2115670" y="573965"/>
                    <a:pt x="2134530" y="566660"/>
                    <a:pt x="2151529" y="556036"/>
                  </a:cubicBezTo>
                  <a:cubicBezTo>
                    <a:pt x="2192869" y="530199"/>
                    <a:pt x="2210751" y="501988"/>
                    <a:pt x="2259106" y="488800"/>
                  </a:cubicBezTo>
                  <a:cubicBezTo>
                    <a:pt x="2289684" y="480460"/>
                    <a:pt x="2321928" y="480296"/>
                    <a:pt x="2353235" y="475353"/>
                  </a:cubicBezTo>
                  <a:cubicBezTo>
                    <a:pt x="2407098" y="466848"/>
                    <a:pt x="2461129" y="459153"/>
                    <a:pt x="2514600" y="448459"/>
                  </a:cubicBezTo>
                  <a:cubicBezTo>
                    <a:pt x="2560817" y="439216"/>
                    <a:pt x="2591311" y="434225"/>
                    <a:pt x="2635623" y="421565"/>
                  </a:cubicBezTo>
                  <a:cubicBezTo>
                    <a:pt x="2649252" y="417671"/>
                    <a:pt x="2662518" y="412600"/>
                    <a:pt x="2675965" y="408118"/>
                  </a:cubicBezTo>
                  <a:cubicBezTo>
                    <a:pt x="2753491" y="356434"/>
                    <a:pt x="2678705" y="401181"/>
                    <a:pt x="2756647" y="367777"/>
                  </a:cubicBezTo>
                  <a:cubicBezTo>
                    <a:pt x="2775072" y="359881"/>
                    <a:pt x="2792117" y="349024"/>
                    <a:pt x="2810435" y="340883"/>
                  </a:cubicBezTo>
                  <a:cubicBezTo>
                    <a:pt x="2832493" y="331080"/>
                    <a:pt x="2855613" y="323792"/>
                    <a:pt x="2877671" y="313989"/>
                  </a:cubicBezTo>
                  <a:cubicBezTo>
                    <a:pt x="2977381" y="269674"/>
                    <a:pt x="2888935" y="301271"/>
                    <a:pt x="2971800" y="273647"/>
                  </a:cubicBezTo>
                  <a:cubicBezTo>
                    <a:pt x="2980765" y="260200"/>
                    <a:pt x="2984662" y="241324"/>
                    <a:pt x="2998694" y="233306"/>
                  </a:cubicBezTo>
                  <a:cubicBezTo>
                    <a:pt x="3018538" y="221966"/>
                    <a:pt x="3043618" y="224817"/>
                    <a:pt x="3065929" y="219859"/>
                  </a:cubicBezTo>
                  <a:cubicBezTo>
                    <a:pt x="3083970" y="215850"/>
                    <a:pt x="3101788" y="210894"/>
                    <a:pt x="3119718" y="206412"/>
                  </a:cubicBezTo>
                  <a:cubicBezTo>
                    <a:pt x="3172005" y="180268"/>
                    <a:pt x="3192470" y="166867"/>
                    <a:pt x="3254188" y="152624"/>
                  </a:cubicBezTo>
                  <a:cubicBezTo>
                    <a:pt x="3313762" y="138876"/>
                    <a:pt x="3466569" y="129323"/>
                    <a:pt x="3509682" y="125730"/>
                  </a:cubicBezTo>
                  <a:cubicBezTo>
                    <a:pt x="3536576" y="116765"/>
                    <a:pt x="3562566" y="104396"/>
                    <a:pt x="3590365" y="98836"/>
                  </a:cubicBezTo>
                  <a:lnTo>
                    <a:pt x="3724835" y="71942"/>
                  </a:lnTo>
                  <a:cubicBezTo>
                    <a:pt x="3747247" y="67460"/>
                    <a:pt x="3770388" y="65723"/>
                    <a:pt x="3792071" y="58495"/>
                  </a:cubicBezTo>
                  <a:cubicBezTo>
                    <a:pt x="3858278" y="36424"/>
                    <a:pt x="3818430" y="47377"/>
                    <a:pt x="3913094" y="31600"/>
                  </a:cubicBezTo>
                  <a:cubicBezTo>
                    <a:pt x="4052025" y="45493"/>
                    <a:pt x="4047565" y="0"/>
                    <a:pt x="4047565" y="58495"/>
                  </a:cubicBez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8"/>
            <p:cNvGrpSpPr/>
            <p:nvPr/>
          </p:nvGrpSpPr>
          <p:grpSpPr>
            <a:xfrm>
              <a:off x="3505200" y="3657600"/>
              <a:ext cx="4224755" cy="2788544"/>
              <a:chOff x="3505200" y="3657600"/>
              <a:chExt cx="4224755" cy="2788544"/>
            </a:xfrm>
          </p:grpSpPr>
          <p:sp>
            <p:nvSpPr>
              <p:cNvPr id="45" name="Freeform 4"/>
              <p:cNvSpPr/>
              <p:nvPr/>
            </p:nvSpPr>
            <p:spPr>
              <a:xfrm>
                <a:off x="3505200" y="3657600"/>
                <a:ext cx="4119195" cy="2658480"/>
              </a:xfrm>
              <a:custGeom>
                <a:avLst/>
                <a:gdLst>
                  <a:gd name="connsiteX0" fmla="*/ 0 w 4119195"/>
                  <a:gd name="connsiteY0" fmla="*/ 2658480 h 2658480"/>
                  <a:gd name="connsiteX1" fmla="*/ 13447 w 4119195"/>
                  <a:gd name="connsiteY1" fmla="*/ 2443327 h 2658480"/>
                  <a:gd name="connsiteX2" fmla="*/ 40341 w 4119195"/>
                  <a:gd name="connsiteY2" fmla="*/ 2362644 h 2658480"/>
                  <a:gd name="connsiteX3" fmla="*/ 53788 w 4119195"/>
                  <a:gd name="connsiteY3" fmla="*/ 2241621 h 2658480"/>
                  <a:gd name="connsiteX4" fmla="*/ 134471 w 4119195"/>
                  <a:gd name="connsiteY4" fmla="*/ 2134044 h 2658480"/>
                  <a:gd name="connsiteX5" fmla="*/ 161365 w 4119195"/>
                  <a:gd name="connsiteY5" fmla="*/ 2093703 h 2658480"/>
                  <a:gd name="connsiteX6" fmla="*/ 201706 w 4119195"/>
                  <a:gd name="connsiteY6" fmla="*/ 2080256 h 2658480"/>
                  <a:gd name="connsiteX7" fmla="*/ 228600 w 4119195"/>
                  <a:gd name="connsiteY7" fmla="*/ 2039915 h 2658480"/>
                  <a:gd name="connsiteX8" fmla="*/ 268941 w 4119195"/>
                  <a:gd name="connsiteY8" fmla="*/ 1999574 h 2658480"/>
                  <a:gd name="connsiteX9" fmla="*/ 282388 w 4119195"/>
                  <a:gd name="connsiteY9" fmla="*/ 1918891 h 2658480"/>
                  <a:gd name="connsiteX10" fmla="*/ 322729 w 4119195"/>
                  <a:gd name="connsiteY10" fmla="*/ 1891997 h 2658480"/>
                  <a:gd name="connsiteX11" fmla="*/ 349624 w 4119195"/>
                  <a:gd name="connsiteY11" fmla="*/ 1865103 h 2658480"/>
                  <a:gd name="connsiteX12" fmla="*/ 443753 w 4119195"/>
                  <a:gd name="connsiteY12" fmla="*/ 1811315 h 2658480"/>
                  <a:gd name="connsiteX13" fmla="*/ 484094 w 4119195"/>
                  <a:gd name="connsiteY13" fmla="*/ 1797868 h 2658480"/>
                  <a:gd name="connsiteX14" fmla="*/ 510988 w 4119195"/>
                  <a:gd name="connsiteY14" fmla="*/ 1757527 h 2658480"/>
                  <a:gd name="connsiteX15" fmla="*/ 537882 w 4119195"/>
                  <a:gd name="connsiteY15" fmla="*/ 1663397 h 2658480"/>
                  <a:gd name="connsiteX16" fmla="*/ 658906 w 4119195"/>
                  <a:gd name="connsiteY16" fmla="*/ 1623056 h 2658480"/>
                  <a:gd name="connsiteX17" fmla="*/ 726141 w 4119195"/>
                  <a:gd name="connsiteY17" fmla="*/ 1609609 h 2658480"/>
                  <a:gd name="connsiteX18" fmla="*/ 820271 w 4119195"/>
                  <a:gd name="connsiteY18" fmla="*/ 1542374 h 2658480"/>
                  <a:gd name="connsiteX19" fmla="*/ 860612 w 4119195"/>
                  <a:gd name="connsiteY19" fmla="*/ 1515480 h 2658480"/>
                  <a:gd name="connsiteX20" fmla="*/ 941294 w 4119195"/>
                  <a:gd name="connsiteY20" fmla="*/ 1407903 h 2658480"/>
                  <a:gd name="connsiteX21" fmla="*/ 968188 w 4119195"/>
                  <a:gd name="connsiteY21" fmla="*/ 1367562 h 2658480"/>
                  <a:gd name="connsiteX22" fmla="*/ 1008529 w 4119195"/>
                  <a:gd name="connsiteY22" fmla="*/ 1354115 h 2658480"/>
                  <a:gd name="connsiteX23" fmla="*/ 1129553 w 4119195"/>
                  <a:gd name="connsiteY23" fmla="*/ 1340668 h 2658480"/>
                  <a:gd name="connsiteX24" fmla="*/ 1156447 w 4119195"/>
                  <a:gd name="connsiteY24" fmla="*/ 1300327 h 2658480"/>
                  <a:gd name="connsiteX25" fmla="*/ 1183341 w 4119195"/>
                  <a:gd name="connsiteY25" fmla="*/ 1192750 h 2658480"/>
                  <a:gd name="connsiteX26" fmla="*/ 1304365 w 4119195"/>
                  <a:gd name="connsiteY26" fmla="*/ 1138962 h 2658480"/>
                  <a:gd name="connsiteX27" fmla="*/ 1344706 w 4119195"/>
                  <a:gd name="connsiteY27" fmla="*/ 1112068 h 2658480"/>
                  <a:gd name="connsiteX28" fmla="*/ 1371600 w 4119195"/>
                  <a:gd name="connsiteY28" fmla="*/ 1071727 h 2658480"/>
                  <a:gd name="connsiteX29" fmla="*/ 1452282 w 4119195"/>
                  <a:gd name="connsiteY29" fmla="*/ 1044833 h 2658480"/>
                  <a:gd name="connsiteX30" fmla="*/ 1492624 w 4119195"/>
                  <a:gd name="connsiteY30" fmla="*/ 1004491 h 2658480"/>
                  <a:gd name="connsiteX31" fmla="*/ 1532965 w 4119195"/>
                  <a:gd name="connsiteY31" fmla="*/ 977597 h 2658480"/>
                  <a:gd name="connsiteX32" fmla="*/ 1559859 w 4119195"/>
                  <a:gd name="connsiteY32" fmla="*/ 937256 h 2658480"/>
                  <a:gd name="connsiteX33" fmla="*/ 1680882 w 4119195"/>
                  <a:gd name="connsiteY33" fmla="*/ 870021 h 2658480"/>
                  <a:gd name="connsiteX34" fmla="*/ 1963271 w 4119195"/>
                  <a:gd name="connsiteY34" fmla="*/ 856574 h 2658480"/>
                  <a:gd name="connsiteX35" fmla="*/ 2245659 w 4119195"/>
                  <a:gd name="connsiteY35" fmla="*/ 816233 h 2658480"/>
                  <a:gd name="connsiteX36" fmla="*/ 2232212 w 4119195"/>
                  <a:gd name="connsiteY36" fmla="*/ 775891 h 2658480"/>
                  <a:gd name="connsiteX37" fmla="*/ 2312894 w 4119195"/>
                  <a:gd name="connsiteY37" fmla="*/ 722103 h 2658480"/>
                  <a:gd name="connsiteX38" fmla="*/ 2353235 w 4119195"/>
                  <a:gd name="connsiteY38" fmla="*/ 681762 h 2658480"/>
                  <a:gd name="connsiteX39" fmla="*/ 2420471 w 4119195"/>
                  <a:gd name="connsiteY39" fmla="*/ 627974 h 2658480"/>
                  <a:gd name="connsiteX40" fmla="*/ 2487706 w 4119195"/>
                  <a:gd name="connsiteY40" fmla="*/ 560739 h 2658480"/>
                  <a:gd name="connsiteX41" fmla="*/ 2568388 w 4119195"/>
                  <a:gd name="connsiteY41" fmla="*/ 533844 h 2658480"/>
                  <a:gd name="connsiteX42" fmla="*/ 2770094 w 4119195"/>
                  <a:gd name="connsiteY42" fmla="*/ 506950 h 2658480"/>
                  <a:gd name="connsiteX43" fmla="*/ 2783541 w 4119195"/>
                  <a:gd name="connsiteY43" fmla="*/ 466609 h 2658480"/>
                  <a:gd name="connsiteX44" fmla="*/ 2904565 w 4119195"/>
                  <a:gd name="connsiteY44" fmla="*/ 412821 h 2658480"/>
                  <a:gd name="connsiteX45" fmla="*/ 2985247 w 4119195"/>
                  <a:gd name="connsiteY45" fmla="*/ 359033 h 2658480"/>
                  <a:gd name="connsiteX46" fmla="*/ 3133165 w 4119195"/>
                  <a:gd name="connsiteY46" fmla="*/ 332139 h 2658480"/>
                  <a:gd name="connsiteX47" fmla="*/ 3173506 w 4119195"/>
                  <a:gd name="connsiteY47" fmla="*/ 318691 h 2658480"/>
                  <a:gd name="connsiteX48" fmla="*/ 3294529 w 4119195"/>
                  <a:gd name="connsiteY48" fmla="*/ 305244 h 2658480"/>
                  <a:gd name="connsiteX49" fmla="*/ 3348318 w 4119195"/>
                  <a:gd name="connsiteY49" fmla="*/ 291797 h 2658480"/>
                  <a:gd name="connsiteX50" fmla="*/ 3429000 w 4119195"/>
                  <a:gd name="connsiteY50" fmla="*/ 264903 h 2658480"/>
                  <a:gd name="connsiteX51" fmla="*/ 3590365 w 4119195"/>
                  <a:gd name="connsiteY51" fmla="*/ 251456 h 2658480"/>
                  <a:gd name="connsiteX52" fmla="*/ 3617259 w 4119195"/>
                  <a:gd name="connsiteY52" fmla="*/ 211115 h 2658480"/>
                  <a:gd name="connsiteX53" fmla="*/ 3657600 w 4119195"/>
                  <a:gd name="connsiteY53" fmla="*/ 170774 h 2658480"/>
                  <a:gd name="connsiteX54" fmla="*/ 3926541 w 4119195"/>
                  <a:gd name="connsiteY54" fmla="*/ 130433 h 2658480"/>
                  <a:gd name="connsiteX55" fmla="*/ 3966882 w 4119195"/>
                  <a:gd name="connsiteY55" fmla="*/ 116986 h 2658480"/>
                  <a:gd name="connsiteX56" fmla="*/ 3980329 w 4119195"/>
                  <a:gd name="connsiteY56" fmla="*/ 76644 h 2658480"/>
                  <a:gd name="connsiteX57" fmla="*/ 4047565 w 4119195"/>
                  <a:gd name="connsiteY57" fmla="*/ 9409 h 2658480"/>
                  <a:gd name="connsiteX58" fmla="*/ 4114800 w 4119195"/>
                  <a:gd name="connsiteY58" fmla="*/ 36303 h 2658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4119195" h="2658480">
                    <a:moveTo>
                      <a:pt x="0" y="2658480"/>
                    </a:moveTo>
                    <a:cubicBezTo>
                      <a:pt x="4482" y="2586762"/>
                      <a:pt x="3738" y="2514526"/>
                      <a:pt x="13447" y="2443327"/>
                    </a:cubicBezTo>
                    <a:cubicBezTo>
                      <a:pt x="17277" y="2415238"/>
                      <a:pt x="40341" y="2362644"/>
                      <a:pt x="40341" y="2362644"/>
                    </a:cubicBezTo>
                    <a:cubicBezTo>
                      <a:pt x="44823" y="2322303"/>
                      <a:pt x="40953" y="2280127"/>
                      <a:pt x="53788" y="2241621"/>
                    </a:cubicBezTo>
                    <a:cubicBezTo>
                      <a:pt x="80596" y="2161198"/>
                      <a:pt x="98062" y="2179555"/>
                      <a:pt x="134471" y="2134044"/>
                    </a:cubicBezTo>
                    <a:cubicBezTo>
                      <a:pt x="144567" y="2121424"/>
                      <a:pt x="148745" y="2103799"/>
                      <a:pt x="161365" y="2093703"/>
                    </a:cubicBezTo>
                    <a:cubicBezTo>
                      <a:pt x="172433" y="2084848"/>
                      <a:pt x="188259" y="2084738"/>
                      <a:pt x="201706" y="2080256"/>
                    </a:cubicBezTo>
                    <a:cubicBezTo>
                      <a:pt x="210671" y="2066809"/>
                      <a:pt x="218254" y="2052330"/>
                      <a:pt x="228600" y="2039915"/>
                    </a:cubicBezTo>
                    <a:cubicBezTo>
                      <a:pt x="240774" y="2025306"/>
                      <a:pt x="261218" y="2016952"/>
                      <a:pt x="268941" y="1999574"/>
                    </a:cubicBezTo>
                    <a:cubicBezTo>
                      <a:pt x="280014" y="1974659"/>
                      <a:pt x="270195" y="1943278"/>
                      <a:pt x="282388" y="1918891"/>
                    </a:cubicBezTo>
                    <a:cubicBezTo>
                      <a:pt x="289615" y="1904436"/>
                      <a:pt x="310109" y="1902093"/>
                      <a:pt x="322729" y="1891997"/>
                    </a:cubicBezTo>
                    <a:cubicBezTo>
                      <a:pt x="332629" y="1884077"/>
                      <a:pt x="339724" y="1873023"/>
                      <a:pt x="349624" y="1865103"/>
                    </a:cubicBezTo>
                    <a:cubicBezTo>
                      <a:pt x="375595" y="1844326"/>
                      <a:pt x="414021" y="1824057"/>
                      <a:pt x="443753" y="1811315"/>
                    </a:cubicBezTo>
                    <a:cubicBezTo>
                      <a:pt x="456781" y="1805731"/>
                      <a:pt x="470647" y="1802350"/>
                      <a:pt x="484094" y="1797868"/>
                    </a:cubicBezTo>
                    <a:cubicBezTo>
                      <a:pt x="493059" y="1784421"/>
                      <a:pt x="504622" y="1772382"/>
                      <a:pt x="510988" y="1757527"/>
                    </a:cubicBezTo>
                    <a:cubicBezTo>
                      <a:pt x="513218" y="1752324"/>
                      <a:pt x="529831" y="1673461"/>
                      <a:pt x="537882" y="1663397"/>
                    </a:cubicBezTo>
                    <a:cubicBezTo>
                      <a:pt x="567302" y="1626622"/>
                      <a:pt x="618980" y="1630315"/>
                      <a:pt x="658906" y="1623056"/>
                    </a:cubicBezTo>
                    <a:cubicBezTo>
                      <a:pt x="681393" y="1618967"/>
                      <a:pt x="703729" y="1614091"/>
                      <a:pt x="726141" y="1609609"/>
                    </a:cubicBezTo>
                    <a:cubicBezTo>
                      <a:pt x="821212" y="1546228"/>
                      <a:pt x="703515" y="1625770"/>
                      <a:pt x="820271" y="1542374"/>
                    </a:cubicBezTo>
                    <a:cubicBezTo>
                      <a:pt x="833422" y="1532981"/>
                      <a:pt x="847165" y="1524445"/>
                      <a:pt x="860612" y="1515480"/>
                    </a:cubicBezTo>
                    <a:cubicBezTo>
                      <a:pt x="895598" y="1410521"/>
                      <a:pt x="838284" y="1562417"/>
                      <a:pt x="941294" y="1407903"/>
                    </a:cubicBezTo>
                    <a:cubicBezTo>
                      <a:pt x="950259" y="1394456"/>
                      <a:pt x="955568" y="1377658"/>
                      <a:pt x="968188" y="1367562"/>
                    </a:cubicBezTo>
                    <a:cubicBezTo>
                      <a:pt x="979256" y="1358707"/>
                      <a:pt x="994547" y="1356445"/>
                      <a:pt x="1008529" y="1354115"/>
                    </a:cubicBezTo>
                    <a:cubicBezTo>
                      <a:pt x="1048566" y="1347442"/>
                      <a:pt x="1089212" y="1345150"/>
                      <a:pt x="1129553" y="1340668"/>
                    </a:cubicBezTo>
                    <a:cubicBezTo>
                      <a:pt x="1138518" y="1327221"/>
                      <a:pt x="1150772" y="1315459"/>
                      <a:pt x="1156447" y="1300327"/>
                    </a:cubicBezTo>
                    <a:cubicBezTo>
                      <a:pt x="1158220" y="1295600"/>
                      <a:pt x="1171630" y="1207388"/>
                      <a:pt x="1183341" y="1192750"/>
                    </a:cubicBezTo>
                    <a:cubicBezTo>
                      <a:pt x="1214619" y="1153652"/>
                      <a:pt x="1265624" y="1164790"/>
                      <a:pt x="1304365" y="1138962"/>
                    </a:cubicBezTo>
                    <a:lnTo>
                      <a:pt x="1344706" y="1112068"/>
                    </a:lnTo>
                    <a:cubicBezTo>
                      <a:pt x="1353671" y="1098621"/>
                      <a:pt x="1357895" y="1080292"/>
                      <a:pt x="1371600" y="1071727"/>
                    </a:cubicBezTo>
                    <a:cubicBezTo>
                      <a:pt x="1395640" y="1056702"/>
                      <a:pt x="1452282" y="1044833"/>
                      <a:pt x="1452282" y="1044833"/>
                    </a:cubicBezTo>
                    <a:cubicBezTo>
                      <a:pt x="1465729" y="1031386"/>
                      <a:pt x="1478014" y="1016666"/>
                      <a:pt x="1492624" y="1004491"/>
                    </a:cubicBezTo>
                    <a:cubicBezTo>
                      <a:pt x="1505039" y="994145"/>
                      <a:pt x="1521537" y="989025"/>
                      <a:pt x="1532965" y="977597"/>
                    </a:cubicBezTo>
                    <a:cubicBezTo>
                      <a:pt x="1544393" y="966169"/>
                      <a:pt x="1547696" y="947898"/>
                      <a:pt x="1559859" y="937256"/>
                    </a:cubicBezTo>
                    <a:cubicBezTo>
                      <a:pt x="1576868" y="922373"/>
                      <a:pt x="1642972" y="873180"/>
                      <a:pt x="1680882" y="870021"/>
                    </a:cubicBezTo>
                    <a:cubicBezTo>
                      <a:pt x="1774793" y="862195"/>
                      <a:pt x="1869141" y="861056"/>
                      <a:pt x="1963271" y="856574"/>
                    </a:cubicBezTo>
                    <a:cubicBezTo>
                      <a:pt x="2107880" y="808371"/>
                      <a:pt x="2015667" y="831566"/>
                      <a:pt x="2245659" y="816233"/>
                    </a:cubicBezTo>
                    <a:cubicBezTo>
                      <a:pt x="2241177" y="802786"/>
                      <a:pt x="2223973" y="787425"/>
                      <a:pt x="2232212" y="775891"/>
                    </a:cubicBezTo>
                    <a:cubicBezTo>
                      <a:pt x="2250999" y="749589"/>
                      <a:pt x="2290038" y="744959"/>
                      <a:pt x="2312894" y="722103"/>
                    </a:cubicBezTo>
                    <a:cubicBezTo>
                      <a:pt x="2326341" y="708656"/>
                      <a:pt x="2338626" y="693936"/>
                      <a:pt x="2353235" y="681762"/>
                    </a:cubicBezTo>
                    <a:cubicBezTo>
                      <a:pt x="2395168" y="646818"/>
                      <a:pt x="2389175" y="667094"/>
                      <a:pt x="2420471" y="627974"/>
                    </a:cubicBezTo>
                    <a:cubicBezTo>
                      <a:pt x="2452622" y="587787"/>
                      <a:pt x="2437626" y="582997"/>
                      <a:pt x="2487706" y="560739"/>
                    </a:cubicBezTo>
                    <a:cubicBezTo>
                      <a:pt x="2513611" y="549225"/>
                      <a:pt x="2541494" y="542809"/>
                      <a:pt x="2568388" y="533844"/>
                    </a:cubicBezTo>
                    <a:cubicBezTo>
                      <a:pt x="2659931" y="503329"/>
                      <a:pt x="2594615" y="521573"/>
                      <a:pt x="2770094" y="506950"/>
                    </a:cubicBezTo>
                    <a:cubicBezTo>
                      <a:pt x="2774576" y="493503"/>
                      <a:pt x="2774686" y="477677"/>
                      <a:pt x="2783541" y="466609"/>
                    </a:cubicBezTo>
                    <a:cubicBezTo>
                      <a:pt x="2814819" y="427511"/>
                      <a:pt x="2865824" y="438649"/>
                      <a:pt x="2904565" y="412821"/>
                    </a:cubicBezTo>
                    <a:cubicBezTo>
                      <a:pt x="2931459" y="394892"/>
                      <a:pt x="2953446" y="364815"/>
                      <a:pt x="2985247" y="359033"/>
                    </a:cubicBezTo>
                    <a:cubicBezTo>
                      <a:pt x="3034553" y="350068"/>
                      <a:pt x="3084163" y="342640"/>
                      <a:pt x="3133165" y="332139"/>
                    </a:cubicBezTo>
                    <a:cubicBezTo>
                      <a:pt x="3147025" y="329169"/>
                      <a:pt x="3159524" y="321021"/>
                      <a:pt x="3173506" y="318691"/>
                    </a:cubicBezTo>
                    <a:cubicBezTo>
                      <a:pt x="3213543" y="312018"/>
                      <a:pt x="3254188" y="309726"/>
                      <a:pt x="3294529" y="305244"/>
                    </a:cubicBezTo>
                    <a:cubicBezTo>
                      <a:pt x="3312459" y="300762"/>
                      <a:pt x="3330616" y="297108"/>
                      <a:pt x="3348318" y="291797"/>
                    </a:cubicBezTo>
                    <a:cubicBezTo>
                      <a:pt x="3375471" y="283651"/>
                      <a:pt x="3400749" y="267257"/>
                      <a:pt x="3429000" y="264903"/>
                    </a:cubicBezTo>
                    <a:lnTo>
                      <a:pt x="3590365" y="251456"/>
                    </a:lnTo>
                    <a:cubicBezTo>
                      <a:pt x="3599330" y="238009"/>
                      <a:pt x="3606913" y="223530"/>
                      <a:pt x="3617259" y="211115"/>
                    </a:cubicBezTo>
                    <a:cubicBezTo>
                      <a:pt x="3629433" y="196506"/>
                      <a:pt x="3642991" y="182948"/>
                      <a:pt x="3657600" y="170774"/>
                    </a:cubicBezTo>
                    <a:cubicBezTo>
                      <a:pt x="3739105" y="102853"/>
                      <a:pt x="3787360" y="138620"/>
                      <a:pt x="3926541" y="130433"/>
                    </a:cubicBezTo>
                    <a:cubicBezTo>
                      <a:pt x="3939988" y="125951"/>
                      <a:pt x="3956859" y="127009"/>
                      <a:pt x="3966882" y="116986"/>
                    </a:cubicBezTo>
                    <a:cubicBezTo>
                      <a:pt x="3976905" y="106963"/>
                      <a:pt x="3973990" y="89322"/>
                      <a:pt x="3980329" y="76644"/>
                    </a:cubicBezTo>
                    <a:cubicBezTo>
                      <a:pt x="4002740" y="31822"/>
                      <a:pt x="4007225" y="36302"/>
                      <a:pt x="4047565" y="9409"/>
                    </a:cubicBezTo>
                    <a:cubicBezTo>
                      <a:pt x="4119195" y="23735"/>
                      <a:pt x="4114800" y="0"/>
                      <a:pt x="4114800" y="36303"/>
                    </a:cubicBez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Content Placeholder 26"/>
              <p:cNvSpPr txBox="1">
                <a:spLocks/>
              </p:cNvSpPr>
              <p:nvPr/>
            </p:nvSpPr>
            <p:spPr>
              <a:xfrm>
                <a:off x="3505200" y="3733800"/>
                <a:ext cx="4224755" cy="2712344"/>
              </a:xfrm>
              <a:custGeom>
                <a:avLst/>
                <a:gdLst>
                  <a:gd name="connsiteX0" fmla="*/ 0 w 4545106"/>
                  <a:gd name="connsiteY0" fmla="*/ 2232939 h 2232939"/>
                  <a:gd name="connsiteX1" fmla="*/ 26895 w 4545106"/>
                  <a:gd name="connsiteY1" fmla="*/ 2192598 h 2232939"/>
                  <a:gd name="connsiteX2" fmla="*/ 80683 w 4545106"/>
                  <a:gd name="connsiteY2" fmla="*/ 2138810 h 2232939"/>
                  <a:gd name="connsiteX3" fmla="*/ 107577 w 4545106"/>
                  <a:gd name="connsiteY3" fmla="*/ 2017786 h 2232939"/>
                  <a:gd name="connsiteX4" fmla="*/ 174812 w 4545106"/>
                  <a:gd name="connsiteY4" fmla="*/ 1896763 h 2232939"/>
                  <a:gd name="connsiteX5" fmla="*/ 201706 w 4545106"/>
                  <a:gd name="connsiteY5" fmla="*/ 1869868 h 2232939"/>
                  <a:gd name="connsiteX6" fmla="*/ 228600 w 4545106"/>
                  <a:gd name="connsiteY6" fmla="*/ 1829527 h 2232939"/>
                  <a:gd name="connsiteX7" fmla="*/ 295836 w 4545106"/>
                  <a:gd name="connsiteY7" fmla="*/ 1789186 h 2232939"/>
                  <a:gd name="connsiteX8" fmla="*/ 376518 w 4545106"/>
                  <a:gd name="connsiteY8" fmla="*/ 1735398 h 2232939"/>
                  <a:gd name="connsiteX9" fmla="*/ 416859 w 4545106"/>
                  <a:gd name="connsiteY9" fmla="*/ 1708504 h 2232939"/>
                  <a:gd name="connsiteX10" fmla="*/ 457200 w 4545106"/>
                  <a:gd name="connsiteY10" fmla="*/ 1668163 h 2232939"/>
                  <a:gd name="connsiteX11" fmla="*/ 564777 w 4545106"/>
                  <a:gd name="connsiteY11" fmla="*/ 1614374 h 2232939"/>
                  <a:gd name="connsiteX12" fmla="*/ 632012 w 4545106"/>
                  <a:gd name="connsiteY12" fmla="*/ 1547139 h 2232939"/>
                  <a:gd name="connsiteX13" fmla="*/ 672353 w 4545106"/>
                  <a:gd name="connsiteY13" fmla="*/ 1506798 h 2232939"/>
                  <a:gd name="connsiteX14" fmla="*/ 753036 w 4545106"/>
                  <a:gd name="connsiteY14" fmla="*/ 1466457 h 2232939"/>
                  <a:gd name="connsiteX15" fmla="*/ 806824 w 4545106"/>
                  <a:gd name="connsiteY15" fmla="*/ 1426116 h 2232939"/>
                  <a:gd name="connsiteX16" fmla="*/ 927848 w 4545106"/>
                  <a:gd name="connsiteY16" fmla="*/ 1372327 h 2232939"/>
                  <a:gd name="connsiteX17" fmla="*/ 941295 w 4545106"/>
                  <a:gd name="connsiteY17" fmla="*/ 1318539 h 2232939"/>
                  <a:gd name="connsiteX18" fmla="*/ 981636 w 4545106"/>
                  <a:gd name="connsiteY18" fmla="*/ 1278198 h 2232939"/>
                  <a:gd name="connsiteX19" fmla="*/ 1062318 w 4545106"/>
                  <a:gd name="connsiteY19" fmla="*/ 1237857 h 2232939"/>
                  <a:gd name="connsiteX20" fmla="*/ 1223683 w 4545106"/>
                  <a:gd name="connsiteY20" fmla="*/ 1210963 h 2232939"/>
                  <a:gd name="connsiteX21" fmla="*/ 1264024 w 4545106"/>
                  <a:gd name="connsiteY21" fmla="*/ 1197516 h 2232939"/>
                  <a:gd name="connsiteX22" fmla="*/ 1371600 w 4545106"/>
                  <a:gd name="connsiteY22" fmla="*/ 1170621 h 2232939"/>
                  <a:gd name="connsiteX23" fmla="*/ 1385048 w 4545106"/>
                  <a:gd name="connsiteY23" fmla="*/ 1130280 h 2232939"/>
                  <a:gd name="connsiteX24" fmla="*/ 1438836 w 4545106"/>
                  <a:gd name="connsiteY24" fmla="*/ 1089939 h 2232939"/>
                  <a:gd name="connsiteX25" fmla="*/ 1519518 w 4545106"/>
                  <a:gd name="connsiteY25" fmla="*/ 1036151 h 2232939"/>
                  <a:gd name="connsiteX26" fmla="*/ 1559859 w 4545106"/>
                  <a:gd name="connsiteY26" fmla="*/ 1009257 h 2232939"/>
                  <a:gd name="connsiteX27" fmla="*/ 1627095 w 4545106"/>
                  <a:gd name="connsiteY27" fmla="*/ 968916 h 2232939"/>
                  <a:gd name="connsiteX28" fmla="*/ 1667436 w 4545106"/>
                  <a:gd name="connsiteY28" fmla="*/ 928574 h 2232939"/>
                  <a:gd name="connsiteX29" fmla="*/ 1801906 w 4545106"/>
                  <a:gd name="connsiteY29" fmla="*/ 888233 h 2232939"/>
                  <a:gd name="connsiteX30" fmla="*/ 1922930 w 4545106"/>
                  <a:gd name="connsiteY30" fmla="*/ 834445 h 2232939"/>
                  <a:gd name="connsiteX31" fmla="*/ 1990165 w 4545106"/>
                  <a:gd name="connsiteY31" fmla="*/ 807551 h 2232939"/>
                  <a:gd name="connsiteX32" fmla="*/ 2030506 w 4545106"/>
                  <a:gd name="connsiteY32" fmla="*/ 794104 h 2232939"/>
                  <a:gd name="connsiteX33" fmla="*/ 2124636 w 4545106"/>
                  <a:gd name="connsiteY33" fmla="*/ 780657 h 2232939"/>
                  <a:gd name="connsiteX34" fmla="*/ 2178424 w 4545106"/>
                  <a:gd name="connsiteY34" fmla="*/ 767210 h 2232939"/>
                  <a:gd name="connsiteX35" fmla="*/ 2272553 w 4545106"/>
                  <a:gd name="connsiteY35" fmla="*/ 753763 h 2232939"/>
                  <a:gd name="connsiteX36" fmla="*/ 2326342 w 4545106"/>
                  <a:gd name="connsiteY36" fmla="*/ 726868 h 2232939"/>
                  <a:gd name="connsiteX37" fmla="*/ 2433918 w 4545106"/>
                  <a:gd name="connsiteY37" fmla="*/ 699974 h 2232939"/>
                  <a:gd name="connsiteX38" fmla="*/ 2528048 w 4545106"/>
                  <a:gd name="connsiteY38" fmla="*/ 673080 h 2232939"/>
                  <a:gd name="connsiteX39" fmla="*/ 2568389 w 4545106"/>
                  <a:gd name="connsiteY39" fmla="*/ 659633 h 2232939"/>
                  <a:gd name="connsiteX40" fmla="*/ 2635624 w 4545106"/>
                  <a:gd name="connsiteY40" fmla="*/ 619292 h 2232939"/>
                  <a:gd name="connsiteX41" fmla="*/ 2689412 w 4545106"/>
                  <a:gd name="connsiteY41" fmla="*/ 605845 h 2232939"/>
                  <a:gd name="connsiteX42" fmla="*/ 2743200 w 4545106"/>
                  <a:gd name="connsiteY42" fmla="*/ 578951 h 2232939"/>
                  <a:gd name="connsiteX43" fmla="*/ 2783542 w 4545106"/>
                  <a:gd name="connsiteY43" fmla="*/ 565504 h 2232939"/>
                  <a:gd name="connsiteX44" fmla="*/ 2823883 w 4545106"/>
                  <a:gd name="connsiteY44" fmla="*/ 538610 h 2232939"/>
                  <a:gd name="connsiteX45" fmla="*/ 2904565 w 4545106"/>
                  <a:gd name="connsiteY45" fmla="*/ 457927 h 2232939"/>
                  <a:gd name="connsiteX46" fmla="*/ 2944906 w 4545106"/>
                  <a:gd name="connsiteY46" fmla="*/ 444480 h 2232939"/>
                  <a:gd name="connsiteX47" fmla="*/ 2985248 w 4545106"/>
                  <a:gd name="connsiteY47" fmla="*/ 417586 h 2232939"/>
                  <a:gd name="connsiteX48" fmla="*/ 3052483 w 4545106"/>
                  <a:gd name="connsiteY48" fmla="*/ 404139 h 2232939"/>
                  <a:gd name="connsiteX49" fmla="*/ 3173506 w 4545106"/>
                  <a:gd name="connsiteY49" fmla="*/ 377245 h 2232939"/>
                  <a:gd name="connsiteX50" fmla="*/ 3240742 w 4545106"/>
                  <a:gd name="connsiteY50" fmla="*/ 363798 h 2232939"/>
                  <a:gd name="connsiteX51" fmla="*/ 3429000 w 4545106"/>
                  <a:gd name="connsiteY51" fmla="*/ 336904 h 2232939"/>
                  <a:gd name="connsiteX52" fmla="*/ 3657600 w 4545106"/>
                  <a:gd name="connsiteY52" fmla="*/ 283116 h 2232939"/>
                  <a:gd name="connsiteX53" fmla="*/ 3751730 w 4545106"/>
                  <a:gd name="connsiteY53" fmla="*/ 242774 h 2232939"/>
                  <a:gd name="connsiteX54" fmla="*/ 3939989 w 4545106"/>
                  <a:gd name="connsiteY54" fmla="*/ 175539 h 2232939"/>
                  <a:gd name="connsiteX55" fmla="*/ 4168589 w 4545106"/>
                  <a:gd name="connsiteY55" fmla="*/ 67963 h 2232939"/>
                  <a:gd name="connsiteX56" fmla="*/ 4222377 w 4545106"/>
                  <a:gd name="connsiteY56" fmla="*/ 41068 h 2232939"/>
                  <a:gd name="connsiteX57" fmla="*/ 4370295 w 4545106"/>
                  <a:gd name="connsiteY57" fmla="*/ 27621 h 2232939"/>
                  <a:gd name="connsiteX58" fmla="*/ 4545106 w 4545106"/>
                  <a:gd name="connsiteY58" fmla="*/ 14174 h 2232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4545106" h="2232939">
                    <a:moveTo>
                      <a:pt x="0" y="2232939"/>
                    </a:moveTo>
                    <a:cubicBezTo>
                      <a:pt x="8965" y="2219492"/>
                      <a:pt x="16377" y="2204869"/>
                      <a:pt x="26895" y="2192598"/>
                    </a:cubicBezTo>
                    <a:cubicBezTo>
                      <a:pt x="43397" y="2173346"/>
                      <a:pt x="65945" y="2159443"/>
                      <a:pt x="80683" y="2138810"/>
                    </a:cubicBezTo>
                    <a:cubicBezTo>
                      <a:pt x="95330" y="2118304"/>
                      <a:pt x="106076" y="2024542"/>
                      <a:pt x="107577" y="2017786"/>
                    </a:cubicBezTo>
                    <a:cubicBezTo>
                      <a:pt x="117240" y="1974304"/>
                      <a:pt x="145099" y="1926477"/>
                      <a:pt x="174812" y="1896763"/>
                    </a:cubicBezTo>
                    <a:cubicBezTo>
                      <a:pt x="183777" y="1887798"/>
                      <a:pt x="193786" y="1879768"/>
                      <a:pt x="201706" y="1869868"/>
                    </a:cubicBezTo>
                    <a:cubicBezTo>
                      <a:pt x="211802" y="1857248"/>
                      <a:pt x="216329" y="1840045"/>
                      <a:pt x="228600" y="1829527"/>
                    </a:cubicBezTo>
                    <a:cubicBezTo>
                      <a:pt x="248444" y="1812518"/>
                      <a:pt x="273786" y="1803218"/>
                      <a:pt x="295836" y="1789186"/>
                    </a:cubicBezTo>
                    <a:cubicBezTo>
                      <a:pt x="323105" y="1771833"/>
                      <a:pt x="349624" y="1753327"/>
                      <a:pt x="376518" y="1735398"/>
                    </a:cubicBezTo>
                    <a:cubicBezTo>
                      <a:pt x="389965" y="1726433"/>
                      <a:pt x="405431" y="1719932"/>
                      <a:pt x="416859" y="1708504"/>
                    </a:cubicBezTo>
                    <a:cubicBezTo>
                      <a:pt x="430306" y="1695057"/>
                      <a:pt x="441156" y="1678373"/>
                      <a:pt x="457200" y="1668163"/>
                    </a:cubicBezTo>
                    <a:cubicBezTo>
                      <a:pt x="491024" y="1646639"/>
                      <a:pt x="564777" y="1614374"/>
                      <a:pt x="564777" y="1614374"/>
                    </a:cubicBezTo>
                    <a:cubicBezTo>
                      <a:pt x="614083" y="1540416"/>
                      <a:pt x="564777" y="1603168"/>
                      <a:pt x="632012" y="1547139"/>
                    </a:cubicBezTo>
                    <a:cubicBezTo>
                      <a:pt x="646621" y="1534965"/>
                      <a:pt x="657744" y="1518972"/>
                      <a:pt x="672353" y="1506798"/>
                    </a:cubicBezTo>
                    <a:cubicBezTo>
                      <a:pt x="707109" y="1477835"/>
                      <a:pt x="712605" y="1479934"/>
                      <a:pt x="753036" y="1466457"/>
                    </a:cubicBezTo>
                    <a:cubicBezTo>
                      <a:pt x="770965" y="1453010"/>
                      <a:pt x="786778" y="1436139"/>
                      <a:pt x="806824" y="1426116"/>
                    </a:cubicBezTo>
                    <a:cubicBezTo>
                      <a:pt x="998863" y="1330095"/>
                      <a:pt x="809175" y="1451441"/>
                      <a:pt x="927848" y="1372327"/>
                    </a:cubicBezTo>
                    <a:cubicBezTo>
                      <a:pt x="932330" y="1354398"/>
                      <a:pt x="932126" y="1334585"/>
                      <a:pt x="941295" y="1318539"/>
                    </a:cubicBezTo>
                    <a:cubicBezTo>
                      <a:pt x="950730" y="1302028"/>
                      <a:pt x="967027" y="1290372"/>
                      <a:pt x="981636" y="1278198"/>
                    </a:cubicBezTo>
                    <a:cubicBezTo>
                      <a:pt x="1006687" y="1257322"/>
                      <a:pt x="1030399" y="1244241"/>
                      <a:pt x="1062318" y="1237857"/>
                    </a:cubicBezTo>
                    <a:cubicBezTo>
                      <a:pt x="1115789" y="1227163"/>
                      <a:pt x="1223683" y="1210963"/>
                      <a:pt x="1223683" y="1210963"/>
                    </a:cubicBezTo>
                    <a:cubicBezTo>
                      <a:pt x="1237130" y="1206481"/>
                      <a:pt x="1250273" y="1200954"/>
                      <a:pt x="1264024" y="1197516"/>
                    </a:cubicBezTo>
                    <a:lnTo>
                      <a:pt x="1371600" y="1170621"/>
                    </a:lnTo>
                    <a:cubicBezTo>
                      <a:pt x="1376083" y="1157174"/>
                      <a:pt x="1375974" y="1141169"/>
                      <a:pt x="1385048" y="1130280"/>
                    </a:cubicBezTo>
                    <a:cubicBezTo>
                      <a:pt x="1399396" y="1113063"/>
                      <a:pt x="1420476" y="1102791"/>
                      <a:pt x="1438836" y="1089939"/>
                    </a:cubicBezTo>
                    <a:cubicBezTo>
                      <a:pt x="1465316" y="1071403"/>
                      <a:pt x="1492624" y="1054080"/>
                      <a:pt x="1519518" y="1036151"/>
                    </a:cubicBezTo>
                    <a:cubicBezTo>
                      <a:pt x="1532965" y="1027186"/>
                      <a:pt x="1546001" y="1017572"/>
                      <a:pt x="1559859" y="1009257"/>
                    </a:cubicBezTo>
                    <a:cubicBezTo>
                      <a:pt x="1582271" y="995810"/>
                      <a:pt x="1606186" y="984598"/>
                      <a:pt x="1627095" y="968916"/>
                    </a:cubicBezTo>
                    <a:cubicBezTo>
                      <a:pt x="1642309" y="957506"/>
                      <a:pt x="1650812" y="937810"/>
                      <a:pt x="1667436" y="928574"/>
                    </a:cubicBezTo>
                    <a:cubicBezTo>
                      <a:pt x="1714193" y="902597"/>
                      <a:pt x="1754162" y="904148"/>
                      <a:pt x="1801906" y="888233"/>
                    </a:cubicBezTo>
                    <a:cubicBezTo>
                      <a:pt x="1881632" y="861658"/>
                      <a:pt x="1852636" y="865687"/>
                      <a:pt x="1922930" y="834445"/>
                    </a:cubicBezTo>
                    <a:cubicBezTo>
                      <a:pt x="1944988" y="824642"/>
                      <a:pt x="1967564" y="816026"/>
                      <a:pt x="1990165" y="807551"/>
                    </a:cubicBezTo>
                    <a:cubicBezTo>
                      <a:pt x="2003437" y="802574"/>
                      <a:pt x="2016607" y="796884"/>
                      <a:pt x="2030506" y="794104"/>
                    </a:cubicBezTo>
                    <a:cubicBezTo>
                      <a:pt x="2061586" y="787888"/>
                      <a:pt x="2093452" y="786327"/>
                      <a:pt x="2124636" y="780657"/>
                    </a:cubicBezTo>
                    <a:cubicBezTo>
                      <a:pt x="2142819" y="777351"/>
                      <a:pt x="2160241" y="770516"/>
                      <a:pt x="2178424" y="767210"/>
                    </a:cubicBezTo>
                    <a:cubicBezTo>
                      <a:pt x="2209608" y="761540"/>
                      <a:pt x="2241177" y="758245"/>
                      <a:pt x="2272553" y="753763"/>
                    </a:cubicBezTo>
                    <a:cubicBezTo>
                      <a:pt x="2290483" y="744798"/>
                      <a:pt x="2307325" y="733207"/>
                      <a:pt x="2326342" y="726868"/>
                    </a:cubicBezTo>
                    <a:cubicBezTo>
                      <a:pt x="2361407" y="715179"/>
                      <a:pt x="2398204" y="709498"/>
                      <a:pt x="2433918" y="699974"/>
                    </a:cubicBezTo>
                    <a:cubicBezTo>
                      <a:pt x="2465448" y="691566"/>
                      <a:pt x="2496792" y="682457"/>
                      <a:pt x="2528048" y="673080"/>
                    </a:cubicBezTo>
                    <a:cubicBezTo>
                      <a:pt x="2541625" y="669007"/>
                      <a:pt x="2555711" y="665972"/>
                      <a:pt x="2568389" y="659633"/>
                    </a:cubicBezTo>
                    <a:cubicBezTo>
                      <a:pt x="2591766" y="647945"/>
                      <a:pt x="2611740" y="629907"/>
                      <a:pt x="2635624" y="619292"/>
                    </a:cubicBezTo>
                    <a:cubicBezTo>
                      <a:pt x="2652512" y="611786"/>
                      <a:pt x="2672108" y="612334"/>
                      <a:pt x="2689412" y="605845"/>
                    </a:cubicBezTo>
                    <a:cubicBezTo>
                      <a:pt x="2708181" y="598807"/>
                      <a:pt x="2724775" y="586847"/>
                      <a:pt x="2743200" y="578951"/>
                    </a:cubicBezTo>
                    <a:cubicBezTo>
                      <a:pt x="2756229" y="573367"/>
                      <a:pt x="2770095" y="569986"/>
                      <a:pt x="2783542" y="565504"/>
                    </a:cubicBezTo>
                    <a:cubicBezTo>
                      <a:pt x="2796989" y="556539"/>
                      <a:pt x="2811804" y="549347"/>
                      <a:pt x="2823883" y="538610"/>
                    </a:cubicBezTo>
                    <a:cubicBezTo>
                      <a:pt x="2852310" y="513341"/>
                      <a:pt x="2868483" y="469954"/>
                      <a:pt x="2904565" y="457927"/>
                    </a:cubicBezTo>
                    <a:cubicBezTo>
                      <a:pt x="2918012" y="453445"/>
                      <a:pt x="2932228" y="450819"/>
                      <a:pt x="2944906" y="444480"/>
                    </a:cubicBezTo>
                    <a:cubicBezTo>
                      <a:pt x="2959361" y="437252"/>
                      <a:pt x="2970115" y="423261"/>
                      <a:pt x="2985248" y="417586"/>
                    </a:cubicBezTo>
                    <a:cubicBezTo>
                      <a:pt x="3006648" y="409561"/>
                      <a:pt x="3030135" y="408928"/>
                      <a:pt x="3052483" y="404139"/>
                    </a:cubicBezTo>
                    <a:lnTo>
                      <a:pt x="3173506" y="377245"/>
                    </a:lnTo>
                    <a:cubicBezTo>
                      <a:pt x="3195854" y="372456"/>
                      <a:pt x="3218166" y="367363"/>
                      <a:pt x="3240742" y="363798"/>
                    </a:cubicBezTo>
                    <a:cubicBezTo>
                      <a:pt x="3303356" y="353912"/>
                      <a:pt x="3366765" y="348949"/>
                      <a:pt x="3429000" y="336904"/>
                    </a:cubicBezTo>
                    <a:cubicBezTo>
                      <a:pt x="3505855" y="322029"/>
                      <a:pt x="3582450" y="305035"/>
                      <a:pt x="3657600" y="283116"/>
                    </a:cubicBezTo>
                    <a:cubicBezTo>
                      <a:pt x="3690371" y="273558"/>
                      <a:pt x="3719830" y="254927"/>
                      <a:pt x="3751730" y="242774"/>
                    </a:cubicBezTo>
                    <a:cubicBezTo>
                      <a:pt x="3814000" y="219052"/>
                      <a:pt x="3878539" y="201308"/>
                      <a:pt x="3939989" y="175539"/>
                    </a:cubicBezTo>
                    <a:cubicBezTo>
                      <a:pt x="4017652" y="142971"/>
                      <a:pt x="4092554" y="104170"/>
                      <a:pt x="4168589" y="67963"/>
                    </a:cubicBezTo>
                    <a:cubicBezTo>
                      <a:pt x="4186688" y="59345"/>
                      <a:pt x="4202414" y="42883"/>
                      <a:pt x="4222377" y="41068"/>
                    </a:cubicBezTo>
                    <a:lnTo>
                      <a:pt x="4370295" y="27621"/>
                    </a:lnTo>
                    <a:cubicBezTo>
                      <a:pt x="4453159" y="0"/>
                      <a:pt x="4396462" y="14174"/>
                      <a:pt x="4545106" y="14174"/>
                    </a:cubicBezTo>
                  </a:path>
                </a:pathLst>
              </a:custGeom>
              <a:ln w="25400" cap="flat" cmpd="sng" algn="ctr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vert="horz" lIns="91440" tIns="45720" rIns="91440" bIns="45720" rtlCol="0" anchor="ctr">
                <a:normAutofit/>
              </a:bodyPr>
              <a:lstStyle/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 pitchFamily="34" charset="0"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 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</p:grpSp>
      <p:sp>
        <p:nvSpPr>
          <p:cNvPr id="33" name="Content Placeholder 26"/>
          <p:cNvSpPr txBox="1">
            <a:spLocks/>
          </p:cNvSpPr>
          <p:nvPr/>
        </p:nvSpPr>
        <p:spPr>
          <a:xfrm>
            <a:off x="2133600" y="3527612"/>
            <a:ext cx="4341298" cy="2424180"/>
          </a:xfrm>
          <a:custGeom>
            <a:avLst/>
            <a:gdLst>
              <a:gd name="connsiteX0" fmla="*/ 0 w 4545106"/>
              <a:gd name="connsiteY0" fmla="*/ 2232939 h 2232939"/>
              <a:gd name="connsiteX1" fmla="*/ 26895 w 4545106"/>
              <a:gd name="connsiteY1" fmla="*/ 2192598 h 2232939"/>
              <a:gd name="connsiteX2" fmla="*/ 80683 w 4545106"/>
              <a:gd name="connsiteY2" fmla="*/ 2138810 h 2232939"/>
              <a:gd name="connsiteX3" fmla="*/ 107577 w 4545106"/>
              <a:gd name="connsiteY3" fmla="*/ 2017786 h 2232939"/>
              <a:gd name="connsiteX4" fmla="*/ 174812 w 4545106"/>
              <a:gd name="connsiteY4" fmla="*/ 1896763 h 2232939"/>
              <a:gd name="connsiteX5" fmla="*/ 201706 w 4545106"/>
              <a:gd name="connsiteY5" fmla="*/ 1869868 h 2232939"/>
              <a:gd name="connsiteX6" fmla="*/ 228600 w 4545106"/>
              <a:gd name="connsiteY6" fmla="*/ 1829527 h 2232939"/>
              <a:gd name="connsiteX7" fmla="*/ 295836 w 4545106"/>
              <a:gd name="connsiteY7" fmla="*/ 1789186 h 2232939"/>
              <a:gd name="connsiteX8" fmla="*/ 376518 w 4545106"/>
              <a:gd name="connsiteY8" fmla="*/ 1735398 h 2232939"/>
              <a:gd name="connsiteX9" fmla="*/ 416859 w 4545106"/>
              <a:gd name="connsiteY9" fmla="*/ 1708504 h 2232939"/>
              <a:gd name="connsiteX10" fmla="*/ 457200 w 4545106"/>
              <a:gd name="connsiteY10" fmla="*/ 1668163 h 2232939"/>
              <a:gd name="connsiteX11" fmla="*/ 564777 w 4545106"/>
              <a:gd name="connsiteY11" fmla="*/ 1614374 h 2232939"/>
              <a:gd name="connsiteX12" fmla="*/ 632012 w 4545106"/>
              <a:gd name="connsiteY12" fmla="*/ 1547139 h 2232939"/>
              <a:gd name="connsiteX13" fmla="*/ 672353 w 4545106"/>
              <a:gd name="connsiteY13" fmla="*/ 1506798 h 2232939"/>
              <a:gd name="connsiteX14" fmla="*/ 753036 w 4545106"/>
              <a:gd name="connsiteY14" fmla="*/ 1466457 h 2232939"/>
              <a:gd name="connsiteX15" fmla="*/ 806824 w 4545106"/>
              <a:gd name="connsiteY15" fmla="*/ 1426116 h 2232939"/>
              <a:gd name="connsiteX16" fmla="*/ 927848 w 4545106"/>
              <a:gd name="connsiteY16" fmla="*/ 1372327 h 2232939"/>
              <a:gd name="connsiteX17" fmla="*/ 941295 w 4545106"/>
              <a:gd name="connsiteY17" fmla="*/ 1318539 h 2232939"/>
              <a:gd name="connsiteX18" fmla="*/ 981636 w 4545106"/>
              <a:gd name="connsiteY18" fmla="*/ 1278198 h 2232939"/>
              <a:gd name="connsiteX19" fmla="*/ 1062318 w 4545106"/>
              <a:gd name="connsiteY19" fmla="*/ 1237857 h 2232939"/>
              <a:gd name="connsiteX20" fmla="*/ 1223683 w 4545106"/>
              <a:gd name="connsiteY20" fmla="*/ 1210963 h 2232939"/>
              <a:gd name="connsiteX21" fmla="*/ 1264024 w 4545106"/>
              <a:gd name="connsiteY21" fmla="*/ 1197516 h 2232939"/>
              <a:gd name="connsiteX22" fmla="*/ 1371600 w 4545106"/>
              <a:gd name="connsiteY22" fmla="*/ 1170621 h 2232939"/>
              <a:gd name="connsiteX23" fmla="*/ 1385048 w 4545106"/>
              <a:gd name="connsiteY23" fmla="*/ 1130280 h 2232939"/>
              <a:gd name="connsiteX24" fmla="*/ 1438836 w 4545106"/>
              <a:gd name="connsiteY24" fmla="*/ 1089939 h 2232939"/>
              <a:gd name="connsiteX25" fmla="*/ 1519518 w 4545106"/>
              <a:gd name="connsiteY25" fmla="*/ 1036151 h 2232939"/>
              <a:gd name="connsiteX26" fmla="*/ 1559859 w 4545106"/>
              <a:gd name="connsiteY26" fmla="*/ 1009257 h 2232939"/>
              <a:gd name="connsiteX27" fmla="*/ 1627095 w 4545106"/>
              <a:gd name="connsiteY27" fmla="*/ 968916 h 2232939"/>
              <a:gd name="connsiteX28" fmla="*/ 1667436 w 4545106"/>
              <a:gd name="connsiteY28" fmla="*/ 928574 h 2232939"/>
              <a:gd name="connsiteX29" fmla="*/ 1801906 w 4545106"/>
              <a:gd name="connsiteY29" fmla="*/ 888233 h 2232939"/>
              <a:gd name="connsiteX30" fmla="*/ 1922930 w 4545106"/>
              <a:gd name="connsiteY30" fmla="*/ 834445 h 2232939"/>
              <a:gd name="connsiteX31" fmla="*/ 1990165 w 4545106"/>
              <a:gd name="connsiteY31" fmla="*/ 807551 h 2232939"/>
              <a:gd name="connsiteX32" fmla="*/ 2030506 w 4545106"/>
              <a:gd name="connsiteY32" fmla="*/ 794104 h 2232939"/>
              <a:gd name="connsiteX33" fmla="*/ 2124636 w 4545106"/>
              <a:gd name="connsiteY33" fmla="*/ 780657 h 2232939"/>
              <a:gd name="connsiteX34" fmla="*/ 2178424 w 4545106"/>
              <a:gd name="connsiteY34" fmla="*/ 767210 h 2232939"/>
              <a:gd name="connsiteX35" fmla="*/ 2272553 w 4545106"/>
              <a:gd name="connsiteY35" fmla="*/ 753763 h 2232939"/>
              <a:gd name="connsiteX36" fmla="*/ 2326342 w 4545106"/>
              <a:gd name="connsiteY36" fmla="*/ 726868 h 2232939"/>
              <a:gd name="connsiteX37" fmla="*/ 2433918 w 4545106"/>
              <a:gd name="connsiteY37" fmla="*/ 699974 h 2232939"/>
              <a:gd name="connsiteX38" fmla="*/ 2528048 w 4545106"/>
              <a:gd name="connsiteY38" fmla="*/ 673080 h 2232939"/>
              <a:gd name="connsiteX39" fmla="*/ 2568389 w 4545106"/>
              <a:gd name="connsiteY39" fmla="*/ 659633 h 2232939"/>
              <a:gd name="connsiteX40" fmla="*/ 2635624 w 4545106"/>
              <a:gd name="connsiteY40" fmla="*/ 619292 h 2232939"/>
              <a:gd name="connsiteX41" fmla="*/ 2689412 w 4545106"/>
              <a:gd name="connsiteY41" fmla="*/ 605845 h 2232939"/>
              <a:gd name="connsiteX42" fmla="*/ 2743200 w 4545106"/>
              <a:gd name="connsiteY42" fmla="*/ 578951 h 2232939"/>
              <a:gd name="connsiteX43" fmla="*/ 2783542 w 4545106"/>
              <a:gd name="connsiteY43" fmla="*/ 565504 h 2232939"/>
              <a:gd name="connsiteX44" fmla="*/ 2823883 w 4545106"/>
              <a:gd name="connsiteY44" fmla="*/ 538610 h 2232939"/>
              <a:gd name="connsiteX45" fmla="*/ 2904565 w 4545106"/>
              <a:gd name="connsiteY45" fmla="*/ 457927 h 2232939"/>
              <a:gd name="connsiteX46" fmla="*/ 2944906 w 4545106"/>
              <a:gd name="connsiteY46" fmla="*/ 444480 h 2232939"/>
              <a:gd name="connsiteX47" fmla="*/ 2985248 w 4545106"/>
              <a:gd name="connsiteY47" fmla="*/ 417586 h 2232939"/>
              <a:gd name="connsiteX48" fmla="*/ 3052483 w 4545106"/>
              <a:gd name="connsiteY48" fmla="*/ 404139 h 2232939"/>
              <a:gd name="connsiteX49" fmla="*/ 3173506 w 4545106"/>
              <a:gd name="connsiteY49" fmla="*/ 377245 h 2232939"/>
              <a:gd name="connsiteX50" fmla="*/ 3240742 w 4545106"/>
              <a:gd name="connsiteY50" fmla="*/ 363798 h 2232939"/>
              <a:gd name="connsiteX51" fmla="*/ 3429000 w 4545106"/>
              <a:gd name="connsiteY51" fmla="*/ 336904 h 2232939"/>
              <a:gd name="connsiteX52" fmla="*/ 3657600 w 4545106"/>
              <a:gd name="connsiteY52" fmla="*/ 283116 h 2232939"/>
              <a:gd name="connsiteX53" fmla="*/ 3751730 w 4545106"/>
              <a:gd name="connsiteY53" fmla="*/ 242774 h 2232939"/>
              <a:gd name="connsiteX54" fmla="*/ 3939989 w 4545106"/>
              <a:gd name="connsiteY54" fmla="*/ 175539 h 2232939"/>
              <a:gd name="connsiteX55" fmla="*/ 4168589 w 4545106"/>
              <a:gd name="connsiteY55" fmla="*/ 67963 h 2232939"/>
              <a:gd name="connsiteX56" fmla="*/ 4222377 w 4545106"/>
              <a:gd name="connsiteY56" fmla="*/ 41068 h 2232939"/>
              <a:gd name="connsiteX57" fmla="*/ 4370295 w 4545106"/>
              <a:gd name="connsiteY57" fmla="*/ 27621 h 2232939"/>
              <a:gd name="connsiteX58" fmla="*/ 4545106 w 4545106"/>
              <a:gd name="connsiteY58" fmla="*/ 14174 h 2232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4545106" h="2232939">
                <a:moveTo>
                  <a:pt x="0" y="2232939"/>
                </a:moveTo>
                <a:cubicBezTo>
                  <a:pt x="8965" y="2219492"/>
                  <a:pt x="16377" y="2204869"/>
                  <a:pt x="26895" y="2192598"/>
                </a:cubicBezTo>
                <a:cubicBezTo>
                  <a:pt x="43397" y="2173346"/>
                  <a:pt x="65945" y="2159443"/>
                  <a:pt x="80683" y="2138810"/>
                </a:cubicBezTo>
                <a:cubicBezTo>
                  <a:pt x="95330" y="2118304"/>
                  <a:pt x="106076" y="2024542"/>
                  <a:pt x="107577" y="2017786"/>
                </a:cubicBezTo>
                <a:cubicBezTo>
                  <a:pt x="117240" y="1974304"/>
                  <a:pt x="145099" y="1926477"/>
                  <a:pt x="174812" y="1896763"/>
                </a:cubicBezTo>
                <a:cubicBezTo>
                  <a:pt x="183777" y="1887798"/>
                  <a:pt x="193786" y="1879768"/>
                  <a:pt x="201706" y="1869868"/>
                </a:cubicBezTo>
                <a:cubicBezTo>
                  <a:pt x="211802" y="1857248"/>
                  <a:pt x="216329" y="1840045"/>
                  <a:pt x="228600" y="1829527"/>
                </a:cubicBezTo>
                <a:cubicBezTo>
                  <a:pt x="248444" y="1812518"/>
                  <a:pt x="273786" y="1803218"/>
                  <a:pt x="295836" y="1789186"/>
                </a:cubicBezTo>
                <a:cubicBezTo>
                  <a:pt x="323105" y="1771833"/>
                  <a:pt x="349624" y="1753327"/>
                  <a:pt x="376518" y="1735398"/>
                </a:cubicBezTo>
                <a:cubicBezTo>
                  <a:pt x="389965" y="1726433"/>
                  <a:pt x="405431" y="1719932"/>
                  <a:pt x="416859" y="1708504"/>
                </a:cubicBezTo>
                <a:cubicBezTo>
                  <a:pt x="430306" y="1695057"/>
                  <a:pt x="441156" y="1678373"/>
                  <a:pt x="457200" y="1668163"/>
                </a:cubicBezTo>
                <a:cubicBezTo>
                  <a:pt x="491024" y="1646639"/>
                  <a:pt x="564777" y="1614374"/>
                  <a:pt x="564777" y="1614374"/>
                </a:cubicBezTo>
                <a:cubicBezTo>
                  <a:pt x="614083" y="1540416"/>
                  <a:pt x="564777" y="1603168"/>
                  <a:pt x="632012" y="1547139"/>
                </a:cubicBezTo>
                <a:cubicBezTo>
                  <a:pt x="646621" y="1534965"/>
                  <a:pt x="657744" y="1518972"/>
                  <a:pt x="672353" y="1506798"/>
                </a:cubicBezTo>
                <a:cubicBezTo>
                  <a:pt x="707109" y="1477835"/>
                  <a:pt x="712605" y="1479934"/>
                  <a:pt x="753036" y="1466457"/>
                </a:cubicBezTo>
                <a:cubicBezTo>
                  <a:pt x="770965" y="1453010"/>
                  <a:pt x="786778" y="1436139"/>
                  <a:pt x="806824" y="1426116"/>
                </a:cubicBezTo>
                <a:cubicBezTo>
                  <a:pt x="998863" y="1330095"/>
                  <a:pt x="809175" y="1451441"/>
                  <a:pt x="927848" y="1372327"/>
                </a:cubicBezTo>
                <a:cubicBezTo>
                  <a:pt x="932330" y="1354398"/>
                  <a:pt x="932126" y="1334585"/>
                  <a:pt x="941295" y="1318539"/>
                </a:cubicBezTo>
                <a:cubicBezTo>
                  <a:pt x="950730" y="1302028"/>
                  <a:pt x="967027" y="1290372"/>
                  <a:pt x="981636" y="1278198"/>
                </a:cubicBezTo>
                <a:cubicBezTo>
                  <a:pt x="1006687" y="1257322"/>
                  <a:pt x="1030399" y="1244241"/>
                  <a:pt x="1062318" y="1237857"/>
                </a:cubicBezTo>
                <a:cubicBezTo>
                  <a:pt x="1115789" y="1227163"/>
                  <a:pt x="1223683" y="1210963"/>
                  <a:pt x="1223683" y="1210963"/>
                </a:cubicBezTo>
                <a:cubicBezTo>
                  <a:pt x="1237130" y="1206481"/>
                  <a:pt x="1250273" y="1200954"/>
                  <a:pt x="1264024" y="1197516"/>
                </a:cubicBezTo>
                <a:lnTo>
                  <a:pt x="1371600" y="1170621"/>
                </a:lnTo>
                <a:cubicBezTo>
                  <a:pt x="1376083" y="1157174"/>
                  <a:pt x="1375974" y="1141169"/>
                  <a:pt x="1385048" y="1130280"/>
                </a:cubicBezTo>
                <a:cubicBezTo>
                  <a:pt x="1399396" y="1113063"/>
                  <a:pt x="1420476" y="1102791"/>
                  <a:pt x="1438836" y="1089939"/>
                </a:cubicBezTo>
                <a:cubicBezTo>
                  <a:pt x="1465316" y="1071403"/>
                  <a:pt x="1492624" y="1054080"/>
                  <a:pt x="1519518" y="1036151"/>
                </a:cubicBezTo>
                <a:cubicBezTo>
                  <a:pt x="1532965" y="1027186"/>
                  <a:pt x="1546001" y="1017572"/>
                  <a:pt x="1559859" y="1009257"/>
                </a:cubicBezTo>
                <a:cubicBezTo>
                  <a:pt x="1582271" y="995810"/>
                  <a:pt x="1606186" y="984598"/>
                  <a:pt x="1627095" y="968916"/>
                </a:cubicBezTo>
                <a:cubicBezTo>
                  <a:pt x="1642309" y="957506"/>
                  <a:pt x="1650812" y="937810"/>
                  <a:pt x="1667436" y="928574"/>
                </a:cubicBezTo>
                <a:cubicBezTo>
                  <a:pt x="1714193" y="902597"/>
                  <a:pt x="1754162" y="904148"/>
                  <a:pt x="1801906" y="888233"/>
                </a:cubicBezTo>
                <a:cubicBezTo>
                  <a:pt x="1881632" y="861658"/>
                  <a:pt x="1852636" y="865687"/>
                  <a:pt x="1922930" y="834445"/>
                </a:cubicBezTo>
                <a:cubicBezTo>
                  <a:pt x="1944988" y="824642"/>
                  <a:pt x="1967564" y="816026"/>
                  <a:pt x="1990165" y="807551"/>
                </a:cubicBezTo>
                <a:cubicBezTo>
                  <a:pt x="2003437" y="802574"/>
                  <a:pt x="2016607" y="796884"/>
                  <a:pt x="2030506" y="794104"/>
                </a:cubicBezTo>
                <a:cubicBezTo>
                  <a:pt x="2061586" y="787888"/>
                  <a:pt x="2093452" y="786327"/>
                  <a:pt x="2124636" y="780657"/>
                </a:cubicBezTo>
                <a:cubicBezTo>
                  <a:pt x="2142819" y="777351"/>
                  <a:pt x="2160241" y="770516"/>
                  <a:pt x="2178424" y="767210"/>
                </a:cubicBezTo>
                <a:cubicBezTo>
                  <a:pt x="2209608" y="761540"/>
                  <a:pt x="2241177" y="758245"/>
                  <a:pt x="2272553" y="753763"/>
                </a:cubicBezTo>
                <a:cubicBezTo>
                  <a:pt x="2290483" y="744798"/>
                  <a:pt x="2307325" y="733207"/>
                  <a:pt x="2326342" y="726868"/>
                </a:cubicBezTo>
                <a:cubicBezTo>
                  <a:pt x="2361407" y="715179"/>
                  <a:pt x="2398204" y="709498"/>
                  <a:pt x="2433918" y="699974"/>
                </a:cubicBezTo>
                <a:cubicBezTo>
                  <a:pt x="2465448" y="691566"/>
                  <a:pt x="2496792" y="682457"/>
                  <a:pt x="2528048" y="673080"/>
                </a:cubicBezTo>
                <a:cubicBezTo>
                  <a:pt x="2541625" y="669007"/>
                  <a:pt x="2555711" y="665972"/>
                  <a:pt x="2568389" y="659633"/>
                </a:cubicBezTo>
                <a:cubicBezTo>
                  <a:pt x="2591766" y="647945"/>
                  <a:pt x="2611740" y="629907"/>
                  <a:pt x="2635624" y="619292"/>
                </a:cubicBezTo>
                <a:cubicBezTo>
                  <a:pt x="2652512" y="611786"/>
                  <a:pt x="2672108" y="612334"/>
                  <a:pt x="2689412" y="605845"/>
                </a:cubicBezTo>
                <a:cubicBezTo>
                  <a:pt x="2708181" y="598807"/>
                  <a:pt x="2724775" y="586847"/>
                  <a:pt x="2743200" y="578951"/>
                </a:cubicBezTo>
                <a:cubicBezTo>
                  <a:pt x="2756229" y="573367"/>
                  <a:pt x="2770095" y="569986"/>
                  <a:pt x="2783542" y="565504"/>
                </a:cubicBezTo>
                <a:cubicBezTo>
                  <a:pt x="2796989" y="556539"/>
                  <a:pt x="2811804" y="549347"/>
                  <a:pt x="2823883" y="538610"/>
                </a:cubicBezTo>
                <a:cubicBezTo>
                  <a:pt x="2852310" y="513341"/>
                  <a:pt x="2868483" y="469954"/>
                  <a:pt x="2904565" y="457927"/>
                </a:cubicBezTo>
                <a:cubicBezTo>
                  <a:pt x="2918012" y="453445"/>
                  <a:pt x="2932228" y="450819"/>
                  <a:pt x="2944906" y="444480"/>
                </a:cubicBezTo>
                <a:cubicBezTo>
                  <a:pt x="2959361" y="437252"/>
                  <a:pt x="2970115" y="423261"/>
                  <a:pt x="2985248" y="417586"/>
                </a:cubicBezTo>
                <a:cubicBezTo>
                  <a:pt x="3006648" y="409561"/>
                  <a:pt x="3030135" y="408928"/>
                  <a:pt x="3052483" y="404139"/>
                </a:cubicBezTo>
                <a:lnTo>
                  <a:pt x="3173506" y="377245"/>
                </a:lnTo>
                <a:cubicBezTo>
                  <a:pt x="3195854" y="372456"/>
                  <a:pt x="3218166" y="367363"/>
                  <a:pt x="3240742" y="363798"/>
                </a:cubicBezTo>
                <a:cubicBezTo>
                  <a:pt x="3303356" y="353912"/>
                  <a:pt x="3366765" y="348949"/>
                  <a:pt x="3429000" y="336904"/>
                </a:cubicBezTo>
                <a:cubicBezTo>
                  <a:pt x="3505855" y="322029"/>
                  <a:pt x="3582450" y="305035"/>
                  <a:pt x="3657600" y="283116"/>
                </a:cubicBezTo>
                <a:cubicBezTo>
                  <a:pt x="3690371" y="273558"/>
                  <a:pt x="3719830" y="254927"/>
                  <a:pt x="3751730" y="242774"/>
                </a:cubicBezTo>
                <a:cubicBezTo>
                  <a:pt x="3814000" y="219052"/>
                  <a:pt x="3878539" y="201308"/>
                  <a:pt x="3939989" y="175539"/>
                </a:cubicBezTo>
                <a:cubicBezTo>
                  <a:pt x="4017652" y="142971"/>
                  <a:pt x="4092554" y="104170"/>
                  <a:pt x="4168589" y="67963"/>
                </a:cubicBezTo>
                <a:cubicBezTo>
                  <a:pt x="4186688" y="59345"/>
                  <a:pt x="4202414" y="42883"/>
                  <a:pt x="4222377" y="41068"/>
                </a:cubicBezTo>
                <a:lnTo>
                  <a:pt x="4370295" y="27621"/>
                </a:lnTo>
                <a:cubicBezTo>
                  <a:pt x="4453159" y="0"/>
                  <a:pt x="4396462" y="14174"/>
                  <a:pt x="4545106" y="14174"/>
                </a:cubicBezTo>
              </a:path>
            </a:pathLst>
          </a:custGeom>
          <a:ln w="25400" cap="flat" cmpd="sng" algn="ctr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4" name="Freeform 33"/>
          <p:cNvSpPr/>
          <p:nvPr/>
        </p:nvSpPr>
        <p:spPr>
          <a:xfrm>
            <a:off x="2057400" y="3527612"/>
            <a:ext cx="4163803" cy="2564130"/>
          </a:xfrm>
          <a:custGeom>
            <a:avLst/>
            <a:gdLst>
              <a:gd name="connsiteX0" fmla="*/ 0 w 4052025"/>
              <a:gd name="connsiteY0" fmla="*/ 2868930 h 2868930"/>
              <a:gd name="connsiteX1" fmla="*/ 13447 w 4052025"/>
              <a:gd name="connsiteY1" fmla="*/ 2331047 h 2868930"/>
              <a:gd name="connsiteX2" fmla="*/ 26894 w 4052025"/>
              <a:gd name="connsiteY2" fmla="*/ 2290706 h 2868930"/>
              <a:gd name="connsiteX3" fmla="*/ 80682 w 4052025"/>
              <a:gd name="connsiteY3" fmla="*/ 2210024 h 2868930"/>
              <a:gd name="connsiteX4" fmla="*/ 134471 w 4052025"/>
              <a:gd name="connsiteY4" fmla="*/ 2129342 h 2868930"/>
              <a:gd name="connsiteX5" fmla="*/ 161365 w 4052025"/>
              <a:gd name="connsiteY5" fmla="*/ 2089000 h 2868930"/>
              <a:gd name="connsiteX6" fmla="*/ 201706 w 4052025"/>
              <a:gd name="connsiteY6" fmla="*/ 2075553 h 2868930"/>
              <a:gd name="connsiteX7" fmla="*/ 242047 w 4052025"/>
              <a:gd name="connsiteY7" fmla="*/ 2048659 h 2868930"/>
              <a:gd name="connsiteX8" fmla="*/ 268941 w 4052025"/>
              <a:gd name="connsiteY8" fmla="*/ 2008318 h 2868930"/>
              <a:gd name="connsiteX9" fmla="*/ 282388 w 4052025"/>
              <a:gd name="connsiteY9" fmla="*/ 1967977 h 2868930"/>
              <a:gd name="connsiteX10" fmla="*/ 389965 w 4052025"/>
              <a:gd name="connsiteY10" fmla="*/ 1887295 h 2868930"/>
              <a:gd name="connsiteX11" fmla="*/ 443753 w 4052025"/>
              <a:gd name="connsiteY11" fmla="*/ 1833506 h 2868930"/>
              <a:gd name="connsiteX12" fmla="*/ 551329 w 4052025"/>
              <a:gd name="connsiteY12" fmla="*/ 1752824 h 2868930"/>
              <a:gd name="connsiteX13" fmla="*/ 618565 w 4052025"/>
              <a:gd name="connsiteY13" fmla="*/ 1725930 h 2868930"/>
              <a:gd name="connsiteX14" fmla="*/ 699247 w 4052025"/>
              <a:gd name="connsiteY14" fmla="*/ 1672142 h 2868930"/>
              <a:gd name="connsiteX15" fmla="*/ 766482 w 4052025"/>
              <a:gd name="connsiteY15" fmla="*/ 1645247 h 2868930"/>
              <a:gd name="connsiteX16" fmla="*/ 820271 w 4052025"/>
              <a:gd name="connsiteY16" fmla="*/ 1604906 h 2868930"/>
              <a:gd name="connsiteX17" fmla="*/ 860612 w 4052025"/>
              <a:gd name="connsiteY17" fmla="*/ 1578012 h 2868930"/>
              <a:gd name="connsiteX18" fmla="*/ 887506 w 4052025"/>
              <a:gd name="connsiteY18" fmla="*/ 1537671 h 2868930"/>
              <a:gd name="connsiteX19" fmla="*/ 900953 w 4052025"/>
              <a:gd name="connsiteY19" fmla="*/ 1456989 h 2868930"/>
              <a:gd name="connsiteX20" fmla="*/ 941294 w 4052025"/>
              <a:gd name="connsiteY20" fmla="*/ 1416647 h 2868930"/>
              <a:gd name="connsiteX21" fmla="*/ 995082 w 4052025"/>
              <a:gd name="connsiteY21" fmla="*/ 1335965 h 2868930"/>
              <a:gd name="connsiteX22" fmla="*/ 1021976 w 4052025"/>
              <a:gd name="connsiteY22" fmla="*/ 1295624 h 2868930"/>
              <a:gd name="connsiteX23" fmla="*/ 1048871 w 4052025"/>
              <a:gd name="connsiteY23" fmla="*/ 1268730 h 2868930"/>
              <a:gd name="connsiteX24" fmla="*/ 1129553 w 4052025"/>
              <a:gd name="connsiteY24" fmla="*/ 1107365 h 2868930"/>
              <a:gd name="connsiteX25" fmla="*/ 1156447 w 4052025"/>
              <a:gd name="connsiteY25" fmla="*/ 1067024 h 2868930"/>
              <a:gd name="connsiteX26" fmla="*/ 1183341 w 4052025"/>
              <a:gd name="connsiteY26" fmla="*/ 1026683 h 2868930"/>
              <a:gd name="connsiteX27" fmla="*/ 1264023 w 4052025"/>
              <a:gd name="connsiteY27" fmla="*/ 972895 h 2868930"/>
              <a:gd name="connsiteX28" fmla="*/ 1290918 w 4052025"/>
              <a:gd name="connsiteY28" fmla="*/ 946000 h 2868930"/>
              <a:gd name="connsiteX29" fmla="*/ 1358153 w 4052025"/>
              <a:gd name="connsiteY29" fmla="*/ 865318 h 2868930"/>
              <a:gd name="connsiteX30" fmla="*/ 1411941 w 4052025"/>
              <a:gd name="connsiteY30" fmla="*/ 838424 h 2868930"/>
              <a:gd name="connsiteX31" fmla="*/ 1465729 w 4052025"/>
              <a:gd name="connsiteY31" fmla="*/ 798083 h 2868930"/>
              <a:gd name="connsiteX32" fmla="*/ 1506071 w 4052025"/>
              <a:gd name="connsiteY32" fmla="*/ 757742 h 2868930"/>
              <a:gd name="connsiteX33" fmla="*/ 1546412 w 4052025"/>
              <a:gd name="connsiteY33" fmla="*/ 744295 h 2868930"/>
              <a:gd name="connsiteX34" fmla="*/ 1680882 w 4052025"/>
              <a:gd name="connsiteY34" fmla="*/ 690506 h 2868930"/>
              <a:gd name="connsiteX35" fmla="*/ 1855694 w 4052025"/>
              <a:gd name="connsiteY35" fmla="*/ 663612 h 2868930"/>
              <a:gd name="connsiteX36" fmla="*/ 1936376 w 4052025"/>
              <a:gd name="connsiteY36" fmla="*/ 636718 h 2868930"/>
              <a:gd name="connsiteX37" fmla="*/ 1963271 w 4052025"/>
              <a:gd name="connsiteY37" fmla="*/ 609824 h 2868930"/>
              <a:gd name="connsiteX38" fmla="*/ 2097741 w 4052025"/>
              <a:gd name="connsiteY38" fmla="*/ 582930 h 2868930"/>
              <a:gd name="connsiteX39" fmla="*/ 2151529 w 4052025"/>
              <a:gd name="connsiteY39" fmla="*/ 556036 h 2868930"/>
              <a:gd name="connsiteX40" fmla="*/ 2259106 w 4052025"/>
              <a:gd name="connsiteY40" fmla="*/ 488800 h 2868930"/>
              <a:gd name="connsiteX41" fmla="*/ 2353235 w 4052025"/>
              <a:gd name="connsiteY41" fmla="*/ 475353 h 2868930"/>
              <a:gd name="connsiteX42" fmla="*/ 2514600 w 4052025"/>
              <a:gd name="connsiteY42" fmla="*/ 448459 h 2868930"/>
              <a:gd name="connsiteX43" fmla="*/ 2635623 w 4052025"/>
              <a:gd name="connsiteY43" fmla="*/ 421565 h 2868930"/>
              <a:gd name="connsiteX44" fmla="*/ 2675965 w 4052025"/>
              <a:gd name="connsiteY44" fmla="*/ 408118 h 2868930"/>
              <a:gd name="connsiteX45" fmla="*/ 2756647 w 4052025"/>
              <a:gd name="connsiteY45" fmla="*/ 367777 h 2868930"/>
              <a:gd name="connsiteX46" fmla="*/ 2810435 w 4052025"/>
              <a:gd name="connsiteY46" fmla="*/ 340883 h 2868930"/>
              <a:gd name="connsiteX47" fmla="*/ 2877671 w 4052025"/>
              <a:gd name="connsiteY47" fmla="*/ 313989 h 2868930"/>
              <a:gd name="connsiteX48" fmla="*/ 2971800 w 4052025"/>
              <a:gd name="connsiteY48" fmla="*/ 273647 h 2868930"/>
              <a:gd name="connsiteX49" fmla="*/ 2998694 w 4052025"/>
              <a:gd name="connsiteY49" fmla="*/ 233306 h 2868930"/>
              <a:gd name="connsiteX50" fmla="*/ 3065929 w 4052025"/>
              <a:gd name="connsiteY50" fmla="*/ 219859 h 2868930"/>
              <a:gd name="connsiteX51" fmla="*/ 3119718 w 4052025"/>
              <a:gd name="connsiteY51" fmla="*/ 206412 h 2868930"/>
              <a:gd name="connsiteX52" fmla="*/ 3254188 w 4052025"/>
              <a:gd name="connsiteY52" fmla="*/ 152624 h 2868930"/>
              <a:gd name="connsiteX53" fmla="*/ 3509682 w 4052025"/>
              <a:gd name="connsiteY53" fmla="*/ 125730 h 2868930"/>
              <a:gd name="connsiteX54" fmla="*/ 3590365 w 4052025"/>
              <a:gd name="connsiteY54" fmla="*/ 98836 h 2868930"/>
              <a:gd name="connsiteX55" fmla="*/ 3724835 w 4052025"/>
              <a:gd name="connsiteY55" fmla="*/ 71942 h 2868930"/>
              <a:gd name="connsiteX56" fmla="*/ 3792071 w 4052025"/>
              <a:gd name="connsiteY56" fmla="*/ 58495 h 2868930"/>
              <a:gd name="connsiteX57" fmla="*/ 3913094 w 4052025"/>
              <a:gd name="connsiteY57" fmla="*/ 31600 h 2868930"/>
              <a:gd name="connsiteX58" fmla="*/ 4047565 w 4052025"/>
              <a:gd name="connsiteY58" fmla="*/ 58495 h 2868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4052025" h="2868930">
                <a:moveTo>
                  <a:pt x="0" y="2868930"/>
                </a:moveTo>
                <a:cubicBezTo>
                  <a:pt x="4482" y="2689636"/>
                  <a:pt x="5114" y="2510204"/>
                  <a:pt x="13447" y="2331047"/>
                </a:cubicBezTo>
                <a:cubicBezTo>
                  <a:pt x="14106" y="2316888"/>
                  <a:pt x="20010" y="2303097"/>
                  <a:pt x="26894" y="2290706"/>
                </a:cubicBezTo>
                <a:cubicBezTo>
                  <a:pt x="42591" y="2262451"/>
                  <a:pt x="70461" y="2240688"/>
                  <a:pt x="80682" y="2210024"/>
                </a:cubicBezTo>
                <a:cubicBezTo>
                  <a:pt x="104314" y="2139127"/>
                  <a:pt x="78509" y="2196496"/>
                  <a:pt x="134471" y="2129342"/>
                </a:cubicBezTo>
                <a:cubicBezTo>
                  <a:pt x="144817" y="2116926"/>
                  <a:pt x="148745" y="2099096"/>
                  <a:pt x="161365" y="2089000"/>
                </a:cubicBezTo>
                <a:cubicBezTo>
                  <a:pt x="172433" y="2080145"/>
                  <a:pt x="189028" y="2081892"/>
                  <a:pt x="201706" y="2075553"/>
                </a:cubicBezTo>
                <a:cubicBezTo>
                  <a:pt x="216161" y="2068325"/>
                  <a:pt x="228600" y="2057624"/>
                  <a:pt x="242047" y="2048659"/>
                </a:cubicBezTo>
                <a:cubicBezTo>
                  <a:pt x="251012" y="2035212"/>
                  <a:pt x="261713" y="2022773"/>
                  <a:pt x="268941" y="2008318"/>
                </a:cubicBezTo>
                <a:cubicBezTo>
                  <a:pt x="275280" y="1995640"/>
                  <a:pt x="274525" y="1979771"/>
                  <a:pt x="282388" y="1967977"/>
                </a:cubicBezTo>
                <a:cubicBezTo>
                  <a:pt x="315451" y="1918383"/>
                  <a:pt x="341826" y="1924737"/>
                  <a:pt x="389965" y="1887295"/>
                </a:cubicBezTo>
                <a:cubicBezTo>
                  <a:pt x="409980" y="1871728"/>
                  <a:pt x="424802" y="1850352"/>
                  <a:pt x="443753" y="1833506"/>
                </a:cubicBezTo>
                <a:cubicBezTo>
                  <a:pt x="456475" y="1822197"/>
                  <a:pt x="524909" y="1766034"/>
                  <a:pt x="551329" y="1752824"/>
                </a:cubicBezTo>
                <a:cubicBezTo>
                  <a:pt x="572919" y="1742029"/>
                  <a:pt x="597374" y="1737489"/>
                  <a:pt x="618565" y="1725930"/>
                </a:cubicBezTo>
                <a:cubicBezTo>
                  <a:pt x="646941" y="1710452"/>
                  <a:pt x="670871" y="1687620"/>
                  <a:pt x="699247" y="1672142"/>
                </a:cubicBezTo>
                <a:cubicBezTo>
                  <a:pt x="720438" y="1660583"/>
                  <a:pt x="745381" y="1656970"/>
                  <a:pt x="766482" y="1645247"/>
                </a:cubicBezTo>
                <a:cubicBezTo>
                  <a:pt x="786074" y="1634363"/>
                  <a:pt x="802034" y="1617933"/>
                  <a:pt x="820271" y="1604906"/>
                </a:cubicBezTo>
                <a:cubicBezTo>
                  <a:pt x="833422" y="1595513"/>
                  <a:pt x="847165" y="1586977"/>
                  <a:pt x="860612" y="1578012"/>
                </a:cubicBezTo>
                <a:cubicBezTo>
                  <a:pt x="869577" y="1564565"/>
                  <a:pt x="882395" y="1553003"/>
                  <a:pt x="887506" y="1537671"/>
                </a:cubicBezTo>
                <a:cubicBezTo>
                  <a:pt x="896128" y="1511805"/>
                  <a:pt x="889880" y="1481904"/>
                  <a:pt x="900953" y="1456989"/>
                </a:cubicBezTo>
                <a:cubicBezTo>
                  <a:pt x="908677" y="1439611"/>
                  <a:pt x="929619" y="1431658"/>
                  <a:pt x="941294" y="1416647"/>
                </a:cubicBezTo>
                <a:cubicBezTo>
                  <a:pt x="961138" y="1391133"/>
                  <a:pt x="977153" y="1362859"/>
                  <a:pt x="995082" y="1335965"/>
                </a:cubicBezTo>
                <a:cubicBezTo>
                  <a:pt x="1004047" y="1322518"/>
                  <a:pt x="1010548" y="1307052"/>
                  <a:pt x="1021976" y="1295624"/>
                </a:cubicBezTo>
                <a:lnTo>
                  <a:pt x="1048871" y="1268730"/>
                </a:lnTo>
                <a:cubicBezTo>
                  <a:pt x="1085986" y="1157383"/>
                  <a:pt x="1060040" y="1211635"/>
                  <a:pt x="1129553" y="1107365"/>
                </a:cubicBezTo>
                <a:lnTo>
                  <a:pt x="1156447" y="1067024"/>
                </a:lnTo>
                <a:cubicBezTo>
                  <a:pt x="1165412" y="1053577"/>
                  <a:pt x="1169894" y="1035648"/>
                  <a:pt x="1183341" y="1026683"/>
                </a:cubicBezTo>
                <a:cubicBezTo>
                  <a:pt x="1210235" y="1008754"/>
                  <a:pt x="1241167" y="995751"/>
                  <a:pt x="1264023" y="972895"/>
                </a:cubicBezTo>
                <a:cubicBezTo>
                  <a:pt x="1272988" y="963930"/>
                  <a:pt x="1282998" y="955900"/>
                  <a:pt x="1290918" y="946000"/>
                </a:cubicBezTo>
                <a:cubicBezTo>
                  <a:pt x="1322370" y="906685"/>
                  <a:pt x="1313433" y="897261"/>
                  <a:pt x="1358153" y="865318"/>
                </a:cubicBezTo>
                <a:cubicBezTo>
                  <a:pt x="1374465" y="853667"/>
                  <a:pt x="1394942" y="849048"/>
                  <a:pt x="1411941" y="838424"/>
                </a:cubicBezTo>
                <a:cubicBezTo>
                  <a:pt x="1430946" y="826546"/>
                  <a:pt x="1448713" y="812668"/>
                  <a:pt x="1465729" y="798083"/>
                </a:cubicBezTo>
                <a:cubicBezTo>
                  <a:pt x="1480168" y="785707"/>
                  <a:pt x="1490248" y="768291"/>
                  <a:pt x="1506071" y="757742"/>
                </a:cubicBezTo>
                <a:cubicBezTo>
                  <a:pt x="1517865" y="749880"/>
                  <a:pt x="1533384" y="749879"/>
                  <a:pt x="1546412" y="744295"/>
                </a:cubicBezTo>
                <a:cubicBezTo>
                  <a:pt x="1602281" y="720351"/>
                  <a:pt x="1614099" y="701636"/>
                  <a:pt x="1680882" y="690506"/>
                </a:cubicBezTo>
                <a:cubicBezTo>
                  <a:pt x="1792829" y="671848"/>
                  <a:pt x="1734574" y="680915"/>
                  <a:pt x="1855694" y="663612"/>
                </a:cubicBezTo>
                <a:cubicBezTo>
                  <a:pt x="1882588" y="654647"/>
                  <a:pt x="1916330" y="656763"/>
                  <a:pt x="1936376" y="636718"/>
                </a:cubicBezTo>
                <a:cubicBezTo>
                  <a:pt x="1945341" y="627753"/>
                  <a:pt x="1951243" y="613833"/>
                  <a:pt x="1963271" y="609824"/>
                </a:cubicBezTo>
                <a:cubicBezTo>
                  <a:pt x="2006636" y="595369"/>
                  <a:pt x="2097741" y="582930"/>
                  <a:pt x="2097741" y="582930"/>
                </a:cubicBezTo>
                <a:cubicBezTo>
                  <a:pt x="2115670" y="573965"/>
                  <a:pt x="2134530" y="566660"/>
                  <a:pt x="2151529" y="556036"/>
                </a:cubicBezTo>
                <a:cubicBezTo>
                  <a:pt x="2192869" y="530199"/>
                  <a:pt x="2210751" y="501988"/>
                  <a:pt x="2259106" y="488800"/>
                </a:cubicBezTo>
                <a:cubicBezTo>
                  <a:pt x="2289684" y="480460"/>
                  <a:pt x="2321928" y="480296"/>
                  <a:pt x="2353235" y="475353"/>
                </a:cubicBezTo>
                <a:cubicBezTo>
                  <a:pt x="2407098" y="466848"/>
                  <a:pt x="2461129" y="459153"/>
                  <a:pt x="2514600" y="448459"/>
                </a:cubicBezTo>
                <a:cubicBezTo>
                  <a:pt x="2560817" y="439216"/>
                  <a:pt x="2591311" y="434225"/>
                  <a:pt x="2635623" y="421565"/>
                </a:cubicBezTo>
                <a:cubicBezTo>
                  <a:pt x="2649252" y="417671"/>
                  <a:pt x="2662518" y="412600"/>
                  <a:pt x="2675965" y="408118"/>
                </a:cubicBezTo>
                <a:cubicBezTo>
                  <a:pt x="2753491" y="356434"/>
                  <a:pt x="2678705" y="401181"/>
                  <a:pt x="2756647" y="367777"/>
                </a:cubicBezTo>
                <a:cubicBezTo>
                  <a:pt x="2775072" y="359881"/>
                  <a:pt x="2792117" y="349024"/>
                  <a:pt x="2810435" y="340883"/>
                </a:cubicBezTo>
                <a:cubicBezTo>
                  <a:pt x="2832493" y="331080"/>
                  <a:pt x="2855613" y="323792"/>
                  <a:pt x="2877671" y="313989"/>
                </a:cubicBezTo>
                <a:cubicBezTo>
                  <a:pt x="2977381" y="269674"/>
                  <a:pt x="2888935" y="301271"/>
                  <a:pt x="2971800" y="273647"/>
                </a:cubicBezTo>
                <a:cubicBezTo>
                  <a:pt x="2980765" y="260200"/>
                  <a:pt x="2984662" y="241324"/>
                  <a:pt x="2998694" y="233306"/>
                </a:cubicBezTo>
                <a:cubicBezTo>
                  <a:pt x="3018538" y="221966"/>
                  <a:pt x="3043618" y="224817"/>
                  <a:pt x="3065929" y="219859"/>
                </a:cubicBezTo>
                <a:cubicBezTo>
                  <a:pt x="3083970" y="215850"/>
                  <a:pt x="3101788" y="210894"/>
                  <a:pt x="3119718" y="206412"/>
                </a:cubicBezTo>
                <a:cubicBezTo>
                  <a:pt x="3172005" y="180268"/>
                  <a:pt x="3192470" y="166867"/>
                  <a:pt x="3254188" y="152624"/>
                </a:cubicBezTo>
                <a:cubicBezTo>
                  <a:pt x="3313762" y="138876"/>
                  <a:pt x="3466569" y="129323"/>
                  <a:pt x="3509682" y="125730"/>
                </a:cubicBezTo>
                <a:cubicBezTo>
                  <a:pt x="3536576" y="116765"/>
                  <a:pt x="3562566" y="104396"/>
                  <a:pt x="3590365" y="98836"/>
                </a:cubicBezTo>
                <a:lnTo>
                  <a:pt x="3724835" y="71942"/>
                </a:lnTo>
                <a:cubicBezTo>
                  <a:pt x="3747247" y="67460"/>
                  <a:pt x="3770388" y="65723"/>
                  <a:pt x="3792071" y="58495"/>
                </a:cubicBezTo>
                <a:cubicBezTo>
                  <a:pt x="3858278" y="36424"/>
                  <a:pt x="3818430" y="47377"/>
                  <a:pt x="3913094" y="31600"/>
                </a:cubicBezTo>
                <a:cubicBezTo>
                  <a:pt x="4052025" y="45493"/>
                  <a:pt x="4047565" y="0"/>
                  <a:pt x="4047565" y="58495"/>
                </a:cubicBezTo>
              </a:path>
            </a:pathLst>
          </a:cu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Freeform 4"/>
          <p:cNvSpPr/>
          <p:nvPr/>
        </p:nvSpPr>
        <p:spPr>
          <a:xfrm>
            <a:off x="2057400" y="3527612"/>
            <a:ext cx="4232826" cy="2376038"/>
          </a:xfrm>
          <a:custGeom>
            <a:avLst/>
            <a:gdLst>
              <a:gd name="connsiteX0" fmla="*/ 0 w 4119195"/>
              <a:gd name="connsiteY0" fmla="*/ 2658480 h 2658480"/>
              <a:gd name="connsiteX1" fmla="*/ 13447 w 4119195"/>
              <a:gd name="connsiteY1" fmla="*/ 2443327 h 2658480"/>
              <a:gd name="connsiteX2" fmla="*/ 40341 w 4119195"/>
              <a:gd name="connsiteY2" fmla="*/ 2362644 h 2658480"/>
              <a:gd name="connsiteX3" fmla="*/ 53788 w 4119195"/>
              <a:gd name="connsiteY3" fmla="*/ 2241621 h 2658480"/>
              <a:gd name="connsiteX4" fmla="*/ 134471 w 4119195"/>
              <a:gd name="connsiteY4" fmla="*/ 2134044 h 2658480"/>
              <a:gd name="connsiteX5" fmla="*/ 161365 w 4119195"/>
              <a:gd name="connsiteY5" fmla="*/ 2093703 h 2658480"/>
              <a:gd name="connsiteX6" fmla="*/ 201706 w 4119195"/>
              <a:gd name="connsiteY6" fmla="*/ 2080256 h 2658480"/>
              <a:gd name="connsiteX7" fmla="*/ 228600 w 4119195"/>
              <a:gd name="connsiteY7" fmla="*/ 2039915 h 2658480"/>
              <a:gd name="connsiteX8" fmla="*/ 268941 w 4119195"/>
              <a:gd name="connsiteY8" fmla="*/ 1999574 h 2658480"/>
              <a:gd name="connsiteX9" fmla="*/ 282388 w 4119195"/>
              <a:gd name="connsiteY9" fmla="*/ 1918891 h 2658480"/>
              <a:gd name="connsiteX10" fmla="*/ 322729 w 4119195"/>
              <a:gd name="connsiteY10" fmla="*/ 1891997 h 2658480"/>
              <a:gd name="connsiteX11" fmla="*/ 349624 w 4119195"/>
              <a:gd name="connsiteY11" fmla="*/ 1865103 h 2658480"/>
              <a:gd name="connsiteX12" fmla="*/ 443753 w 4119195"/>
              <a:gd name="connsiteY12" fmla="*/ 1811315 h 2658480"/>
              <a:gd name="connsiteX13" fmla="*/ 484094 w 4119195"/>
              <a:gd name="connsiteY13" fmla="*/ 1797868 h 2658480"/>
              <a:gd name="connsiteX14" fmla="*/ 510988 w 4119195"/>
              <a:gd name="connsiteY14" fmla="*/ 1757527 h 2658480"/>
              <a:gd name="connsiteX15" fmla="*/ 537882 w 4119195"/>
              <a:gd name="connsiteY15" fmla="*/ 1663397 h 2658480"/>
              <a:gd name="connsiteX16" fmla="*/ 658906 w 4119195"/>
              <a:gd name="connsiteY16" fmla="*/ 1623056 h 2658480"/>
              <a:gd name="connsiteX17" fmla="*/ 726141 w 4119195"/>
              <a:gd name="connsiteY17" fmla="*/ 1609609 h 2658480"/>
              <a:gd name="connsiteX18" fmla="*/ 820271 w 4119195"/>
              <a:gd name="connsiteY18" fmla="*/ 1542374 h 2658480"/>
              <a:gd name="connsiteX19" fmla="*/ 860612 w 4119195"/>
              <a:gd name="connsiteY19" fmla="*/ 1515480 h 2658480"/>
              <a:gd name="connsiteX20" fmla="*/ 941294 w 4119195"/>
              <a:gd name="connsiteY20" fmla="*/ 1407903 h 2658480"/>
              <a:gd name="connsiteX21" fmla="*/ 968188 w 4119195"/>
              <a:gd name="connsiteY21" fmla="*/ 1367562 h 2658480"/>
              <a:gd name="connsiteX22" fmla="*/ 1008529 w 4119195"/>
              <a:gd name="connsiteY22" fmla="*/ 1354115 h 2658480"/>
              <a:gd name="connsiteX23" fmla="*/ 1129553 w 4119195"/>
              <a:gd name="connsiteY23" fmla="*/ 1340668 h 2658480"/>
              <a:gd name="connsiteX24" fmla="*/ 1156447 w 4119195"/>
              <a:gd name="connsiteY24" fmla="*/ 1300327 h 2658480"/>
              <a:gd name="connsiteX25" fmla="*/ 1183341 w 4119195"/>
              <a:gd name="connsiteY25" fmla="*/ 1192750 h 2658480"/>
              <a:gd name="connsiteX26" fmla="*/ 1304365 w 4119195"/>
              <a:gd name="connsiteY26" fmla="*/ 1138962 h 2658480"/>
              <a:gd name="connsiteX27" fmla="*/ 1344706 w 4119195"/>
              <a:gd name="connsiteY27" fmla="*/ 1112068 h 2658480"/>
              <a:gd name="connsiteX28" fmla="*/ 1371600 w 4119195"/>
              <a:gd name="connsiteY28" fmla="*/ 1071727 h 2658480"/>
              <a:gd name="connsiteX29" fmla="*/ 1452282 w 4119195"/>
              <a:gd name="connsiteY29" fmla="*/ 1044833 h 2658480"/>
              <a:gd name="connsiteX30" fmla="*/ 1492624 w 4119195"/>
              <a:gd name="connsiteY30" fmla="*/ 1004491 h 2658480"/>
              <a:gd name="connsiteX31" fmla="*/ 1532965 w 4119195"/>
              <a:gd name="connsiteY31" fmla="*/ 977597 h 2658480"/>
              <a:gd name="connsiteX32" fmla="*/ 1559859 w 4119195"/>
              <a:gd name="connsiteY32" fmla="*/ 937256 h 2658480"/>
              <a:gd name="connsiteX33" fmla="*/ 1680882 w 4119195"/>
              <a:gd name="connsiteY33" fmla="*/ 870021 h 2658480"/>
              <a:gd name="connsiteX34" fmla="*/ 1963271 w 4119195"/>
              <a:gd name="connsiteY34" fmla="*/ 856574 h 2658480"/>
              <a:gd name="connsiteX35" fmla="*/ 2245659 w 4119195"/>
              <a:gd name="connsiteY35" fmla="*/ 816233 h 2658480"/>
              <a:gd name="connsiteX36" fmla="*/ 2232212 w 4119195"/>
              <a:gd name="connsiteY36" fmla="*/ 775891 h 2658480"/>
              <a:gd name="connsiteX37" fmla="*/ 2312894 w 4119195"/>
              <a:gd name="connsiteY37" fmla="*/ 722103 h 2658480"/>
              <a:gd name="connsiteX38" fmla="*/ 2353235 w 4119195"/>
              <a:gd name="connsiteY38" fmla="*/ 681762 h 2658480"/>
              <a:gd name="connsiteX39" fmla="*/ 2420471 w 4119195"/>
              <a:gd name="connsiteY39" fmla="*/ 627974 h 2658480"/>
              <a:gd name="connsiteX40" fmla="*/ 2487706 w 4119195"/>
              <a:gd name="connsiteY40" fmla="*/ 560739 h 2658480"/>
              <a:gd name="connsiteX41" fmla="*/ 2568388 w 4119195"/>
              <a:gd name="connsiteY41" fmla="*/ 533844 h 2658480"/>
              <a:gd name="connsiteX42" fmla="*/ 2770094 w 4119195"/>
              <a:gd name="connsiteY42" fmla="*/ 506950 h 2658480"/>
              <a:gd name="connsiteX43" fmla="*/ 2783541 w 4119195"/>
              <a:gd name="connsiteY43" fmla="*/ 466609 h 2658480"/>
              <a:gd name="connsiteX44" fmla="*/ 2904565 w 4119195"/>
              <a:gd name="connsiteY44" fmla="*/ 412821 h 2658480"/>
              <a:gd name="connsiteX45" fmla="*/ 2985247 w 4119195"/>
              <a:gd name="connsiteY45" fmla="*/ 359033 h 2658480"/>
              <a:gd name="connsiteX46" fmla="*/ 3133165 w 4119195"/>
              <a:gd name="connsiteY46" fmla="*/ 332139 h 2658480"/>
              <a:gd name="connsiteX47" fmla="*/ 3173506 w 4119195"/>
              <a:gd name="connsiteY47" fmla="*/ 318691 h 2658480"/>
              <a:gd name="connsiteX48" fmla="*/ 3294529 w 4119195"/>
              <a:gd name="connsiteY48" fmla="*/ 305244 h 2658480"/>
              <a:gd name="connsiteX49" fmla="*/ 3348318 w 4119195"/>
              <a:gd name="connsiteY49" fmla="*/ 291797 h 2658480"/>
              <a:gd name="connsiteX50" fmla="*/ 3429000 w 4119195"/>
              <a:gd name="connsiteY50" fmla="*/ 264903 h 2658480"/>
              <a:gd name="connsiteX51" fmla="*/ 3590365 w 4119195"/>
              <a:gd name="connsiteY51" fmla="*/ 251456 h 2658480"/>
              <a:gd name="connsiteX52" fmla="*/ 3617259 w 4119195"/>
              <a:gd name="connsiteY52" fmla="*/ 211115 h 2658480"/>
              <a:gd name="connsiteX53" fmla="*/ 3657600 w 4119195"/>
              <a:gd name="connsiteY53" fmla="*/ 170774 h 2658480"/>
              <a:gd name="connsiteX54" fmla="*/ 3926541 w 4119195"/>
              <a:gd name="connsiteY54" fmla="*/ 130433 h 2658480"/>
              <a:gd name="connsiteX55" fmla="*/ 3966882 w 4119195"/>
              <a:gd name="connsiteY55" fmla="*/ 116986 h 2658480"/>
              <a:gd name="connsiteX56" fmla="*/ 3980329 w 4119195"/>
              <a:gd name="connsiteY56" fmla="*/ 76644 h 2658480"/>
              <a:gd name="connsiteX57" fmla="*/ 4047565 w 4119195"/>
              <a:gd name="connsiteY57" fmla="*/ 9409 h 2658480"/>
              <a:gd name="connsiteX58" fmla="*/ 4114800 w 4119195"/>
              <a:gd name="connsiteY58" fmla="*/ 36303 h 2658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4119195" h="2658480">
                <a:moveTo>
                  <a:pt x="0" y="2658480"/>
                </a:moveTo>
                <a:cubicBezTo>
                  <a:pt x="4482" y="2586762"/>
                  <a:pt x="3738" y="2514526"/>
                  <a:pt x="13447" y="2443327"/>
                </a:cubicBezTo>
                <a:cubicBezTo>
                  <a:pt x="17277" y="2415238"/>
                  <a:pt x="40341" y="2362644"/>
                  <a:pt x="40341" y="2362644"/>
                </a:cubicBezTo>
                <a:cubicBezTo>
                  <a:pt x="44823" y="2322303"/>
                  <a:pt x="40953" y="2280127"/>
                  <a:pt x="53788" y="2241621"/>
                </a:cubicBezTo>
                <a:cubicBezTo>
                  <a:pt x="80596" y="2161198"/>
                  <a:pt x="98062" y="2179555"/>
                  <a:pt x="134471" y="2134044"/>
                </a:cubicBezTo>
                <a:cubicBezTo>
                  <a:pt x="144567" y="2121424"/>
                  <a:pt x="148745" y="2103799"/>
                  <a:pt x="161365" y="2093703"/>
                </a:cubicBezTo>
                <a:cubicBezTo>
                  <a:pt x="172433" y="2084848"/>
                  <a:pt x="188259" y="2084738"/>
                  <a:pt x="201706" y="2080256"/>
                </a:cubicBezTo>
                <a:cubicBezTo>
                  <a:pt x="210671" y="2066809"/>
                  <a:pt x="218254" y="2052330"/>
                  <a:pt x="228600" y="2039915"/>
                </a:cubicBezTo>
                <a:cubicBezTo>
                  <a:pt x="240774" y="2025306"/>
                  <a:pt x="261218" y="2016952"/>
                  <a:pt x="268941" y="1999574"/>
                </a:cubicBezTo>
                <a:cubicBezTo>
                  <a:pt x="280014" y="1974659"/>
                  <a:pt x="270195" y="1943278"/>
                  <a:pt x="282388" y="1918891"/>
                </a:cubicBezTo>
                <a:cubicBezTo>
                  <a:pt x="289615" y="1904436"/>
                  <a:pt x="310109" y="1902093"/>
                  <a:pt x="322729" y="1891997"/>
                </a:cubicBezTo>
                <a:cubicBezTo>
                  <a:pt x="332629" y="1884077"/>
                  <a:pt x="339724" y="1873023"/>
                  <a:pt x="349624" y="1865103"/>
                </a:cubicBezTo>
                <a:cubicBezTo>
                  <a:pt x="375595" y="1844326"/>
                  <a:pt x="414021" y="1824057"/>
                  <a:pt x="443753" y="1811315"/>
                </a:cubicBezTo>
                <a:cubicBezTo>
                  <a:pt x="456781" y="1805731"/>
                  <a:pt x="470647" y="1802350"/>
                  <a:pt x="484094" y="1797868"/>
                </a:cubicBezTo>
                <a:cubicBezTo>
                  <a:pt x="493059" y="1784421"/>
                  <a:pt x="504622" y="1772382"/>
                  <a:pt x="510988" y="1757527"/>
                </a:cubicBezTo>
                <a:cubicBezTo>
                  <a:pt x="513218" y="1752324"/>
                  <a:pt x="529831" y="1673461"/>
                  <a:pt x="537882" y="1663397"/>
                </a:cubicBezTo>
                <a:cubicBezTo>
                  <a:pt x="567302" y="1626622"/>
                  <a:pt x="618980" y="1630315"/>
                  <a:pt x="658906" y="1623056"/>
                </a:cubicBezTo>
                <a:cubicBezTo>
                  <a:pt x="681393" y="1618967"/>
                  <a:pt x="703729" y="1614091"/>
                  <a:pt x="726141" y="1609609"/>
                </a:cubicBezTo>
                <a:cubicBezTo>
                  <a:pt x="821212" y="1546228"/>
                  <a:pt x="703515" y="1625770"/>
                  <a:pt x="820271" y="1542374"/>
                </a:cubicBezTo>
                <a:cubicBezTo>
                  <a:pt x="833422" y="1532981"/>
                  <a:pt x="847165" y="1524445"/>
                  <a:pt x="860612" y="1515480"/>
                </a:cubicBezTo>
                <a:cubicBezTo>
                  <a:pt x="895598" y="1410521"/>
                  <a:pt x="838284" y="1562417"/>
                  <a:pt x="941294" y="1407903"/>
                </a:cubicBezTo>
                <a:cubicBezTo>
                  <a:pt x="950259" y="1394456"/>
                  <a:pt x="955568" y="1377658"/>
                  <a:pt x="968188" y="1367562"/>
                </a:cubicBezTo>
                <a:cubicBezTo>
                  <a:pt x="979256" y="1358707"/>
                  <a:pt x="994547" y="1356445"/>
                  <a:pt x="1008529" y="1354115"/>
                </a:cubicBezTo>
                <a:cubicBezTo>
                  <a:pt x="1048566" y="1347442"/>
                  <a:pt x="1089212" y="1345150"/>
                  <a:pt x="1129553" y="1340668"/>
                </a:cubicBezTo>
                <a:cubicBezTo>
                  <a:pt x="1138518" y="1327221"/>
                  <a:pt x="1150772" y="1315459"/>
                  <a:pt x="1156447" y="1300327"/>
                </a:cubicBezTo>
                <a:cubicBezTo>
                  <a:pt x="1158220" y="1295600"/>
                  <a:pt x="1171630" y="1207388"/>
                  <a:pt x="1183341" y="1192750"/>
                </a:cubicBezTo>
                <a:cubicBezTo>
                  <a:pt x="1214619" y="1153652"/>
                  <a:pt x="1265624" y="1164790"/>
                  <a:pt x="1304365" y="1138962"/>
                </a:cubicBezTo>
                <a:lnTo>
                  <a:pt x="1344706" y="1112068"/>
                </a:lnTo>
                <a:cubicBezTo>
                  <a:pt x="1353671" y="1098621"/>
                  <a:pt x="1357895" y="1080292"/>
                  <a:pt x="1371600" y="1071727"/>
                </a:cubicBezTo>
                <a:cubicBezTo>
                  <a:pt x="1395640" y="1056702"/>
                  <a:pt x="1452282" y="1044833"/>
                  <a:pt x="1452282" y="1044833"/>
                </a:cubicBezTo>
                <a:cubicBezTo>
                  <a:pt x="1465729" y="1031386"/>
                  <a:pt x="1478014" y="1016666"/>
                  <a:pt x="1492624" y="1004491"/>
                </a:cubicBezTo>
                <a:cubicBezTo>
                  <a:pt x="1505039" y="994145"/>
                  <a:pt x="1521537" y="989025"/>
                  <a:pt x="1532965" y="977597"/>
                </a:cubicBezTo>
                <a:cubicBezTo>
                  <a:pt x="1544393" y="966169"/>
                  <a:pt x="1547696" y="947898"/>
                  <a:pt x="1559859" y="937256"/>
                </a:cubicBezTo>
                <a:cubicBezTo>
                  <a:pt x="1576868" y="922373"/>
                  <a:pt x="1642972" y="873180"/>
                  <a:pt x="1680882" y="870021"/>
                </a:cubicBezTo>
                <a:cubicBezTo>
                  <a:pt x="1774793" y="862195"/>
                  <a:pt x="1869141" y="861056"/>
                  <a:pt x="1963271" y="856574"/>
                </a:cubicBezTo>
                <a:cubicBezTo>
                  <a:pt x="2107880" y="808371"/>
                  <a:pt x="2015667" y="831566"/>
                  <a:pt x="2245659" y="816233"/>
                </a:cubicBezTo>
                <a:cubicBezTo>
                  <a:pt x="2241177" y="802786"/>
                  <a:pt x="2223973" y="787425"/>
                  <a:pt x="2232212" y="775891"/>
                </a:cubicBezTo>
                <a:cubicBezTo>
                  <a:pt x="2250999" y="749589"/>
                  <a:pt x="2290038" y="744959"/>
                  <a:pt x="2312894" y="722103"/>
                </a:cubicBezTo>
                <a:cubicBezTo>
                  <a:pt x="2326341" y="708656"/>
                  <a:pt x="2338626" y="693936"/>
                  <a:pt x="2353235" y="681762"/>
                </a:cubicBezTo>
                <a:cubicBezTo>
                  <a:pt x="2395168" y="646818"/>
                  <a:pt x="2389175" y="667094"/>
                  <a:pt x="2420471" y="627974"/>
                </a:cubicBezTo>
                <a:cubicBezTo>
                  <a:pt x="2452622" y="587787"/>
                  <a:pt x="2437626" y="582997"/>
                  <a:pt x="2487706" y="560739"/>
                </a:cubicBezTo>
                <a:cubicBezTo>
                  <a:pt x="2513611" y="549225"/>
                  <a:pt x="2541494" y="542809"/>
                  <a:pt x="2568388" y="533844"/>
                </a:cubicBezTo>
                <a:cubicBezTo>
                  <a:pt x="2659931" y="503329"/>
                  <a:pt x="2594615" y="521573"/>
                  <a:pt x="2770094" y="506950"/>
                </a:cubicBezTo>
                <a:cubicBezTo>
                  <a:pt x="2774576" y="493503"/>
                  <a:pt x="2774686" y="477677"/>
                  <a:pt x="2783541" y="466609"/>
                </a:cubicBezTo>
                <a:cubicBezTo>
                  <a:pt x="2814819" y="427511"/>
                  <a:pt x="2865824" y="438649"/>
                  <a:pt x="2904565" y="412821"/>
                </a:cubicBezTo>
                <a:cubicBezTo>
                  <a:pt x="2931459" y="394892"/>
                  <a:pt x="2953446" y="364815"/>
                  <a:pt x="2985247" y="359033"/>
                </a:cubicBezTo>
                <a:cubicBezTo>
                  <a:pt x="3034553" y="350068"/>
                  <a:pt x="3084163" y="342640"/>
                  <a:pt x="3133165" y="332139"/>
                </a:cubicBezTo>
                <a:cubicBezTo>
                  <a:pt x="3147025" y="329169"/>
                  <a:pt x="3159524" y="321021"/>
                  <a:pt x="3173506" y="318691"/>
                </a:cubicBezTo>
                <a:cubicBezTo>
                  <a:pt x="3213543" y="312018"/>
                  <a:pt x="3254188" y="309726"/>
                  <a:pt x="3294529" y="305244"/>
                </a:cubicBezTo>
                <a:cubicBezTo>
                  <a:pt x="3312459" y="300762"/>
                  <a:pt x="3330616" y="297108"/>
                  <a:pt x="3348318" y="291797"/>
                </a:cubicBezTo>
                <a:cubicBezTo>
                  <a:pt x="3375471" y="283651"/>
                  <a:pt x="3400749" y="267257"/>
                  <a:pt x="3429000" y="264903"/>
                </a:cubicBezTo>
                <a:lnTo>
                  <a:pt x="3590365" y="251456"/>
                </a:lnTo>
                <a:cubicBezTo>
                  <a:pt x="3599330" y="238009"/>
                  <a:pt x="3606913" y="223530"/>
                  <a:pt x="3617259" y="211115"/>
                </a:cubicBezTo>
                <a:cubicBezTo>
                  <a:pt x="3629433" y="196506"/>
                  <a:pt x="3642991" y="182948"/>
                  <a:pt x="3657600" y="170774"/>
                </a:cubicBezTo>
                <a:cubicBezTo>
                  <a:pt x="3739105" y="102853"/>
                  <a:pt x="3787360" y="138620"/>
                  <a:pt x="3926541" y="130433"/>
                </a:cubicBezTo>
                <a:cubicBezTo>
                  <a:pt x="3939988" y="125951"/>
                  <a:pt x="3956859" y="127009"/>
                  <a:pt x="3966882" y="116986"/>
                </a:cubicBezTo>
                <a:cubicBezTo>
                  <a:pt x="3976905" y="106963"/>
                  <a:pt x="3973990" y="89322"/>
                  <a:pt x="3980329" y="76644"/>
                </a:cubicBezTo>
                <a:cubicBezTo>
                  <a:pt x="4002740" y="31822"/>
                  <a:pt x="4007225" y="36302"/>
                  <a:pt x="4047565" y="9409"/>
                </a:cubicBezTo>
                <a:cubicBezTo>
                  <a:pt x="4119195" y="23735"/>
                  <a:pt x="4114800" y="0"/>
                  <a:pt x="4114800" y="36303"/>
                </a:cubicBezTo>
              </a:path>
            </a:pathLst>
          </a:cu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ounded Rectangle 36"/>
          <p:cNvSpPr/>
          <p:nvPr/>
        </p:nvSpPr>
        <p:spPr>
          <a:xfrm>
            <a:off x="6477000" y="1165412"/>
            <a:ext cx="2667000" cy="426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800"/>
              </a:spcAft>
            </a:pPr>
            <a:r>
              <a:rPr lang="en-US" sz="2400" b="1" dirty="0" smtClean="0"/>
              <a:t>Assume values of climate variables</a:t>
            </a:r>
          </a:p>
          <a:p>
            <a:pPr>
              <a:spcAft>
                <a:spcPts val="1800"/>
              </a:spcAft>
            </a:pPr>
            <a:r>
              <a:rPr lang="en-US" sz="2400" b="1" dirty="0" smtClean="0"/>
              <a:t>Compute path</a:t>
            </a:r>
          </a:p>
          <a:p>
            <a:pPr>
              <a:spcAft>
                <a:spcPts val="1800"/>
              </a:spcAft>
            </a:pPr>
            <a:r>
              <a:rPr lang="en-US" sz="2400" b="1" dirty="0" smtClean="0"/>
              <a:t>Compute NPV of damages  from  </a:t>
            </a:r>
            <a:r>
              <a:rPr lang="en-US" sz="2400" b="1" dirty="0" smtClean="0">
                <a:sym typeface="Symbol"/>
              </a:rPr>
              <a:t></a:t>
            </a:r>
            <a:r>
              <a:rPr lang="en-US" sz="2400" b="1" dirty="0" smtClean="0"/>
              <a:t>1 t C</a:t>
            </a:r>
          </a:p>
          <a:p>
            <a:pPr>
              <a:spcAft>
                <a:spcPts val="1800"/>
              </a:spcAft>
            </a:pPr>
            <a:r>
              <a:rPr lang="en-US" sz="2400" b="1" dirty="0" smtClean="0"/>
              <a:t>Different damage model </a:t>
            </a:r>
          </a:p>
          <a:p>
            <a:pPr>
              <a:spcAft>
                <a:spcPts val="1800"/>
              </a:spcAft>
            </a:pPr>
            <a:r>
              <a:rPr lang="en-US" sz="2400" b="1" dirty="0" smtClean="0"/>
              <a:t>Different SOW</a:t>
            </a:r>
            <a:endParaRPr lang="en-US" sz="2400" b="1" dirty="0"/>
          </a:p>
        </p:txBody>
      </p:sp>
      <p:sp>
        <p:nvSpPr>
          <p:cNvPr id="26" name="Rounded Rectangle 25"/>
          <p:cNvSpPr/>
          <p:nvPr/>
        </p:nvSpPr>
        <p:spPr>
          <a:xfrm>
            <a:off x="5791200" y="5661212"/>
            <a:ext cx="3352800" cy="11430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GET distribution over marginal cost of carbon</a:t>
            </a:r>
            <a:endParaRPr lang="en-US" sz="2400" b="1" dirty="0"/>
          </a:p>
        </p:txBody>
      </p:sp>
      <p:cxnSp>
        <p:nvCxnSpPr>
          <p:cNvPr id="27" name="Straight Connector 26"/>
          <p:cNvCxnSpPr/>
          <p:nvPr/>
        </p:nvCxnSpPr>
        <p:spPr>
          <a:xfrm>
            <a:off x="-1" y="721659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6" grpId="0" animBg="1"/>
      <p:bldP spid="2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/>
          </a:bodyPr>
          <a:lstStyle/>
          <a:p>
            <a:r>
              <a:rPr lang="en-US" b="1" dirty="0" smtClean="0"/>
              <a:t>Buying Down Risk</a:t>
            </a:r>
            <a:endParaRPr lang="en-US" b="1" dirty="0"/>
          </a:p>
        </p:txBody>
      </p:sp>
      <p:grpSp>
        <p:nvGrpSpPr>
          <p:cNvPr id="3" name="Group 20"/>
          <p:cNvGrpSpPr/>
          <p:nvPr/>
        </p:nvGrpSpPr>
        <p:grpSpPr>
          <a:xfrm>
            <a:off x="2057400" y="1752600"/>
            <a:ext cx="4511435" cy="4702940"/>
            <a:chOff x="4230932" y="2895600"/>
            <a:chExt cx="4379668" cy="3881792"/>
          </a:xfrm>
        </p:grpSpPr>
        <p:sp>
          <p:nvSpPr>
            <p:cNvPr id="12" name="TextBox 11"/>
            <p:cNvSpPr txBox="1"/>
            <p:nvPr/>
          </p:nvSpPr>
          <p:spPr>
            <a:xfrm>
              <a:off x="5867400" y="6396335"/>
              <a:ext cx="762000" cy="3810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/>
                <a:t>Year</a:t>
              </a:r>
              <a:endParaRPr lang="en-US" sz="2400" b="1" dirty="0"/>
            </a:p>
          </p:txBody>
        </p:sp>
        <p:grpSp>
          <p:nvGrpSpPr>
            <p:cNvPr id="4" name="Group 13"/>
            <p:cNvGrpSpPr/>
            <p:nvPr/>
          </p:nvGrpSpPr>
          <p:grpSpPr>
            <a:xfrm>
              <a:off x="4230932" y="2895600"/>
              <a:ext cx="4379668" cy="3505200"/>
              <a:chOff x="5410200" y="2819400"/>
              <a:chExt cx="3581400" cy="3048000"/>
            </a:xfrm>
          </p:grpSpPr>
          <p:cxnSp>
            <p:nvCxnSpPr>
              <p:cNvPr id="9" name="Straight Connector 8"/>
              <p:cNvCxnSpPr/>
              <p:nvPr/>
            </p:nvCxnSpPr>
            <p:spPr>
              <a:xfrm rot="5400000">
                <a:off x="3886200" y="4343400"/>
                <a:ext cx="3048000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5410200" y="5867400"/>
                <a:ext cx="3581400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3" name="TextBox 12"/>
          <p:cNvSpPr txBox="1"/>
          <p:nvPr/>
        </p:nvSpPr>
        <p:spPr>
          <a:xfrm rot="16200000">
            <a:off x="884029" y="3306971"/>
            <a:ext cx="17416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Warming</a:t>
            </a:r>
            <a:endParaRPr lang="en-US" sz="2400" b="1" dirty="0"/>
          </a:p>
        </p:txBody>
      </p:sp>
      <p:sp>
        <p:nvSpPr>
          <p:cNvPr id="41" name="Content Placeholder 26"/>
          <p:cNvSpPr txBox="1">
            <a:spLocks/>
          </p:cNvSpPr>
          <p:nvPr/>
        </p:nvSpPr>
        <p:spPr>
          <a:xfrm>
            <a:off x="2135702" y="4164689"/>
            <a:ext cx="4341298" cy="1775811"/>
          </a:xfrm>
          <a:custGeom>
            <a:avLst/>
            <a:gdLst>
              <a:gd name="connsiteX0" fmla="*/ 0 w 4545106"/>
              <a:gd name="connsiteY0" fmla="*/ 2232939 h 2232939"/>
              <a:gd name="connsiteX1" fmla="*/ 26895 w 4545106"/>
              <a:gd name="connsiteY1" fmla="*/ 2192598 h 2232939"/>
              <a:gd name="connsiteX2" fmla="*/ 80683 w 4545106"/>
              <a:gd name="connsiteY2" fmla="*/ 2138810 h 2232939"/>
              <a:gd name="connsiteX3" fmla="*/ 107577 w 4545106"/>
              <a:gd name="connsiteY3" fmla="*/ 2017786 h 2232939"/>
              <a:gd name="connsiteX4" fmla="*/ 174812 w 4545106"/>
              <a:gd name="connsiteY4" fmla="*/ 1896763 h 2232939"/>
              <a:gd name="connsiteX5" fmla="*/ 201706 w 4545106"/>
              <a:gd name="connsiteY5" fmla="*/ 1869868 h 2232939"/>
              <a:gd name="connsiteX6" fmla="*/ 228600 w 4545106"/>
              <a:gd name="connsiteY6" fmla="*/ 1829527 h 2232939"/>
              <a:gd name="connsiteX7" fmla="*/ 295836 w 4545106"/>
              <a:gd name="connsiteY7" fmla="*/ 1789186 h 2232939"/>
              <a:gd name="connsiteX8" fmla="*/ 376518 w 4545106"/>
              <a:gd name="connsiteY8" fmla="*/ 1735398 h 2232939"/>
              <a:gd name="connsiteX9" fmla="*/ 416859 w 4545106"/>
              <a:gd name="connsiteY9" fmla="*/ 1708504 h 2232939"/>
              <a:gd name="connsiteX10" fmla="*/ 457200 w 4545106"/>
              <a:gd name="connsiteY10" fmla="*/ 1668163 h 2232939"/>
              <a:gd name="connsiteX11" fmla="*/ 564777 w 4545106"/>
              <a:gd name="connsiteY11" fmla="*/ 1614374 h 2232939"/>
              <a:gd name="connsiteX12" fmla="*/ 632012 w 4545106"/>
              <a:gd name="connsiteY12" fmla="*/ 1547139 h 2232939"/>
              <a:gd name="connsiteX13" fmla="*/ 672353 w 4545106"/>
              <a:gd name="connsiteY13" fmla="*/ 1506798 h 2232939"/>
              <a:gd name="connsiteX14" fmla="*/ 753036 w 4545106"/>
              <a:gd name="connsiteY14" fmla="*/ 1466457 h 2232939"/>
              <a:gd name="connsiteX15" fmla="*/ 806824 w 4545106"/>
              <a:gd name="connsiteY15" fmla="*/ 1426116 h 2232939"/>
              <a:gd name="connsiteX16" fmla="*/ 927848 w 4545106"/>
              <a:gd name="connsiteY16" fmla="*/ 1372327 h 2232939"/>
              <a:gd name="connsiteX17" fmla="*/ 941295 w 4545106"/>
              <a:gd name="connsiteY17" fmla="*/ 1318539 h 2232939"/>
              <a:gd name="connsiteX18" fmla="*/ 981636 w 4545106"/>
              <a:gd name="connsiteY18" fmla="*/ 1278198 h 2232939"/>
              <a:gd name="connsiteX19" fmla="*/ 1062318 w 4545106"/>
              <a:gd name="connsiteY19" fmla="*/ 1237857 h 2232939"/>
              <a:gd name="connsiteX20" fmla="*/ 1223683 w 4545106"/>
              <a:gd name="connsiteY20" fmla="*/ 1210963 h 2232939"/>
              <a:gd name="connsiteX21" fmla="*/ 1264024 w 4545106"/>
              <a:gd name="connsiteY21" fmla="*/ 1197516 h 2232939"/>
              <a:gd name="connsiteX22" fmla="*/ 1371600 w 4545106"/>
              <a:gd name="connsiteY22" fmla="*/ 1170621 h 2232939"/>
              <a:gd name="connsiteX23" fmla="*/ 1385048 w 4545106"/>
              <a:gd name="connsiteY23" fmla="*/ 1130280 h 2232939"/>
              <a:gd name="connsiteX24" fmla="*/ 1438836 w 4545106"/>
              <a:gd name="connsiteY24" fmla="*/ 1089939 h 2232939"/>
              <a:gd name="connsiteX25" fmla="*/ 1519518 w 4545106"/>
              <a:gd name="connsiteY25" fmla="*/ 1036151 h 2232939"/>
              <a:gd name="connsiteX26" fmla="*/ 1559859 w 4545106"/>
              <a:gd name="connsiteY26" fmla="*/ 1009257 h 2232939"/>
              <a:gd name="connsiteX27" fmla="*/ 1627095 w 4545106"/>
              <a:gd name="connsiteY27" fmla="*/ 968916 h 2232939"/>
              <a:gd name="connsiteX28" fmla="*/ 1667436 w 4545106"/>
              <a:gd name="connsiteY28" fmla="*/ 928574 h 2232939"/>
              <a:gd name="connsiteX29" fmla="*/ 1801906 w 4545106"/>
              <a:gd name="connsiteY29" fmla="*/ 888233 h 2232939"/>
              <a:gd name="connsiteX30" fmla="*/ 1922930 w 4545106"/>
              <a:gd name="connsiteY30" fmla="*/ 834445 h 2232939"/>
              <a:gd name="connsiteX31" fmla="*/ 1990165 w 4545106"/>
              <a:gd name="connsiteY31" fmla="*/ 807551 h 2232939"/>
              <a:gd name="connsiteX32" fmla="*/ 2030506 w 4545106"/>
              <a:gd name="connsiteY32" fmla="*/ 794104 h 2232939"/>
              <a:gd name="connsiteX33" fmla="*/ 2124636 w 4545106"/>
              <a:gd name="connsiteY33" fmla="*/ 780657 h 2232939"/>
              <a:gd name="connsiteX34" fmla="*/ 2178424 w 4545106"/>
              <a:gd name="connsiteY34" fmla="*/ 767210 h 2232939"/>
              <a:gd name="connsiteX35" fmla="*/ 2272553 w 4545106"/>
              <a:gd name="connsiteY35" fmla="*/ 753763 h 2232939"/>
              <a:gd name="connsiteX36" fmla="*/ 2326342 w 4545106"/>
              <a:gd name="connsiteY36" fmla="*/ 726868 h 2232939"/>
              <a:gd name="connsiteX37" fmla="*/ 2433918 w 4545106"/>
              <a:gd name="connsiteY37" fmla="*/ 699974 h 2232939"/>
              <a:gd name="connsiteX38" fmla="*/ 2528048 w 4545106"/>
              <a:gd name="connsiteY38" fmla="*/ 673080 h 2232939"/>
              <a:gd name="connsiteX39" fmla="*/ 2568389 w 4545106"/>
              <a:gd name="connsiteY39" fmla="*/ 659633 h 2232939"/>
              <a:gd name="connsiteX40" fmla="*/ 2635624 w 4545106"/>
              <a:gd name="connsiteY40" fmla="*/ 619292 h 2232939"/>
              <a:gd name="connsiteX41" fmla="*/ 2689412 w 4545106"/>
              <a:gd name="connsiteY41" fmla="*/ 605845 h 2232939"/>
              <a:gd name="connsiteX42" fmla="*/ 2743200 w 4545106"/>
              <a:gd name="connsiteY42" fmla="*/ 578951 h 2232939"/>
              <a:gd name="connsiteX43" fmla="*/ 2783542 w 4545106"/>
              <a:gd name="connsiteY43" fmla="*/ 565504 h 2232939"/>
              <a:gd name="connsiteX44" fmla="*/ 2823883 w 4545106"/>
              <a:gd name="connsiteY44" fmla="*/ 538610 h 2232939"/>
              <a:gd name="connsiteX45" fmla="*/ 2904565 w 4545106"/>
              <a:gd name="connsiteY45" fmla="*/ 457927 h 2232939"/>
              <a:gd name="connsiteX46" fmla="*/ 2944906 w 4545106"/>
              <a:gd name="connsiteY46" fmla="*/ 444480 h 2232939"/>
              <a:gd name="connsiteX47" fmla="*/ 2985248 w 4545106"/>
              <a:gd name="connsiteY47" fmla="*/ 417586 h 2232939"/>
              <a:gd name="connsiteX48" fmla="*/ 3052483 w 4545106"/>
              <a:gd name="connsiteY48" fmla="*/ 404139 h 2232939"/>
              <a:gd name="connsiteX49" fmla="*/ 3173506 w 4545106"/>
              <a:gd name="connsiteY49" fmla="*/ 377245 h 2232939"/>
              <a:gd name="connsiteX50" fmla="*/ 3240742 w 4545106"/>
              <a:gd name="connsiteY50" fmla="*/ 363798 h 2232939"/>
              <a:gd name="connsiteX51" fmla="*/ 3429000 w 4545106"/>
              <a:gd name="connsiteY51" fmla="*/ 336904 h 2232939"/>
              <a:gd name="connsiteX52" fmla="*/ 3657600 w 4545106"/>
              <a:gd name="connsiteY52" fmla="*/ 283116 h 2232939"/>
              <a:gd name="connsiteX53" fmla="*/ 3751730 w 4545106"/>
              <a:gd name="connsiteY53" fmla="*/ 242774 h 2232939"/>
              <a:gd name="connsiteX54" fmla="*/ 3939989 w 4545106"/>
              <a:gd name="connsiteY54" fmla="*/ 175539 h 2232939"/>
              <a:gd name="connsiteX55" fmla="*/ 4168589 w 4545106"/>
              <a:gd name="connsiteY55" fmla="*/ 67963 h 2232939"/>
              <a:gd name="connsiteX56" fmla="*/ 4222377 w 4545106"/>
              <a:gd name="connsiteY56" fmla="*/ 41068 h 2232939"/>
              <a:gd name="connsiteX57" fmla="*/ 4370295 w 4545106"/>
              <a:gd name="connsiteY57" fmla="*/ 27621 h 2232939"/>
              <a:gd name="connsiteX58" fmla="*/ 4545106 w 4545106"/>
              <a:gd name="connsiteY58" fmla="*/ 14174 h 2232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4545106" h="2232939">
                <a:moveTo>
                  <a:pt x="0" y="2232939"/>
                </a:moveTo>
                <a:cubicBezTo>
                  <a:pt x="8965" y="2219492"/>
                  <a:pt x="16377" y="2204869"/>
                  <a:pt x="26895" y="2192598"/>
                </a:cubicBezTo>
                <a:cubicBezTo>
                  <a:pt x="43397" y="2173346"/>
                  <a:pt x="65945" y="2159443"/>
                  <a:pt x="80683" y="2138810"/>
                </a:cubicBezTo>
                <a:cubicBezTo>
                  <a:pt x="95330" y="2118304"/>
                  <a:pt x="106076" y="2024542"/>
                  <a:pt x="107577" y="2017786"/>
                </a:cubicBezTo>
                <a:cubicBezTo>
                  <a:pt x="117240" y="1974304"/>
                  <a:pt x="145099" y="1926477"/>
                  <a:pt x="174812" y="1896763"/>
                </a:cubicBezTo>
                <a:cubicBezTo>
                  <a:pt x="183777" y="1887798"/>
                  <a:pt x="193786" y="1879768"/>
                  <a:pt x="201706" y="1869868"/>
                </a:cubicBezTo>
                <a:cubicBezTo>
                  <a:pt x="211802" y="1857248"/>
                  <a:pt x="216329" y="1840045"/>
                  <a:pt x="228600" y="1829527"/>
                </a:cubicBezTo>
                <a:cubicBezTo>
                  <a:pt x="248444" y="1812518"/>
                  <a:pt x="273786" y="1803218"/>
                  <a:pt x="295836" y="1789186"/>
                </a:cubicBezTo>
                <a:cubicBezTo>
                  <a:pt x="323105" y="1771833"/>
                  <a:pt x="349624" y="1753327"/>
                  <a:pt x="376518" y="1735398"/>
                </a:cubicBezTo>
                <a:cubicBezTo>
                  <a:pt x="389965" y="1726433"/>
                  <a:pt x="405431" y="1719932"/>
                  <a:pt x="416859" y="1708504"/>
                </a:cubicBezTo>
                <a:cubicBezTo>
                  <a:pt x="430306" y="1695057"/>
                  <a:pt x="441156" y="1678373"/>
                  <a:pt x="457200" y="1668163"/>
                </a:cubicBezTo>
                <a:cubicBezTo>
                  <a:pt x="491024" y="1646639"/>
                  <a:pt x="564777" y="1614374"/>
                  <a:pt x="564777" y="1614374"/>
                </a:cubicBezTo>
                <a:cubicBezTo>
                  <a:pt x="614083" y="1540416"/>
                  <a:pt x="564777" y="1603168"/>
                  <a:pt x="632012" y="1547139"/>
                </a:cubicBezTo>
                <a:cubicBezTo>
                  <a:pt x="646621" y="1534965"/>
                  <a:pt x="657744" y="1518972"/>
                  <a:pt x="672353" y="1506798"/>
                </a:cubicBezTo>
                <a:cubicBezTo>
                  <a:pt x="707109" y="1477835"/>
                  <a:pt x="712605" y="1479934"/>
                  <a:pt x="753036" y="1466457"/>
                </a:cubicBezTo>
                <a:cubicBezTo>
                  <a:pt x="770965" y="1453010"/>
                  <a:pt x="786778" y="1436139"/>
                  <a:pt x="806824" y="1426116"/>
                </a:cubicBezTo>
                <a:cubicBezTo>
                  <a:pt x="998863" y="1330095"/>
                  <a:pt x="809175" y="1451441"/>
                  <a:pt x="927848" y="1372327"/>
                </a:cubicBezTo>
                <a:cubicBezTo>
                  <a:pt x="932330" y="1354398"/>
                  <a:pt x="932126" y="1334585"/>
                  <a:pt x="941295" y="1318539"/>
                </a:cubicBezTo>
                <a:cubicBezTo>
                  <a:pt x="950730" y="1302028"/>
                  <a:pt x="967027" y="1290372"/>
                  <a:pt x="981636" y="1278198"/>
                </a:cubicBezTo>
                <a:cubicBezTo>
                  <a:pt x="1006687" y="1257322"/>
                  <a:pt x="1030399" y="1244241"/>
                  <a:pt x="1062318" y="1237857"/>
                </a:cubicBezTo>
                <a:cubicBezTo>
                  <a:pt x="1115789" y="1227163"/>
                  <a:pt x="1223683" y="1210963"/>
                  <a:pt x="1223683" y="1210963"/>
                </a:cubicBezTo>
                <a:cubicBezTo>
                  <a:pt x="1237130" y="1206481"/>
                  <a:pt x="1250273" y="1200954"/>
                  <a:pt x="1264024" y="1197516"/>
                </a:cubicBezTo>
                <a:lnTo>
                  <a:pt x="1371600" y="1170621"/>
                </a:lnTo>
                <a:cubicBezTo>
                  <a:pt x="1376083" y="1157174"/>
                  <a:pt x="1375974" y="1141169"/>
                  <a:pt x="1385048" y="1130280"/>
                </a:cubicBezTo>
                <a:cubicBezTo>
                  <a:pt x="1399396" y="1113063"/>
                  <a:pt x="1420476" y="1102791"/>
                  <a:pt x="1438836" y="1089939"/>
                </a:cubicBezTo>
                <a:cubicBezTo>
                  <a:pt x="1465316" y="1071403"/>
                  <a:pt x="1492624" y="1054080"/>
                  <a:pt x="1519518" y="1036151"/>
                </a:cubicBezTo>
                <a:cubicBezTo>
                  <a:pt x="1532965" y="1027186"/>
                  <a:pt x="1546001" y="1017572"/>
                  <a:pt x="1559859" y="1009257"/>
                </a:cubicBezTo>
                <a:cubicBezTo>
                  <a:pt x="1582271" y="995810"/>
                  <a:pt x="1606186" y="984598"/>
                  <a:pt x="1627095" y="968916"/>
                </a:cubicBezTo>
                <a:cubicBezTo>
                  <a:pt x="1642309" y="957506"/>
                  <a:pt x="1650812" y="937810"/>
                  <a:pt x="1667436" y="928574"/>
                </a:cubicBezTo>
                <a:cubicBezTo>
                  <a:pt x="1714193" y="902597"/>
                  <a:pt x="1754162" y="904148"/>
                  <a:pt x="1801906" y="888233"/>
                </a:cubicBezTo>
                <a:cubicBezTo>
                  <a:pt x="1881632" y="861658"/>
                  <a:pt x="1852636" y="865687"/>
                  <a:pt x="1922930" y="834445"/>
                </a:cubicBezTo>
                <a:cubicBezTo>
                  <a:pt x="1944988" y="824642"/>
                  <a:pt x="1967564" y="816026"/>
                  <a:pt x="1990165" y="807551"/>
                </a:cubicBezTo>
                <a:cubicBezTo>
                  <a:pt x="2003437" y="802574"/>
                  <a:pt x="2016607" y="796884"/>
                  <a:pt x="2030506" y="794104"/>
                </a:cubicBezTo>
                <a:cubicBezTo>
                  <a:pt x="2061586" y="787888"/>
                  <a:pt x="2093452" y="786327"/>
                  <a:pt x="2124636" y="780657"/>
                </a:cubicBezTo>
                <a:cubicBezTo>
                  <a:pt x="2142819" y="777351"/>
                  <a:pt x="2160241" y="770516"/>
                  <a:pt x="2178424" y="767210"/>
                </a:cubicBezTo>
                <a:cubicBezTo>
                  <a:pt x="2209608" y="761540"/>
                  <a:pt x="2241177" y="758245"/>
                  <a:pt x="2272553" y="753763"/>
                </a:cubicBezTo>
                <a:cubicBezTo>
                  <a:pt x="2290483" y="744798"/>
                  <a:pt x="2307325" y="733207"/>
                  <a:pt x="2326342" y="726868"/>
                </a:cubicBezTo>
                <a:cubicBezTo>
                  <a:pt x="2361407" y="715179"/>
                  <a:pt x="2398204" y="709498"/>
                  <a:pt x="2433918" y="699974"/>
                </a:cubicBezTo>
                <a:cubicBezTo>
                  <a:pt x="2465448" y="691566"/>
                  <a:pt x="2496792" y="682457"/>
                  <a:pt x="2528048" y="673080"/>
                </a:cubicBezTo>
                <a:cubicBezTo>
                  <a:pt x="2541625" y="669007"/>
                  <a:pt x="2555711" y="665972"/>
                  <a:pt x="2568389" y="659633"/>
                </a:cubicBezTo>
                <a:cubicBezTo>
                  <a:pt x="2591766" y="647945"/>
                  <a:pt x="2611740" y="629907"/>
                  <a:pt x="2635624" y="619292"/>
                </a:cubicBezTo>
                <a:cubicBezTo>
                  <a:pt x="2652512" y="611786"/>
                  <a:pt x="2672108" y="612334"/>
                  <a:pt x="2689412" y="605845"/>
                </a:cubicBezTo>
                <a:cubicBezTo>
                  <a:pt x="2708181" y="598807"/>
                  <a:pt x="2724775" y="586847"/>
                  <a:pt x="2743200" y="578951"/>
                </a:cubicBezTo>
                <a:cubicBezTo>
                  <a:pt x="2756229" y="573367"/>
                  <a:pt x="2770095" y="569986"/>
                  <a:pt x="2783542" y="565504"/>
                </a:cubicBezTo>
                <a:cubicBezTo>
                  <a:pt x="2796989" y="556539"/>
                  <a:pt x="2811804" y="549347"/>
                  <a:pt x="2823883" y="538610"/>
                </a:cubicBezTo>
                <a:cubicBezTo>
                  <a:pt x="2852310" y="513341"/>
                  <a:pt x="2868483" y="469954"/>
                  <a:pt x="2904565" y="457927"/>
                </a:cubicBezTo>
                <a:cubicBezTo>
                  <a:pt x="2918012" y="453445"/>
                  <a:pt x="2932228" y="450819"/>
                  <a:pt x="2944906" y="444480"/>
                </a:cubicBezTo>
                <a:cubicBezTo>
                  <a:pt x="2959361" y="437252"/>
                  <a:pt x="2970115" y="423261"/>
                  <a:pt x="2985248" y="417586"/>
                </a:cubicBezTo>
                <a:cubicBezTo>
                  <a:pt x="3006648" y="409561"/>
                  <a:pt x="3030135" y="408928"/>
                  <a:pt x="3052483" y="404139"/>
                </a:cubicBezTo>
                <a:lnTo>
                  <a:pt x="3173506" y="377245"/>
                </a:lnTo>
                <a:cubicBezTo>
                  <a:pt x="3195854" y="372456"/>
                  <a:pt x="3218166" y="367363"/>
                  <a:pt x="3240742" y="363798"/>
                </a:cubicBezTo>
                <a:cubicBezTo>
                  <a:pt x="3303356" y="353912"/>
                  <a:pt x="3366765" y="348949"/>
                  <a:pt x="3429000" y="336904"/>
                </a:cubicBezTo>
                <a:cubicBezTo>
                  <a:pt x="3505855" y="322029"/>
                  <a:pt x="3582450" y="305035"/>
                  <a:pt x="3657600" y="283116"/>
                </a:cubicBezTo>
                <a:cubicBezTo>
                  <a:pt x="3690371" y="273558"/>
                  <a:pt x="3719830" y="254927"/>
                  <a:pt x="3751730" y="242774"/>
                </a:cubicBezTo>
                <a:cubicBezTo>
                  <a:pt x="3814000" y="219052"/>
                  <a:pt x="3878539" y="201308"/>
                  <a:pt x="3939989" y="175539"/>
                </a:cubicBezTo>
                <a:cubicBezTo>
                  <a:pt x="4017652" y="142971"/>
                  <a:pt x="4092554" y="104170"/>
                  <a:pt x="4168589" y="67963"/>
                </a:cubicBezTo>
                <a:cubicBezTo>
                  <a:pt x="4186688" y="59345"/>
                  <a:pt x="4202414" y="42883"/>
                  <a:pt x="4222377" y="41068"/>
                </a:cubicBezTo>
                <a:lnTo>
                  <a:pt x="4370295" y="27621"/>
                </a:lnTo>
                <a:cubicBezTo>
                  <a:pt x="4453159" y="0"/>
                  <a:pt x="4396462" y="14174"/>
                  <a:pt x="4545106" y="14174"/>
                </a:cubicBezTo>
              </a:path>
            </a:pathLst>
          </a:custGeom>
          <a:ln w="25400" cap="flat" cmpd="sng" algn="ctr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6" name="Content Placeholder 26"/>
          <p:cNvSpPr txBox="1">
            <a:spLocks/>
          </p:cNvSpPr>
          <p:nvPr/>
        </p:nvSpPr>
        <p:spPr>
          <a:xfrm>
            <a:off x="2057400" y="1219200"/>
            <a:ext cx="4341298" cy="4801533"/>
          </a:xfrm>
          <a:custGeom>
            <a:avLst/>
            <a:gdLst>
              <a:gd name="connsiteX0" fmla="*/ 0 w 4545106"/>
              <a:gd name="connsiteY0" fmla="*/ 2232939 h 2232939"/>
              <a:gd name="connsiteX1" fmla="*/ 26895 w 4545106"/>
              <a:gd name="connsiteY1" fmla="*/ 2192598 h 2232939"/>
              <a:gd name="connsiteX2" fmla="*/ 80683 w 4545106"/>
              <a:gd name="connsiteY2" fmla="*/ 2138810 h 2232939"/>
              <a:gd name="connsiteX3" fmla="*/ 107577 w 4545106"/>
              <a:gd name="connsiteY3" fmla="*/ 2017786 h 2232939"/>
              <a:gd name="connsiteX4" fmla="*/ 174812 w 4545106"/>
              <a:gd name="connsiteY4" fmla="*/ 1896763 h 2232939"/>
              <a:gd name="connsiteX5" fmla="*/ 201706 w 4545106"/>
              <a:gd name="connsiteY5" fmla="*/ 1869868 h 2232939"/>
              <a:gd name="connsiteX6" fmla="*/ 228600 w 4545106"/>
              <a:gd name="connsiteY6" fmla="*/ 1829527 h 2232939"/>
              <a:gd name="connsiteX7" fmla="*/ 295836 w 4545106"/>
              <a:gd name="connsiteY7" fmla="*/ 1789186 h 2232939"/>
              <a:gd name="connsiteX8" fmla="*/ 376518 w 4545106"/>
              <a:gd name="connsiteY8" fmla="*/ 1735398 h 2232939"/>
              <a:gd name="connsiteX9" fmla="*/ 416859 w 4545106"/>
              <a:gd name="connsiteY9" fmla="*/ 1708504 h 2232939"/>
              <a:gd name="connsiteX10" fmla="*/ 457200 w 4545106"/>
              <a:gd name="connsiteY10" fmla="*/ 1668163 h 2232939"/>
              <a:gd name="connsiteX11" fmla="*/ 564777 w 4545106"/>
              <a:gd name="connsiteY11" fmla="*/ 1614374 h 2232939"/>
              <a:gd name="connsiteX12" fmla="*/ 632012 w 4545106"/>
              <a:gd name="connsiteY12" fmla="*/ 1547139 h 2232939"/>
              <a:gd name="connsiteX13" fmla="*/ 672353 w 4545106"/>
              <a:gd name="connsiteY13" fmla="*/ 1506798 h 2232939"/>
              <a:gd name="connsiteX14" fmla="*/ 753036 w 4545106"/>
              <a:gd name="connsiteY14" fmla="*/ 1466457 h 2232939"/>
              <a:gd name="connsiteX15" fmla="*/ 806824 w 4545106"/>
              <a:gd name="connsiteY15" fmla="*/ 1426116 h 2232939"/>
              <a:gd name="connsiteX16" fmla="*/ 927848 w 4545106"/>
              <a:gd name="connsiteY16" fmla="*/ 1372327 h 2232939"/>
              <a:gd name="connsiteX17" fmla="*/ 941295 w 4545106"/>
              <a:gd name="connsiteY17" fmla="*/ 1318539 h 2232939"/>
              <a:gd name="connsiteX18" fmla="*/ 981636 w 4545106"/>
              <a:gd name="connsiteY18" fmla="*/ 1278198 h 2232939"/>
              <a:gd name="connsiteX19" fmla="*/ 1062318 w 4545106"/>
              <a:gd name="connsiteY19" fmla="*/ 1237857 h 2232939"/>
              <a:gd name="connsiteX20" fmla="*/ 1223683 w 4545106"/>
              <a:gd name="connsiteY20" fmla="*/ 1210963 h 2232939"/>
              <a:gd name="connsiteX21" fmla="*/ 1264024 w 4545106"/>
              <a:gd name="connsiteY21" fmla="*/ 1197516 h 2232939"/>
              <a:gd name="connsiteX22" fmla="*/ 1371600 w 4545106"/>
              <a:gd name="connsiteY22" fmla="*/ 1170621 h 2232939"/>
              <a:gd name="connsiteX23" fmla="*/ 1385048 w 4545106"/>
              <a:gd name="connsiteY23" fmla="*/ 1130280 h 2232939"/>
              <a:gd name="connsiteX24" fmla="*/ 1438836 w 4545106"/>
              <a:gd name="connsiteY24" fmla="*/ 1089939 h 2232939"/>
              <a:gd name="connsiteX25" fmla="*/ 1519518 w 4545106"/>
              <a:gd name="connsiteY25" fmla="*/ 1036151 h 2232939"/>
              <a:gd name="connsiteX26" fmla="*/ 1559859 w 4545106"/>
              <a:gd name="connsiteY26" fmla="*/ 1009257 h 2232939"/>
              <a:gd name="connsiteX27" fmla="*/ 1627095 w 4545106"/>
              <a:gd name="connsiteY27" fmla="*/ 968916 h 2232939"/>
              <a:gd name="connsiteX28" fmla="*/ 1667436 w 4545106"/>
              <a:gd name="connsiteY28" fmla="*/ 928574 h 2232939"/>
              <a:gd name="connsiteX29" fmla="*/ 1801906 w 4545106"/>
              <a:gd name="connsiteY29" fmla="*/ 888233 h 2232939"/>
              <a:gd name="connsiteX30" fmla="*/ 1922930 w 4545106"/>
              <a:gd name="connsiteY30" fmla="*/ 834445 h 2232939"/>
              <a:gd name="connsiteX31" fmla="*/ 1990165 w 4545106"/>
              <a:gd name="connsiteY31" fmla="*/ 807551 h 2232939"/>
              <a:gd name="connsiteX32" fmla="*/ 2030506 w 4545106"/>
              <a:gd name="connsiteY32" fmla="*/ 794104 h 2232939"/>
              <a:gd name="connsiteX33" fmla="*/ 2124636 w 4545106"/>
              <a:gd name="connsiteY33" fmla="*/ 780657 h 2232939"/>
              <a:gd name="connsiteX34" fmla="*/ 2178424 w 4545106"/>
              <a:gd name="connsiteY34" fmla="*/ 767210 h 2232939"/>
              <a:gd name="connsiteX35" fmla="*/ 2272553 w 4545106"/>
              <a:gd name="connsiteY35" fmla="*/ 753763 h 2232939"/>
              <a:gd name="connsiteX36" fmla="*/ 2326342 w 4545106"/>
              <a:gd name="connsiteY36" fmla="*/ 726868 h 2232939"/>
              <a:gd name="connsiteX37" fmla="*/ 2433918 w 4545106"/>
              <a:gd name="connsiteY37" fmla="*/ 699974 h 2232939"/>
              <a:gd name="connsiteX38" fmla="*/ 2528048 w 4545106"/>
              <a:gd name="connsiteY38" fmla="*/ 673080 h 2232939"/>
              <a:gd name="connsiteX39" fmla="*/ 2568389 w 4545106"/>
              <a:gd name="connsiteY39" fmla="*/ 659633 h 2232939"/>
              <a:gd name="connsiteX40" fmla="*/ 2635624 w 4545106"/>
              <a:gd name="connsiteY40" fmla="*/ 619292 h 2232939"/>
              <a:gd name="connsiteX41" fmla="*/ 2689412 w 4545106"/>
              <a:gd name="connsiteY41" fmla="*/ 605845 h 2232939"/>
              <a:gd name="connsiteX42" fmla="*/ 2743200 w 4545106"/>
              <a:gd name="connsiteY42" fmla="*/ 578951 h 2232939"/>
              <a:gd name="connsiteX43" fmla="*/ 2783542 w 4545106"/>
              <a:gd name="connsiteY43" fmla="*/ 565504 h 2232939"/>
              <a:gd name="connsiteX44" fmla="*/ 2823883 w 4545106"/>
              <a:gd name="connsiteY44" fmla="*/ 538610 h 2232939"/>
              <a:gd name="connsiteX45" fmla="*/ 2904565 w 4545106"/>
              <a:gd name="connsiteY45" fmla="*/ 457927 h 2232939"/>
              <a:gd name="connsiteX46" fmla="*/ 2944906 w 4545106"/>
              <a:gd name="connsiteY46" fmla="*/ 444480 h 2232939"/>
              <a:gd name="connsiteX47" fmla="*/ 2985248 w 4545106"/>
              <a:gd name="connsiteY47" fmla="*/ 417586 h 2232939"/>
              <a:gd name="connsiteX48" fmla="*/ 3052483 w 4545106"/>
              <a:gd name="connsiteY48" fmla="*/ 404139 h 2232939"/>
              <a:gd name="connsiteX49" fmla="*/ 3173506 w 4545106"/>
              <a:gd name="connsiteY49" fmla="*/ 377245 h 2232939"/>
              <a:gd name="connsiteX50" fmla="*/ 3240742 w 4545106"/>
              <a:gd name="connsiteY50" fmla="*/ 363798 h 2232939"/>
              <a:gd name="connsiteX51" fmla="*/ 3429000 w 4545106"/>
              <a:gd name="connsiteY51" fmla="*/ 336904 h 2232939"/>
              <a:gd name="connsiteX52" fmla="*/ 3657600 w 4545106"/>
              <a:gd name="connsiteY52" fmla="*/ 283116 h 2232939"/>
              <a:gd name="connsiteX53" fmla="*/ 3751730 w 4545106"/>
              <a:gd name="connsiteY53" fmla="*/ 242774 h 2232939"/>
              <a:gd name="connsiteX54" fmla="*/ 3939989 w 4545106"/>
              <a:gd name="connsiteY54" fmla="*/ 175539 h 2232939"/>
              <a:gd name="connsiteX55" fmla="*/ 4168589 w 4545106"/>
              <a:gd name="connsiteY55" fmla="*/ 67963 h 2232939"/>
              <a:gd name="connsiteX56" fmla="*/ 4222377 w 4545106"/>
              <a:gd name="connsiteY56" fmla="*/ 41068 h 2232939"/>
              <a:gd name="connsiteX57" fmla="*/ 4370295 w 4545106"/>
              <a:gd name="connsiteY57" fmla="*/ 27621 h 2232939"/>
              <a:gd name="connsiteX58" fmla="*/ 4545106 w 4545106"/>
              <a:gd name="connsiteY58" fmla="*/ 14174 h 2232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4545106" h="2232939">
                <a:moveTo>
                  <a:pt x="0" y="2232939"/>
                </a:moveTo>
                <a:cubicBezTo>
                  <a:pt x="8965" y="2219492"/>
                  <a:pt x="16377" y="2204869"/>
                  <a:pt x="26895" y="2192598"/>
                </a:cubicBezTo>
                <a:cubicBezTo>
                  <a:pt x="43397" y="2173346"/>
                  <a:pt x="65945" y="2159443"/>
                  <a:pt x="80683" y="2138810"/>
                </a:cubicBezTo>
                <a:cubicBezTo>
                  <a:pt x="95330" y="2118304"/>
                  <a:pt x="106076" y="2024542"/>
                  <a:pt x="107577" y="2017786"/>
                </a:cubicBezTo>
                <a:cubicBezTo>
                  <a:pt x="117240" y="1974304"/>
                  <a:pt x="145099" y="1926477"/>
                  <a:pt x="174812" y="1896763"/>
                </a:cubicBezTo>
                <a:cubicBezTo>
                  <a:pt x="183777" y="1887798"/>
                  <a:pt x="193786" y="1879768"/>
                  <a:pt x="201706" y="1869868"/>
                </a:cubicBezTo>
                <a:cubicBezTo>
                  <a:pt x="211802" y="1857248"/>
                  <a:pt x="216329" y="1840045"/>
                  <a:pt x="228600" y="1829527"/>
                </a:cubicBezTo>
                <a:cubicBezTo>
                  <a:pt x="248444" y="1812518"/>
                  <a:pt x="273786" y="1803218"/>
                  <a:pt x="295836" y="1789186"/>
                </a:cubicBezTo>
                <a:cubicBezTo>
                  <a:pt x="323105" y="1771833"/>
                  <a:pt x="349624" y="1753327"/>
                  <a:pt x="376518" y="1735398"/>
                </a:cubicBezTo>
                <a:cubicBezTo>
                  <a:pt x="389965" y="1726433"/>
                  <a:pt x="405431" y="1719932"/>
                  <a:pt x="416859" y="1708504"/>
                </a:cubicBezTo>
                <a:cubicBezTo>
                  <a:pt x="430306" y="1695057"/>
                  <a:pt x="441156" y="1678373"/>
                  <a:pt x="457200" y="1668163"/>
                </a:cubicBezTo>
                <a:cubicBezTo>
                  <a:pt x="491024" y="1646639"/>
                  <a:pt x="564777" y="1614374"/>
                  <a:pt x="564777" y="1614374"/>
                </a:cubicBezTo>
                <a:cubicBezTo>
                  <a:pt x="614083" y="1540416"/>
                  <a:pt x="564777" y="1603168"/>
                  <a:pt x="632012" y="1547139"/>
                </a:cubicBezTo>
                <a:cubicBezTo>
                  <a:pt x="646621" y="1534965"/>
                  <a:pt x="657744" y="1518972"/>
                  <a:pt x="672353" y="1506798"/>
                </a:cubicBezTo>
                <a:cubicBezTo>
                  <a:pt x="707109" y="1477835"/>
                  <a:pt x="712605" y="1479934"/>
                  <a:pt x="753036" y="1466457"/>
                </a:cubicBezTo>
                <a:cubicBezTo>
                  <a:pt x="770965" y="1453010"/>
                  <a:pt x="786778" y="1436139"/>
                  <a:pt x="806824" y="1426116"/>
                </a:cubicBezTo>
                <a:cubicBezTo>
                  <a:pt x="998863" y="1330095"/>
                  <a:pt x="809175" y="1451441"/>
                  <a:pt x="927848" y="1372327"/>
                </a:cubicBezTo>
                <a:cubicBezTo>
                  <a:pt x="932330" y="1354398"/>
                  <a:pt x="932126" y="1334585"/>
                  <a:pt x="941295" y="1318539"/>
                </a:cubicBezTo>
                <a:cubicBezTo>
                  <a:pt x="950730" y="1302028"/>
                  <a:pt x="967027" y="1290372"/>
                  <a:pt x="981636" y="1278198"/>
                </a:cubicBezTo>
                <a:cubicBezTo>
                  <a:pt x="1006687" y="1257322"/>
                  <a:pt x="1030399" y="1244241"/>
                  <a:pt x="1062318" y="1237857"/>
                </a:cubicBezTo>
                <a:cubicBezTo>
                  <a:pt x="1115789" y="1227163"/>
                  <a:pt x="1223683" y="1210963"/>
                  <a:pt x="1223683" y="1210963"/>
                </a:cubicBezTo>
                <a:cubicBezTo>
                  <a:pt x="1237130" y="1206481"/>
                  <a:pt x="1250273" y="1200954"/>
                  <a:pt x="1264024" y="1197516"/>
                </a:cubicBezTo>
                <a:lnTo>
                  <a:pt x="1371600" y="1170621"/>
                </a:lnTo>
                <a:cubicBezTo>
                  <a:pt x="1376083" y="1157174"/>
                  <a:pt x="1375974" y="1141169"/>
                  <a:pt x="1385048" y="1130280"/>
                </a:cubicBezTo>
                <a:cubicBezTo>
                  <a:pt x="1399396" y="1113063"/>
                  <a:pt x="1420476" y="1102791"/>
                  <a:pt x="1438836" y="1089939"/>
                </a:cubicBezTo>
                <a:cubicBezTo>
                  <a:pt x="1465316" y="1071403"/>
                  <a:pt x="1492624" y="1054080"/>
                  <a:pt x="1519518" y="1036151"/>
                </a:cubicBezTo>
                <a:cubicBezTo>
                  <a:pt x="1532965" y="1027186"/>
                  <a:pt x="1546001" y="1017572"/>
                  <a:pt x="1559859" y="1009257"/>
                </a:cubicBezTo>
                <a:cubicBezTo>
                  <a:pt x="1582271" y="995810"/>
                  <a:pt x="1606186" y="984598"/>
                  <a:pt x="1627095" y="968916"/>
                </a:cubicBezTo>
                <a:cubicBezTo>
                  <a:pt x="1642309" y="957506"/>
                  <a:pt x="1650812" y="937810"/>
                  <a:pt x="1667436" y="928574"/>
                </a:cubicBezTo>
                <a:cubicBezTo>
                  <a:pt x="1714193" y="902597"/>
                  <a:pt x="1754162" y="904148"/>
                  <a:pt x="1801906" y="888233"/>
                </a:cubicBezTo>
                <a:cubicBezTo>
                  <a:pt x="1881632" y="861658"/>
                  <a:pt x="1852636" y="865687"/>
                  <a:pt x="1922930" y="834445"/>
                </a:cubicBezTo>
                <a:cubicBezTo>
                  <a:pt x="1944988" y="824642"/>
                  <a:pt x="1967564" y="816026"/>
                  <a:pt x="1990165" y="807551"/>
                </a:cubicBezTo>
                <a:cubicBezTo>
                  <a:pt x="2003437" y="802574"/>
                  <a:pt x="2016607" y="796884"/>
                  <a:pt x="2030506" y="794104"/>
                </a:cubicBezTo>
                <a:cubicBezTo>
                  <a:pt x="2061586" y="787888"/>
                  <a:pt x="2093452" y="786327"/>
                  <a:pt x="2124636" y="780657"/>
                </a:cubicBezTo>
                <a:cubicBezTo>
                  <a:pt x="2142819" y="777351"/>
                  <a:pt x="2160241" y="770516"/>
                  <a:pt x="2178424" y="767210"/>
                </a:cubicBezTo>
                <a:cubicBezTo>
                  <a:pt x="2209608" y="761540"/>
                  <a:pt x="2241177" y="758245"/>
                  <a:pt x="2272553" y="753763"/>
                </a:cubicBezTo>
                <a:cubicBezTo>
                  <a:pt x="2290483" y="744798"/>
                  <a:pt x="2307325" y="733207"/>
                  <a:pt x="2326342" y="726868"/>
                </a:cubicBezTo>
                <a:cubicBezTo>
                  <a:pt x="2361407" y="715179"/>
                  <a:pt x="2398204" y="709498"/>
                  <a:pt x="2433918" y="699974"/>
                </a:cubicBezTo>
                <a:cubicBezTo>
                  <a:pt x="2465448" y="691566"/>
                  <a:pt x="2496792" y="682457"/>
                  <a:pt x="2528048" y="673080"/>
                </a:cubicBezTo>
                <a:cubicBezTo>
                  <a:pt x="2541625" y="669007"/>
                  <a:pt x="2555711" y="665972"/>
                  <a:pt x="2568389" y="659633"/>
                </a:cubicBezTo>
                <a:cubicBezTo>
                  <a:pt x="2591766" y="647945"/>
                  <a:pt x="2611740" y="629907"/>
                  <a:pt x="2635624" y="619292"/>
                </a:cubicBezTo>
                <a:cubicBezTo>
                  <a:pt x="2652512" y="611786"/>
                  <a:pt x="2672108" y="612334"/>
                  <a:pt x="2689412" y="605845"/>
                </a:cubicBezTo>
                <a:cubicBezTo>
                  <a:pt x="2708181" y="598807"/>
                  <a:pt x="2724775" y="586847"/>
                  <a:pt x="2743200" y="578951"/>
                </a:cubicBezTo>
                <a:cubicBezTo>
                  <a:pt x="2756229" y="573367"/>
                  <a:pt x="2770095" y="569986"/>
                  <a:pt x="2783542" y="565504"/>
                </a:cubicBezTo>
                <a:cubicBezTo>
                  <a:pt x="2796989" y="556539"/>
                  <a:pt x="2811804" y="549347"/>
                  <a:pt x="2823883" y="538610"/>
                </a:cubicBezTo>
                <a:cubicBezTo>
                  <a:pt x="2852310" y="513341"/>
                  <a:pt x="2868483" y="469954"/>
                  <a:pt x="2904565" y="457927"/>
                </a:cubicBezTo>
                <a:cubicBezTo>
                  <a:pt x="2918012" y="453445"/>
                  <a:pt x="2932228" y="450819"/>
                  <a:pt x="2944906" y="444480"/>
                </a:cubicBezTo>
                <a:cubicBezTo>
                  <a:pt x="2959361" y="437252"/>
                  <a:pt x="2970115" y="423261"/>
                  <a:pt x="2985248" y="417586"/>
                </a:cubicBezTo>
                <a:cubicBezTo>
                  <a:pt x="3006648" y="409561"/>
                  <a:pt x="3030135" y="408928"/>
                  <a:pt x="3052483" y="404139"/>
                </a:cubicBezTo>
                <a:lnTo>
                  <a:pt x="3173506" y="377245"/>
                </a:lnTo>
                <a:cubicBezTo>
                  <a:pt x="3195854" y="372456"/>
                  <a:pt x="3218166" y="367363"/>
                  <a:pt x="3240742" y="363798"/>
                </a:cubicBezTo>
                <a:cubicBezTo>
                  <a:pt x="3303356" y="353912"/>
                  <a:pt x="3366765" y="348949"/>
                  <a:pt x="3429000" y="336904"/>
                </a:cubicBezTo>
                <a:cubicBezTo>
                  <a:pt x="3505855" y="322029"/>
                  <a:pt x="3582450" y="305035"/>
                  <a:pt x="3657600" y="283116"/>
                </a:cubicBezTo>
                <a:cubicBezTo>
                  <a:pt x="3690371" y="273558"/>
                  <a:pt x="3719830" y="254927"/>
                  <a:pt x="3751730" y="242774"/>
                </a:cubicBezTo>
                <a:cubicBezTo>
                  <a:pt x="3814000" y="219052"/>
                  <a:pt x="3878539" y="201308"/>
                  <a:pt x="3939989" y="175539"/>
                </a:cubicBezTo>
                <a:cubicBezTo>
                  <a:pt x="4017652" y="142971"/>
                  <a:pt x="4092554" y="104170"/>
                  <a:pt x="4168589" y="67963"/>
                </a:cubicBezTo>
                <a:cubicBezTo>
                  <a:pt x="4186688" y="59345"/>
                  <a:pt x="4202414" y="42883"/>
                  <a:pt x="4222377" y="41068"/>
                </a:cubicBezTo>
                <a:lnTo>
                  <a:pt x="4370295" y="27621"/>
                </a:lnTo>
                <a:cubicBezTo>
                  <a:pt x="4453159" y="0"/>
                  <a:pt x="4396462" y="14174"/>
                  <a:pt x="4545106" y="14174"/>
                </a:cubicBezTo>
              </a:path>
            </a:pathLst>
          </a:custGeom>
          <a:ln w="25400" cap="flat" cmpd="sng" algn="ctr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3" name="Content Placeholder 26"/>
          <p:cNvSpPr txBox="1">
            <a:spLocks/>
          </p:cNvSpPr>
          <p:nvPr/>
        </p:nvSpPr>
        <p:spPr>
          <a:xfrm>
            <a:off x="2133600" y="3429000"/>
            <a:ext cx="4341298" cy="2424180"/>
          </a:xfrm>
          <a:custGeom>
            <a:avLst/>
            <a:gdLst>
              <a:gd name="connsiteX0" fmla="*/ 0 w 4545106"/>
              <a:gd name="connsiteY0" fmla="*/ 2232939 h 2232939"/>
              <a:gd name="connsiteX1" fmla="*/ 26895 w 4545106"/>
              <a:gd name="connsiteY1" fmla="*/ 2192598 h 2232939"/>
              <a:gd name="connsiteX2" fmla="*/ 80683 w 4545106"/>
              <a:gd name="connsiteY2" fmla="*/ 2138810 h 2232939"/>
              <a:gd name="connsiteX3" fmla="*/ 107577 w 4545106"/>
              <a:gd name="connsiteY3" fmla="*/ 2017786 h 2232939"/>
              <a:gd name="connsiteX4" fmla="*/ 174812 w 4545106"/>
              <a:gd name="connsiteY4" fmla="*/ 1896763 h 2232939"/>
              <a:gd name="connsiteX5" fmla="*/ 201706 w 4545106"/>
              <a:gd name="connsiteY5" fmla="*/ 1869868 h 2232939"/>
              <a:gd name="connsiteX6" fmla="*/ 228600 w 4545106"/>
              <a:gd name="connsiteY6" fmla="*/ 1829527 h 2232939"/>
              <a:gd name="connsiteX7" fmla="*/ 295836 w 4545106"/>
              <a:gd name="connsiteY7" fmla="*/ 1789186 h 2232939"/>
              <a:gd name="connsiteX8" fmla="*/ 376518 w 4545106"/>
              <a:gd name="connsiteY8" fmla="*/ 1735398 h 2232939"/>
              <a:gd name="connsiteX9" fmla="*/ 416859 w 4545106"/>
              <a:gd name="connsiteY9" fmla="*/ 1708504 h 2232939"/>
              <a:gd name="connsiteX10" fmla="*/ 457200 w 4545106"/>
              <a:gd name="connsiteY10" fmla="*/ 1668163 h 2232939"/>
              <a:gd name="connsiteX11" fmla="*/ 564777 w 4545106"/>
              <a:gd name="connsiteY11" fmla="*/ 1614374 h 2232939"/>
              <a:gd name="connsiteX12" fmla="*/ 632012 w 4545106"/>
              <a:gd name="connsiteY12" fmla="*/ 1547139 h 2232939"/>
              <a:gd name="connsiteX13" fmla="*/ 672353 w 4545106"/>
              <a:gd name="connsiteY13" fmla="*/ 1506798 h 2232939"/>
              <a:gd name="connsiteX14" fmla="*/ 753036 w 4545106"/>
              <a:gd name="connsiteY14" fmla="*/ 1466457 h 2232939"/>
              <a:gd name="connsiteX15" fmla="*/ 806824 w 4545106"/>
              <a:gd name="connsiteY15" fmla="*/ 1426116 h 2232939"/>
              <a:gd name="connsiteX16" fmla="*/ 927848 w 4545106"/>
              <a:gd name="connsiteY16" fmla="*/ 1372327 h 2232939"/>
              <a:gd name="connsiteX17" fmla="*/ 941295 w 4545106"/>
              <a:gd name="connsiteY17" fmla="*/ 1318539 h 2232939"/>
              <a:gd name="connsiteX18" fmla="*/ 981636 w 4545106"/>
              <a:gd name="connsiteY18" fmla="*/ 1278198 h 2232939"/>
              <a:gd name="connsiteX19" fmla="*/ 1062318 w 4545106"/>
              <a:gd name="connsiteY19" fmla="*/ 1237857 h 2232939"/>
              <a:gd name="connsiteX20" fmla="*/ 1223683 w 4545106"/>
              <a:gd name="connsiteY20" fmla="*/ 1210963 h 2232939"/>
              <a:gd name="connsiteX21" fmla="*/ 1264024 w 4545106"/>
              <a:gd name="connsiteY21" fmla="*/ 1197516 h 2232939"/>
              <a:gd name="connsiteX22" fmla="*/ 1371600 w 4545106"/>
              <a:gd name="connsiteY22" fmla="*/ 1170621 h 2232939"/>
              <a:gd name="connsiteX23" fmla="*/ 1385048 w 4545106"/>
              <a:gd name="connsiteY23" fmla="*/ 1130280 h 2232939"/>
              <a:gd name="connsiteX24" fmla="*/ 1438836 w 4545106"/>
              <a:gd name="connsiteY24" fmla="*/ 1089939 h 2232939"/>
              <a:gd name="connsiteX25" fmla="*/ 1519518 w 4545106"/>
              <a:gd name="connsiteY25" fmla="*/ 1036151 h 2232939"/>
              <a:gd name="connsiteX26" fmla="*/ 1559859 w 4545106"/>
              <a:gd name="connsiteY26" fmla="*/ 1009257 h 2232939"/>
              <a:gd name="connsiteX27" fmla="*/ 1627095 w 4545106"/>
              <a:gd name="connsiteY27" fmla="*/ 968916 h 2232939"/>
              <a:gd name="connsiteX28" fmla="*/ 1667436 w 4545106"/>
              <a:gd name="connsiteY28" fmla="*/ 928574 h 2232939"/>
              <a:gd name="connsiteX29" fmla="*/ 1801906 w 4545106"/>
              <a:gd name="connsiteY29" fmla="*/ 888233 h 2232939"/>
              <a:gd name="connsiteX30" fmla="*/ 1922930 w 4545106"/>
              <a:gd name="connsiteY30" fmla="*/ 834445 h 2232939"/>
              <a:gd name="connsiteX31" fmla="*/ 1990165 w 4545106"/>
              <a:gd name="connsiteY31" fmla="*/ 807551 h 2232939"/>
              <a:gd name="connsiteX32" fmla="*/ 2030506 w 4545106"/>
              <a:gd name="connsiteY32" fmla="*/ 794104 h 2232939"/>
              <a:gd name="connsiteX33" fmla="*/ 2124636 w 4545106"/>
              <a:gd name="connsiteY33" fmla="*/ 780657 h 2232939"/>
              <a:gd name="connsiteX34" fmla="*/ 2178424 w 4545106"/>
              <a:gd name="connsiteY34" fmla="*/ 767210 h 2232939"/>
              <a:gd name="connsiteX35" fmla="*/ 2272553 w 4545106"/>
              <a:gd name="connsiteY35" fmla="*/ 753763 h 2232939"/>
              <a:gd name="connsiteX36" fmla="*/ 2326342 w 4545106"/>
              <a:gd name="connsiteY36" fmla="*/ 726868 h 2232939"/>
              <a:gd name="connsiteX37" fmla="*/ 2433918 w 4545106"/>
              <a:gd name="connsiteY37" fmla="*/ 699974 h 2232939"/>
              <a:gd name="connsiteX38" fmla="*/ 2528048 w 4545106"/>
              <a:gd name="connsiteY38" fmla="*/ 673080 h 2232939"/>
              <a:gd name="connsiteX39" fmla="*/ 2568389 w 4545106"/>
              <a:gd name="connsiteY39" fmla="*/ 659633 h 2232939"/>
              <a:gd name="connsiteX40" fmla="*/ 2635624 w 4545106"/>
              <a:gd name="connsiteY40" fmla="*/ 619292 h 2232939"/>
              <a:gd name="connsiteX41" fmla="*/ 2689412 w 4545106"/>
              <a:gd name="connsiteY41" fmla="*/ 605845 h 2232939"/>
              <a:gd name="connsiteX42" fmla="*/ 2743200 w 4545106"/>
              <a:gd name="connsiteY42" fmla="*/ 578951 h 2232939"/>
              <a:gd name="connsiteX43" fmla="*/ 2783542 w 4545106"/>
              <a:gd name="connsiteY43" fmla="*/ 565504 h 2232939"/>
              <a:gd name="connsiteX44" fmla="*/ 2823883 w 4545106"/>
              <a:gd name="connsiteY44" fmla="*/ 538610 h 2232939"/>
              <a:gd name="connsiteX45" fmla="*/ 2904565 w 4545106"/>
              <a:gd name="connsiteY45" fmla="*/ 457927 h 2232939"/>
              <a:gd name="connsiteX46" fmla="*/ 2944906 w 4545106"/>
              <a:gd name="connsiteY46" fmla="*/ 444480 h 2232939"/>
              <a:gd name="connsiteX47" fmla="*/ 2985248 w 4545106"/>
              <a:gd name="connsiteY47" fmla="*/ 417586 h 2232939"/>
              <a:gd name="connsiteX48" fmla="*/ 3052483 w 4545106"/>
              <a:gd name="connsiteY48" fmla="*/ 404139 h 2232939"/>
              <a:gd name="connsiteX49" fmla="*/ 3173506 w 4545106"/>
              <a:gd name="connsiteY49" fmla="*/ 377245 h 2232939"/>
              <a:gd name="connsiteX50" fmla="*/ 3240742 w 4545106"/>
              <a:gd name="connsiteY50" fmla="*/ 363798 h 2232939"/>
              <a:gd name="connsiteX51" fmla="*/ 3429000 w 4545106"/>
              <a:gd name="connsiteY51" fmla="*/ 336904 h 2232939"/>
              <a:gd name="connsiteX52" fmla="*/ 3657600 w 4545106"/>
              <a:gd name="connsiteY52" fmla="*/ 283116 h 2232939"/>
              <a:gd name="connsiteX53" fmla="*/ 3751730 w 4545106"/>
              <a:gd name="connsiteY53" fmla="*/ 242774 h 2232939"/>
              <a:gd name="connsiteX54" fmla="*/ 3939989 w 4545106"/>
              <a:gd name="connsiteY54" fmla="*/ 175539 h 2232939"/>
              <a:gd name="connsiteX55" fmla="*/ 4168589 w 4545106"/>
              <a:gd name="connsiteY55" fmla="*/ 67963 h 2232939"/>
              <a:gd name="connsiteX56" fmla="*/ 4222377 w 4545106"/>
              <a:gd name="connsiteY56" fmla="*/ 41068 h 2232939"/>
              <a:gd name="connsiteX57" fmla="*/ 4370295 w 4545106"/>
              <a:gd name="connsiteY57" fmla="*/ 27621 h 2232939"/>
              <a:gd name="connsiteX58" fmla="*/ 4545106 w 4545106"/>
              <a:gd name="connsiteY58" fmla="*/ 14174 h 2232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4545106" h="2232939">
                <a:moveTo>
                  <a:pt x="0" y="2232939"/>
                </a:moveTo>
                <a:cubicBezTo>
                  <a:pt x="8965" y="2219492"/>
                  <a:pt x="16377" y="2204869"/>
                  <a:pt x="26895" y="2192598"/>
                </a:cubicBezTo>
                <a:cubicBezTo>
                  <a:pt x="43397" y="2173346"/>
                  <a:pt x="65945" y="2159443"/>
                  <a:pt x="80683" y="2138810"/>
                </a:cubicBezTo>
                <a:cubicBezTo>
                  <a:pt x="95330" y="2118304"/>
                  <a:pt x="106076" y="2024542"/>
                  <a:pt x="107577" y="2017786"/>
                </a:cubicBezTo>
                <a:cubicBezTo>
                  <a:pt x="117240" y="1974304"/>
                  <a:pt x="145099" y="1926477"/>
                  <a:pt x="174812" y="1896763"/>
                </a:cubicBezTo>
                <a:cubicBezTo>
                  <a:pt x="183777" y="1887798"/>
                  <a:pt x="193786" y="1879768"/>
                  <a:pt x="201706" y="1869868"/>
                </a:cubicBezTo>
                <a:cubicBezTo>
                  <a:pt x="211802" y="1857248"/>
                  <a:pt x="216329" y="1840045"/>
                  <a:pt x="228600" y="1829527"/>
                </a:cubicBezTo>
                <a:cubicBezTo>
                  <a:pt x="248444" y="1812518"/>
                  <a:pt x="273786" y="1803218"/>
                  <a:pt x="295836" y="1789186"/>
                </a:cubicBezTo>
                <a:cubicBezTo>
                  <a:pt x="323105" y="1771833"/>
                  <a:pt x="349624" y="1753327"/>
                  <a:pt x="376518" y="1735398"/>
                </a:cubicBezTo>
                <a:cubicBezTo>
                  <a:pt x="389965" y="1726433"/>
                  <a:pt x="405431" y="1719932"/>
                  <a:pt x="416859" y="1708504"/>
                </a:cubicBezTo>
                <a:cubicBezTo>
                  <a:pt x="430306" y="1695057"/>
                  <a:pt x="441156" y="1678373"/>
                  <a:pt x="457200" y="1668163"/>
                </a:cubicBezTo>
                <a:cubicBezTo>
                  <a:pt x="491024" y="1646639"/>
                  <a:pt x="564777" y="1614374"/>
                  <a:pt x="564777" y="1614374"/>
                </a:cubicBezTo>
                <a:cubicBezTo>
                  <a:pt x="614083" y="1540416"/>
                  <a:pt x="564777" y="1603168"/>
                  <a:pt x="632012" y="1547139"/>
                </a:cubicBezTo>
                <a:cubicBezTo>
                  <a:pt x="646621" y="1534965"/>
                  <a:pt x="657744" y="1518972"/>
                  <a:pt x="672353" y="1506798"/>
                </a:cubicBezTo>
                <a:cubicBezTo>
                  <a:pt x="707109" y="1477835"/>
                  <a:pt x="712605" y="1479934"/>
                  <a:pt x="753036" y="1466457"/>
                </a:cubicBezTo>
                <a:cubicBezTo>
                  <a:pt x="770965" y="1453010"/>
                  <a:pt x="786778" y="1436139"/>
                  <a:pt x="806824" y="1426116"/>
                </a:cubicBezTo>
                <a:cubicBezTo>
                  <a:pt x="998863" y="1330095"/>
                  <a:pt x="809175" y="1451441"/>
                  <a:pt x="927848" y="1372327"/>
                </a:cubicBezTo>
                <a:cubicBezTo>
                  <a:pt x="932330" y="1354398"/>
                  <a:pt x="932126" y="1334585"/>
                  <a:pt x="941295" y="1318539"/>
                </a:cubicBezTo>
                <a:cubicBezTo>
                  <a:pt x="950730" y="1302028"/>
                  <a:pt x="967027" y="1290372"/>
                  <a:pt x="981636" y="1278198"/>
                </a:cubicBezTo>
                <a:cubicBezTo>
                  <a:pt x="1006687" y="1257322"/>
                  <a:pt x="1030399" y="1244241"/>
                  <a:pt x="1062318" y="1237857"/>
                </a:cubicBezTo>
                <a:cubicBezTo>
                  <a:pt x="1115789" y="1227163"/>
                  <a:pt x="1223683" y="1210963"/>
                  <a:pt x="1223683" y="1210963"/>
                </a:cubicBezTo>
                <a:cubicBezTo>
                  <a:pt x="1237130" y="1206481"/>
                  <a:pt x="1250273" y="1200954"/>
                  <a:pt x="1264024" y="1197516"/>
                </a:cubicBezTo>
                <a:lnTo>
                  <a:pt x="1371600" y="1170621"/>
                </a:lnTo>
                <a:cubicBezTo>
                  <a:pt x="1376083" y="1157174"/>
                  <a:pt x="1375974" y="1141169"/>
                  <a:pt x="1385048" y="1130280"/>
                </a:cubicBezTo>
                <a:cubicBezTo>
                  <a:pt x="1399396" y="1113063"/>
                  <a:pt x="1420476" y="1102791"/>
                  <a:pt x="1438836" y="1089939"/>
                </a:cubicBezTo>
                <a:cubicBezTo>
                  <a:pt x="1465316" y="1071403"/>
                  <a:pt x="1492624" y="1054080"/>
                  <a:pt x="1519518" y="1036151"/>
                </a:cubicBezTo>
                <a:cubicBezTo>
                  <a:pt x="1532965" y="1027186"/>
                  <a:pt x="1546001" y="1017572"/>
                  <a:pt x="1559859" y="1009257"/>
                </a:cubicBezTo>
                <a:cubicBezTo>
                  <a:pt x="1582271" y="995810"/>
                  <a:pt x="1606186" y="984598"/>
                  <a:pt x="1627095" y="968916"/>
                </a:cubicBezTo>
                <a:cubicBezTo>
                  <a:pt x="1642309" y="957506"/>
                  <a:pt x="1650812" y="937810"/>
                  <a:pt x="1667436" y="928574"/>
                </a:cubicBezTo>
                <a:cubicBezTo>
                  <a:pt x="1714193" y="902597"/>
                  <a:pt x="1754162" y="904148"/>
                  <a:pt x="1801906" y="888233"/>
                </a:cubicBezTo>
                <a:cubicBezTo>
                  <a:pt x="1881632" y="861658"/>
                  <a:pt x="1852636" y="865687"/>
                  <a:pt x="1922930" y="834445"/>
                </a:cubicBezTo>
                <a:cubicBezTo>
                  <a:pt x="1944988" y="824642"/>
                  <a:pt x="1967564" y="816026"/>
                  <a:pt x="1990165" y="807551"/>
                </a:cubicBezTo>
                <a:cubicBezTo>
                  <a:pt x="2003437" y="802574"/>
                  <a:pt x="2016607" y="796884"/>
                  <a:pt x="2030506" y="794104"/>
                </a:cubicBezTo>
                <a:cubicBezTo>
                  <a:pt x="2061586" y="787888"/>
                  <a:pt x="2093452" y="786327"/>
                  <a:pt x="2124636" y="780657"/>
                </a:cubicBezTo>
                <a:cubicBezTo>
                  <a:pt x="2142819" y="777351"/>
                  <a:pt x="2160241" y="770516"/>
                  <a:pt x="2178424" y="767210"/>
                </a:cubicBezTo>
                <a:cubicBezTo>
                  <a:pt x="2209608" y="761540"/>
                  <a:pt x="2241177" y="758245"/>
                  <a:pt x="2272553" y="753763"/>
                </a:cubicBezTo>
                <a:cubicBezTo>
                  <a:pt x="2290483" y="744798"/>
                  <a:pt x="2307325" y="733207"/>
                  <a:pt x="2326342" y="726868"/>
                </a:cubicBezTo>
                <a:cubicBezTo>
                  <a:pt x="2361407" y="715179"/>
                  <a:pt x="2398204" y="709498"/>
                  <a:pt x="2433918" y="699974"/>
                </a:cubicBezTo>
                <a:cubicBezTo>
                  <a:pt x="2465448" y="691566"/>
                  <a:pt x="2496792" y="682457"/>
                  <a:pt x="2528048" y="673080"/>
                </a:cubicBezTo>
                <a:cubicBezTo>
                  <a:pt x="2541625" y="669007"/>
                  <a:pt x="2555711" y="665972"/>
                  <a:pt x="2568389" y="659633"/>
                </a:cubicBezTo>
                <a:cubicBezTo>
                  <a:pt x="2591766" y="647945"/>
                  <a:pt x="2611740" y="629907"/>
                  <a:pt x="2635624" y="619292"/>
                </a:cubicBezTo>
                <a:cubicBezTo>
                  <a:pt x="2652512" y="611786"/>
                  <a:pt x="2672108" y="612334"/>
                  <a:pt x="2689412" y="605845"/>
                </a:cubicBezTo>
                <a:cubicBezTo>
                  <a:pt x="2708181" y="598807"/>
                  <a:pt x="2724775" y="586847"/>
                  <a:pt x="2743200" y="578951"/>
                </a:cubicBezTo>
                <a:cubicBezTo>
                  <a:pt x="2756229" y="573367"/>
                  <a:pt x="2770095" y="569986"/>
                  <a:pt x="2783542" y="565504"/>
                </a:cubicBezTo>
                <a:cubicBezTo>
                  <a:pt x="2796989" y="556539"/>
                  <a:pt x="2811804" y="549347"/>
                  <a:pt x="2823883" y="538610"/>
                </a:cubicBezTo>
                <a:cubicBezTo>
                  <a:pt x="2852310" y="513341"/>
                  <a:pt x="2868483" y="469954"/>
                  <a:pt x="2904565" y="457927"/>
                </a:cubicBezTo>
                <a:cubicBezTo>
                  <a:pt x="2918012" y="453445"/>
                  <a:pt x="2932228" y="450819"/>
                  <a:pt x="2944906" y="444480"/>
                </a:cubicBezTo>
                <a:cubicBezTo>
                  <a:pt x="2959361" y="437252"/>
                  <a:pt x="2970115" y="423261"/>
                  <a:pt x="2985248" y="417586"/>
                </a:cubicBezTo>
                <a:cubicBezTo>
                  <a:pt x="3006648" y="409561"/>
                  <a:pt x="3030135" y="408928"/>
                  <a:pt x="3052483" y="404139"/>
                </a:cubicBezTo>
                <a:lnTo>
                  <a:pt x="3173506" y="377245"/>
                </a:lnTo>
                <a:cubicBezTo>
                  <a:pt x="3195854" y="372456"/>
                  <a:pt x="3218166" y="367363"/>
                  <a:pt x="3240742" y="363798"/>
                </a:cubicBezTo>
                <a:cubicBezTo>
                  <a:pt x="3303356" y="353912"/>
                  <a:pt x="3366765" y="348949"/>
                  <a:pt x="3429000" y="336904"/>
                </a:cubicBezTo>
                <a:cubicBezTo>
                  <a:pt x="3505855" y="322029"/>
                  <a:pt x="3582450" y="305035"/>
                  <a:pt x="3657600" y="283116"/>
                </a:cubicBezTo>
                <a:cubicBezTo>
                  <a:pt x="3690371" y="273558"/>
                  <a:pt x="3719830" y="254927"/>
                  <a:pt x="3751730" y="242774"/>
                </a:cubicBezTo>
                <a:cubicBezTo>
                  <a:pt x="3814000" y="219052"/>
                  <a:pt x="3878539" y="201308"/>
                  <a:pt x="3939989" y="175539"/>
                </a:cubicBezTo>
                <a:cubicBezTo>
                  <a:pt x="4017652" y="142971"/>
                  <a:pt x="4092554" y="104170"/>
                  <a:pt x="4168589" y="67963"/>
                </a:cubicBezTo>
                <a:cubicBezTo>
                  <a:pt x="4186688" y="59345"/>
                  <a:pt x="4202414" y="42883"/>
                  <a:pt x="4222377" y="41068"/>
                </a:cubicBezTo>
                <a:lnTo>
                  <a:pt x="4370295" y="27621"/>
                </a:lnTo>
                <a:cubicBezTo>
                  <a:pt x="4453159" y="0"/>
                  <a:pt x="4396462" y="14174"/>
                  <a:pt x="4545106" y="14174"/>
                </a:cubicBezTo>
              </a:path>
            </a:pathLst>
          </a:custGeom>
          <a:ln w="25400" cap="flat" cmpd="sng" algn="ctr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2057400" y="2819400"/>
            <a:ext cx="4953000" cy="0"/>
          </a:xfrm>
          <a:prstGeom prst="line">
            <a:avLst/>
          </a:prstGeom>
          <a:ln w="34925" cmpd="tri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ular Callout 30"/>
          <p:cNvSpPr/>
          <p:nvPr/>
        </p:nvSpPr>
        <p:spPr>
          <a:xfrm>
            <a:off x="6096000" y="1752600"/>
            <a:ext cx="2209800" cy="914400"/>
          </a:xfrm>
          <a:prstGeom prst="wedgeRectCallout">
            <a:avLst>
              <a:gd name="adj1" fmla="val -115762"/>
              <a:gd name="adj2" fmla="val 33088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Downside Risk</a:t>
            </a:r>
            <a:endParaRPr lang="en-US" sz="2800" b="1" dirty="0">
              <a:solidFill>
                <a:schemeClr val="tx1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0" y="914400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81400"/>
            <a:ext cx="44958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"/>
            <a:ext cx="44958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0"/>
            <a:ext cx="4572000" cy="3352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3581401"/>
            <a:ext cx="45720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38572" y="1600200"/>
            <a:ext cx="706685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7563" y="1004888"/>
            <a:ext cx="7508875" cy="485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563" y="1025525"/>
            <a:ext cx="7508875" cy="481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38572" y="1600200"/>
            <a:ext cx="706685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7563" y="1004888"/>
            <a:ext cx="7508875" cy="485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5907" t="10102" r="14644" b="4034"/>
          <a:stretch>
            <a:fillRect/>
          </a:stretch>
        </p:blipFill>
        <p:spPr bwMode="auto">
          <a:xfrm>
            <a:off x="152400" y="-1"/>
            <a:ext cx="9144000" cy="6804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27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2627" t="11785" r="9085" b="39390"/>
          <a:stretch>
            <a:fillRect/>
          </a:stretch>
        </p:blipFill>
        <p:spPr bwMode="auto">
          <a:xfrm>
            <a:off x="228600" y="304800"/>
            <a:ext cx="8844454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9144000" cy="59436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dirty="0" smtClean="0"/>
              <a:t>5</a:t>
            </a:r>
            <a:r>
              <a:rPr lang="en-US" baseline="30000" dirty="0" smtClean="0"/>
              <a:t>o</a:t>
            </a:r>
            <a:r>
              <a:rPr lang="en-US" dirty="0" smtClean="0"/>
              <a:t>C </a:t>
            </a:r>
          </a:p>
          <a:p>
            <a:pPr lvl="1">
              <a:spcBef>
                <a:spcPts val="0"/>
              </a:spcBef>
              <a:spcAft>
                <a:spcPts val="300"/>
              </a:spcAft>
            </a:pPr>
            <a:r>
              <a:rPr lang="en-US" sz="2400" dirty="0" smtClean="0"/>
              <a:t>collapse of Greenland ice sheet</a:t>
            </a:r>
          </a:p>
          <a:p>
            <a:pPr lvl="1">
              <a:spcBef>
                <a:spcPts val="0"/>
              </a:spcBef>
              <a:spcAft>
                <a:spcPts val="300"/>
              </a:spcAft>
            </a:pPr>
            <a:r>
              <a:rPr lang="en-US" sz="2400" dirty="0" smtClean="0"/>
              <a:t>large-scale eradication of coral reefs</a:t>
            </a:r>
          </a:p>
          <a:p>
            <a:pPr lvl="1">
              <a:spcBef>
                <a:spcPts val="0"/>
              </a:spcBef>
              <a:spcAft>
                <a:spcPts val="300"/>
              </a:spcAft>
            </a:pPr>
            <a:r>
              <a:rPr lang="en-US" sz="2400" dirty="0" smtClean="0"/>
              <a:t>disintegration of West Antarctic ice sheet</a:t>
            </a:r>
          </a:p>
          <a:p>
            <a:pPr lvl="1">
              <a:spcBef>
                <a:spcPts val="0"/>
              </a:spcBef>
              <a:spcAft>
                <a:spcPts val="300"/>
              </a:spcAft>
            </a:pPr>
            <a:r>
              <a:rPr lang="en-US" sz="2400" dirty="0" smtClean="0"/>
              <a:t>shut-down of </a:t>
            </a:r>
            <a:r>
              <a:rPr lang="en-US" sz="2400" dirty="0" err="1" smtClean="0"/>
              <a:t>thermohaline</a:t>
            </a:r>
            <a:r>
              <a:rPr lang="en-US" sz="2400" dirty="0" smtClean="0"/>
              <a:t> circulation</a:t>
            </a:r>
          </a:p>
          <a:p>
            <a:pPr lvl="1">
              <a:spcBef>
                <a:spcPts val="0"/>
              </a:spcBef>
              <a:spcAft>
                <a:spcPts val="300"/>
              </a:spcAft>
            </a:pPr>
            <a:r>
              <a:rPr lang="en-US" sz="2400" dirty="0" smtClean="0"/>
              <a:t> millions of additional people at risk of hunger, water shortage, disease, or flooding </a:t>
            </a:r>
          </a:p>
          <a:p>
            <a:pPr lvl="1"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1800" i="1" dirty="0" smtClean="0"/>
              <a:t>	</a:t>
            </a:r>
            <a:r>
              <a:rPr lang="en-US" sz="1900" i="1" dirty="0" smtClean="0"/>
              <a:t>(Parry, </a:t>
            </a:r>
            <a:r>
              <a:rPr lang="en-US" sz="1900" i="1" dirty="0" err="1" smtClean="0"/>
              <a:t>Arnell</a:t>
            </a:r>
            <a:r>
              <a:rPr lang="en-US" sz="1900" i="1" dirty="0" smtClean="0"/>
              <a:t>, McMichael et al. 2001; O’Neill and Oppenheimer 2002; Hansen 2005)</a:t>
            </a:r>
            <a:r>
              <a:rPr lang="en-US" sz="1800" i="1" dirty="0" smtClean="0"/>
              <a:t/>
            </a:r>
            <a:br>
              <a:rPr lang="en-US" sz="1800" i="1" dirty="0" smtClean="0"/>
            </a:br>
            <a:endParaRPr lang="en-US" sz="1400" i="1" dirty="0" smtClean="0"/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dirty="0" smtClean="0"/>
              <a:t>11-12°C </a:t>
            </a:r>
          </a:p>
          <a:p>
            <a:pPr lvl="1">
              <a:spcBef>
                <a:spcPts val="0"/>
              </a:spcBef>
              <a:spcAft>
                <a:spcPts val="300"/>
              </a:spcAft>
            </a:pPr>
            <a:r>
              <a:rPr lang="en-US" sz="2400" dirty="0" smtClean="0"/>
              <a:t>regions inducing hyperthermia in humans and other mammals “would spread to encompass the majority of the human population as currently distributed” </a:t>
            </a:r>
          </a:p>
          <a:p>
            <a:pPr lvl="1"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1800" i="1" dirty="0" smtClean="0"/>
              <a:t>	</a:t>
            </a:r>
            <a:r>
              <a:rPr lang="en-US" sz="1900" i="1" dirty="0" smtClean="0"/>
              <a:t>(Sherwood and Huber 2010) </a:t>
            </a:r>
            <a:endParaRPr lang="en-US" sz="1900" i="1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What Are Predicted Impacts of Warming?</a:t>
            </a:r>
            <a:endParaRPr lang="en-US" b="1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914400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loud Callout 5"/>
          <p:cNvSpPr/>
          <p:nvPr/>
        </p:nvSpPr>
        <p:spPr>
          <a:xfrm>
            <a:off x="685800" y="914400"/>
            <a:ext cx="7162800" cy="4876800"/>
          </a:xfrm>
          <a:prstGeom prst="cloudCallout">
            <a:avLst>
              <a:gd name="adj1" fmla="val -12879"/>
              <a:gd name="adj2" fmla="val 40328"/>
            </a:avLst>
          </a:prstGeom>
          <a:solidFill>
            <a:schemeClr val="accent1">
              <a:alpha val="5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rgbClr val="C00000"/>
                </a:solidFill>
              </a:rPr>
              <a:t>Uncertainty too deep to quantify ?</a:t>
            </a:r>
            <a:endParaRPr lang="en-US" sz="66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100" b="1" dirty="0" smtClean="0"/>
              <a:t>“The AR5 will rely on two metrics for communicating the degree of certainty in key findings:”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“Confidence </a:t>
            </a:r>
            <a:r>
              <a:rPr lang="en-US" dirty="0" smtClean="0"/>
              <a:t>in the validity of a finding, based on the type, amount, quality, and consistency of evidence (e.g., mechanistic understanding, theory, data, models, expert judgment) and the degree of agreement. Confidence is expressed qualitatively. 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Quantified measures of uncertainty</a:t>
            </a:r>
            <a:r>
              <a:rPr lang="en-US" dirty="0" smtClean="0"/>
              <a:t> in a finding expressed probabilistically (based on statistical analysis of observations or model results, or expert judgment).”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A level of </a:t>
            </a:r>
            <a:r>
              <a:rPr lang="en-US" sz="2400" i="1" dirty="0" smtClean="0"/>
              <a:t>confidence is expressed using five qualifiers: </a:t>
            </a:r>
            <a:r>
              <a:rPr lang="en-US" sz="2400" dirty="0" smtClean="0"/>
              <a:t>“very low,” “low,” “medium,” “high,” and “very high.” 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 cstate="print"/>
          <a:srcRect l="12403" t="42348" r="6977" b="9143"/>
          <a:stretch>
            <a:fillRect/>
          </a:stretch>
        </p:blipFill>
        <p:spPr bwMode="auto">
          <a:xfrm>
            <a:off x="0" y="1219200"/>
            <a:ext cx="9056914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“</a:t>
            </a:r>
            <a:r>
              <a:rPr lang="en-US" sz="2800" i="1" dirty="0" smtClean="0"/>
              <a:t>Likelihood, as defined in Table 1, provides calibrated</a:t>
            </a:r>
            <a:br>
              <a:rPr lang="en-US" sz="2800" i="1" dirty="0" smtClean="0"/>
            </a:br>
            <a:r>
              <a:rPr lang="en-US" sz="2800" dirty="0" smtClean="0"/>
              <a:t>language for describing quantified uncertainty.”</a:t>
            </a:r>
            <a:endParaRPr lang="en-US" sz="2800" dirty="0"/>
          </a:p>
        </p:txBody>
      </p:sp>
      <p:pic>
        <p:nvPicPr>
          <p:cNvPr id="337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5335" t="13469" r="11952" b="20870"/>
          <a:stretch>
            <a:fillRect/>
          </a:stretch>
        </p:blipFill>
        <p:spPr bwMode="auto">
          <a:xfrm>
            <a:off x="1447800" y="1524000"/>
            <a:ext cx="6324600" cy="493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Expert Confidence does </a:t>
            </a:r>
            <a:r>
              <a:rPr lang="en-US" b="1" dirty="0" smtClean="0">
                <a:solidFill>
                  <a:srgbClr val="FF0000"/>
                </a:solidFill>
              </a:rPr>
              <a:t>NOT</a:t>
            </a:r>
            <a:r>
              <a:rPr lang="en-US" b="1" dirty="0" smtClean="0"/>
              <a:t> </a:t>
            </a:r>
            <a:r>
              <a:rPr lang="en-US" b="1" dirty="0" smtClean="0"/>
              <a:t>predict statistical accuracy</a:t>
            </a:r>
            <a:endParaRPr lang="en-US" b="1" dirty="0"/>
          </a:p>
        </p:txBody>
      </p:sp>
      <p:pic>
        <p:nvPicPr>
          <p:cNvPr id="737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5554" t="20203" r="11062" b="22683"/>
          <a:stretch>
            <a:fillRect/>
          </a:stretch>
        </p:blipFill>
        <p:spPr bwMode="auto">
          <a:xfrm>
            <a:off x="304800" y="1447800"/>
            <a:ext cx="84582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6476</TotalTime>
  <Words>902</Words>
  <Application>Microsoft Office PowerPoint</Application>
  <PresentationFormat>On-screen Show (4:3)</PresentationFormat>
  <Paragraphs>191</Paragraphs>
  <Slides>49</Slides>
  <Notes>49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1" baseType="lpstr">
      <vt:lpstr>Office Theme</vt:lpstr>
      <vt:lpstr>Equation</vt:lpstr>
      <vt:lpstr>Uncertainty Analysis Meets Climate Change</vt:lpstr>
      <vt:lpstr>Slide 2</vt:lpstr>
      <vt:lpstr>IPCC – Intergovernmental Panel on Climate Change</vt:lpstr>
      <vt:lpstr>Coupled Model Intercomparison Project: 23 models ± 1 stdev (AR4)</vt:lpstr>
      <vt:lpstr>What Are Predicted Impacts of Warming?</vt:lpstr>
      <vt:lpstr>“The AR5 will rely on two metrics for communicating the degree of certainty in key findings:”</vt:lpstr>
      <vt:lpstr>A level of confidence is expressed using five qualifiers: “very low,” “low,” “medium,” “high,” and “very high.” </vt:lpstr>
      <vt:lpstr>“Likelihood, as defined in Table 1, provides calibrated language for describing quantified uncertainty.”</vt:lpstr>
      <vt:lpstr>Expert Confidence does NOT predict statistical accuracy</vt:lpstr>
      <vt:lpstr>Five conclusions from the US National Research Council National Research Council. (2010). Advancing the science of climate change. Washington, DC: National Academies Press.  P.28. </vt:lpstr>
      <vt:lpstr>Economic Damages of Climate Change:  Model Uncertainty</vt:lpstr>
      <vt:lpstr>Neo-Classical Growth</vt:lpstr>
      <vt:lpstr>Capital Trajectory</vt:lpstr>
      <vt:lpstr>Slide 14</vt:lpstr>
      <vt:lpstr>Damage from Temperature rise</vt:lpstr>
      <vt:lpstr>Slide 16</vt:lpstr>
      <vt:lpstr>Output[Trill $], outx(t) = output at time t;  linear temperature increase No Abatement ; starting capital = 180 [Trill $]</vt:lpstr>
      <vt:lpstr>Canonical Variations</vt:lpstr>
      <vt:lpstr>Lotka Volterra vs of Bernoulli Model</vt:lpstr>
      <vt:lpstr>Slide 20</vt:lpstr>
      <vt:lpstr>With uncertainty</vt:lpstr>
      <vt:lpstr>DATA:  Geography and Growth</vt:lpstr>
      <vt:lpstr>Yale G-Econ Database:  Gross Cell Product</vt:lpstr>
      <vt:lpstr>Slide 24</vt:lpstr>
      <vt:lpstr>Slide 25</vt:lpstr>
      <vt:lpstr>Slide 26</vt:lpstr>
      <vt:lpstr>Slide 27</vt:lpstr>
      <vt:lpstr>Slide 28</vt:lpstr>
      <vt:lpstr>Slide 29</vt:lpstr>
      <vt:lpstr>Conditionalize on Amsterdam (growth rate = 0.0218)</vt:lpstr>
      <vt:lpstr>Conditionalize Amsterdam, TempAv + 5</vt:lpstr>
      <vt:lpstr>Normal Copula not good enough:</vt:lpstr>
      <vt:lpstr>Empirical copula</vt:lpstr>
      <vt:lpstr>Bernstein Copulae (Kurowicka)</vt:lpstr>
      <vt:lpstr>Slide 35</vt:lpstr>
      <vt:lpstr>Who pays for Uncertainty?</vt:lpstr>
      <vt:lpstr>Funding cuts in Earth observation </vt:lpstr>
      <vt:lpstr>We’re not taking climate uncertainty seriously</vt:lpstr>
      <vt:lpstr>Conclusions</vt:lpstr>
      <vt:lpstr>Take Home Messages</vt:lpstr>
      <vt:lpstr>Thanks for attention &amp; Questions</vt:lpstr>
      <vt:lpstr>Pricing Carbon at the Margin (bau)</vt:lpstr>
      <vt:lpstr>Buying Down Risk</vt:lpstr>
      <vt:lpstr>Slide 44</vt:lpstr>
      <vt:lpstr>Slide 45</vt:lpstr>
      <vt:lpstr>Slide 46</vt:lpstr>
      <vt:lpstr>Slide 47</vt:lpstr>
      <vt:lpstr>Slide 48</vt:lpstr>
      <vt:lpstr>Slide 49</vt:lpstr>
    </vt:vector>
  </TitlesOfParts>
  <Company>TUDelft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Economic Models for Climate Change</dc:title>
  <dc:creator>roger</dc:creator>
  <cp:lastModifiedBy>roger</cp:lastModifiedBy>
  <cp:revision>222</cp:revision>
  <dcterms:created xsi:type="dcterms:W3CDTF">2010-06-05T00:27:43Z</dcterms:created>
  <dcterms:modified xsi:type="dcterms:W3CDTF">2011-11-03T13:18:39Z</dcterms:modified>
</cp:coreProperties>
</file>