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822995"/>
            <a:ext cx="7265534" cy="2972717"/>
          </a:xfrm>
        </p:spPr>
        <p:txBody>
          <a:bodyPr>
            <a:noAutofit/>
          </a:bodyPr>
          <a:lstStyle>
            <a:lvl1pPr algn="l">
              <a:defRPr sz="78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4271063"/>
            <a:ext cx="7067378" cy="13677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74638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600200"/>
            <a:ext cx="7106464" cy="4648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Rectangle 28"/>
          <p:cNvSpPr>
            <a:spLocks noChangeArrowheads="1"/>
          </p:cNvSpPr>
          <p:nvPr/>
        </p:nvSpPr>
        <p:spPr bwMode="auto">
          <a:xfrm>
            <a:off x="-1" y="13"/>
            <a:ext cx="1576384" cy="6857987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 dirty="0">
              <a:latin typeface="Tahoma" pitchFamily="34" charset="0"/>
            </a:endParaRPr>
          </a:p>
        </p:txBody>
      </p:sp>
      <p:pic>
        <p:nvPicPr>
          <p:cNvPr id="8" name="Picture 3" descr="TU_P5#white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3" y="6108245"/>
            <a:ext cx="1368883" cy="843232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651560" y="6420935"/>
            <a:ext cx="23163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b="1" dirty="0" smtClean="0"/>
              <a:t>MATLAB Tutorial II</a:t>
            </a:r>
            <a:br>
              <a:rPr lang="en-GB" sz="6000" b="1" dirty="0" smtClean="0"/>
            </a:b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200" b="1" dirty="0"/>
              <a:t>Power Electronics and Simulink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47" y="188640"/>
            <a:ext cx="1118242" cy="8640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6424" y="5839780"/>
            <a:ext cx="1027576" cy="1018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701" y="116632"/>
            <a:ext cx="1122079" cy="80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1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Start drawing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340768"/>
            <a:ext cx="7993470" cy="4648162"/>
          </a:xfrm>
        </p:spPr>
        <p:txBody>
          <a:bodyPr/>
          <a:lstStyle/>
          <a:p>
            <a:r>
              <a:rPr lang="en-GB" dirty="0" smtClean="0"/>
              <a:t>First assignment- from yesterday: basic circuit.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060848"/>
            <a:ext cx="64293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5641241"/>
            <a:ext cx="53671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What do we need ? </a:t>
            </a:r>
            <a:endParaRPr lang="en-GB" dirty="0"/>
          </a:p>
          <a:p>
            <a:r>
              <a:rPr lang="en-GB" dirty="0"/>
              <a:t>	</a:t>
            </a:r>
            <a:r>
              <a:rPr lang="en-GB" dirty="0" smtClean="0"/>
              <a:t>- Resistors</a:t>
            </a:r>
          </a:p>
          <a:p>
            <a:r>
              <a:rPr lang="en-GB" dirty="0"/>
              <a:t>	</a:t>
            </a:r>
            <a:r>
              <a:rPr lang="en-GB" dirty="0" smtClean="0"/>
              <a:t>- DC voltage source</a:t>
            </a:r>
          </a:p>
          <a:p>
            <a:r>
              <a:rPr lang="en-GB" dirty="0"/>
              <a:t>	</a:t>
            </a:r>
            <a:r>
              <a:rPr lang="en-GB" dirty="0" smtClean="0"/>
              <a:t>- Some way to measure currents and voltages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425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7106464" cy="1143000"/>
          </a:xfrm>
        </p:spPr>
        <p:txBody>
          <a:bodyPr/>
          <a:lstStyle/>
          <a:p>
            <a:r>
              <a:rPr lang="en-GB" dirty="0" smtClean="0"/>
              <a:t>Library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196752"/>
            <a:ext cx="7106464" cy="4648162"/>
          </a:xfrm>
        </p:spPr>
        <p:txBody>
          <a:bodyPr/>
          <a:lstStyle/>
          <a:p>
            <a:r>
              <a:rPr lang="en-GB" sz="2000" dirty="0" smtClean="0"/>
              <a:t>Since this tutorial is mostly focused on power electronics, our main library will be </a:t>
            </a:r>
            <a:r>
              <a:rPr lang="en-GB" sz="2000" b="1" i="1" dirty="0" err="1" smtClean="0"/>
              <a:t>SimPowerSystems</a:t>
            </a:r>
            <a:r>
              <a:rPr lang="en-GB" sz="2000" dirty="0" smtClean="0"/>
              <a:t>  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r="25990" b="5307"/>
          <a:stretch/>
        </p:blipFill>
        <p:spPr>
          <a:xfrm>
            <a:off x="1590261" y="1956790"/>
            <a:ext cx="5224332" cy="47161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35" b="40145"/>
          <a:stretch/>
        </p:blipFill>
        <p:spPr>
          <a:xfrm>
            <a:off x="6630212" y="1844824"/>
            <a:ext cx="2483971" cy="30786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16113" y="4974383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Second very important group of libraries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6948264" y="2564904"/>
            <a:ext cx="1800200" cy="240947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2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Useful Tips for </a:t>
            </a:r>
            <a:r>
              <a:rPr lang="en-GB" dirty="0" err="1" smtClean="0"/>
              <a:t>Modeling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600200"/>
            <a:ext cx="7380894" cy="4648162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Place all </a:t>
            </a:r>
            <a:r>
              <a:rPr lang="en-GB" u="sng" dirty="0" smtClean="0"/>
              <a:t>different element</a:t>
            </a:r>
            <a:r>
              <a:rPr lang="en-GB" dirty="0" smtClean="0"/>
              <a:t> from the library to the workspace first.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Change the </a:t>
            </a:r>
            <a:r>
              <a:rPr lang="en-GB" u="sng" dirty="0" smtClean="0"/>
              <a:t>names</a:t>
            </a:r>
            <a:r>
              <a:rPr lang="en-GB" dirty="0" smtClean="0"/>
              <a:t> and </a:t>
            </a:r>
            <a:r>
              <a:rPr lang="en-GB" u="sng" dirty="0" smtClean="0"/>
              <a:t>parameters </a:t>
            </a:r>
            <a:r>
              <a:rPr lang="en-GB" dirty="0" smtClean="0"/>
              <a:t>of the first blocks to something that can be </a:t>
            </a:r>
            <a:r>
              <a:rPr lang="en-GB" b="1" dirty="0" smtClean="0"/>
              <a:t>easily edited </a:t>
            </a:r>
            <a:r>
              <a:rPr lang="en-GB" dirty="0" smtClean="0"/>
              <a:t>later.</a:t>
            </a:r>
          </a:p>
          <a:p>
            <a:pPr>
              <a:spcAft>
                <a:spcPts val="600"/>
              </a:spcAft>
            </a:pPr>
            <a:r>
              <a:rPr lang="en-GB" u="sng" dirty="0" smtClean="0"/>
              <a:t>Right-click</a:t>
            </a:r>
            <a:r>
              <a:rPr lang="en-GB" dirty="0" smtClean="0"/>
              <a:t> and drag the block to </a:t>
            </a:r>
            <a:r>
              <a:rPr lang="en-GB" b="1" dirty="0" smtClean="0"/>
              <a:t>copy</a:t>
            </a:r>
            <a:r>
              <a:rPr lang="en-GB" dirty="0" smtClean="0"/>
              <a:t> them.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Hold </a:t>
            </a:r>
            <a:r>
              <a:rPr lang="en-GB" i="1" dirty="0" smtClean="0"/>
              <a:t>ctrl </a:t>
            </a:r>
            <a:r>
              <a:rPr lang="en-GB" dirty="0" smtClean="0"/>
              <a:t>and to connect two blocks.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Press </a:t>
            </a:r>
            <a:r>
              <a:rPr lang="en-GB" i="1" dirty="0" err="1" smtClean="0"/>
              <a:t>ctrl+R</a:t>
            </a:r>
            <a:r>
              <a:rPr lang="en-GB" i="1" dirty="0" smtClean="0"/>
              <a:t> </a:t>
            </a:r>
            <a:r>
              <a:rPr lang="en-GB" dirty="0" smtClean="0"/>
              <a:t>to rotate the blocks.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Hide the names of generic blocks like math functions or some signal routing elements.</a:t>
            </a:r>
          </a:p>
          <a:p>
            <a:endParaRPr lang="en-GB" dirty="0" smtClean="0"/>
          </a:p>
          <a:p>
            <a:endParaRPr lang="en-GB" i="1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231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Important when working with PE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need a </a:t>
            </a:r>
            <a:r>
              <a:rPr lang="en-GB" b="1" i="1" dirty="0" err="1" smtClean="0"/>
              <a:t>powergui</a:t>
            </a:r>
            <a:r>
              <a:rPr lang="en-GB" b="1" i="1" dirty="0" smtClean="0"/>
              <a:t> </a:t>
            </a:r>
            <a:r>
              <a:rPr lang="en-GB" dirty="0" smtClean="0"/>
              <a:t>block</a:t>
            </a:r>
            <a:endParaRPr lang="en-GB" b="1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39" b="40725"/>
          <a:stretch/>
        </p:blipFill>
        <p:spPr>
          <a:xfrm>
            <a:off x="2771800" y="2276872"/>
            <a:ext cx="5327374" cy="3048828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139952" y="2564904"/>
            <a:ext cx="1656184" cy="57606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123728" y="5949280"/>
            <a:ext cx="6140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simplest way of finding it is by searching for it in the library.</a:t>
            </a:r>
          </a:p>
          <a:p>
            <a:r>
              <a:rPr lang="en-GB" dirty="0" smtClean="0"/>
              <a:t>We will discuss more about it later.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201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106464" cy="1143000"/>
          </a:xfrm>
        </p:spPr>
        <p:txBody>
          <a:bodyPr/>
          <a:lstStyle/>
          <a:p>
            <a:r>
              <a:rPr lang="en-GB" dirty="0" smtClean="0"/>
              <a:t>Measurements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764704"/>
            <a:ext cx="7106464" cy="4648162"/>
          </a:xfrm>
        </p:spPr>
        <p:txBody>
          <a:bodyPr/>
          <a:lstStyle/>
          <a:p>
            <a:r>
              <a:rPr lang="en-GB" dirty="0" smtClean="0"/>
              <a:t>There are multiple ways in which we can measure different values in our models.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060848"/>
            <a:ext cx="6517065" cy="43428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05268" y="2420888"/>
            <a:ext cx="1512168" cy="8640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517436" y="2186067"/>
            <a:ext cx="1512168" cy="864096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915238" y="3050163"/>
            <a:ext cx="1512168" cy="864096"/>
          </a:xfrm>
          <a:prstGeom prst="ellipse">
            <a:avLst/>
          </a:prstGeom>
          <a:noFill/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3419872" y="4077072"/>
            <a:ext cx="1512168" cy="864096"/>
          </a:xfrm>
          <a:prstGeom prst="ellipse">
            <a:avLst/>
          </a:prstGeom>
          <a:noFill/>
          <a:ln w="19050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6029604" y="5373215"/>
            <a:ext cx="1854764" cy="1030445"/>
          </a:xfrm>
          <a:prstGeom prst="ellipse">
            <a:avLst/>
          </a:prstGeom>
          <a:noFill/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5868144" y="3914259"/>
            <a:ext cx="2448272" cy="864096"/>
          </a:xfrm>
          <a:prstGeom prst="ellipse">
            <a:avLst/>
          </a:prstGeom>
          <a:noFill/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517436" y="3050163"/>
            <a:ext cx="558620" cy="102690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245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27587"/>
            <a:ext cx="7106464" cy="1143000"/>
          </a:xfrm>
        </p:spPr>
        <p:txBody>
          <a:bodyPr/>
          <a:lstStyle/>
          <a:p>
            <a:r>
              <a:rPr lang="en-GB" dirty="0" smtClean="0"/>
              <a:t>Important for Scopes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908720"/>
            <a:ext cx="7106464" cy="4648162"/>
          </a:xfrm>
        </p:spPr>
        <p:txBody>
          <a:bodyPr/>
          <a:lstStyle/>
          <a:p>
            <a:r>
              <a:rPr lang="en-GB" dirty="0" smtClean="0"/>
              <a:t>Remove the </a:t>
            </a:r>
            <a:r>
              <a:rPr lang="en-GB" b="1" dirty="0" smtClean="0"/>
              <a:t>data limit </a:t>
            </a:r>
            <a:r>
              <a:rPr lang="en-GB" dirty="0" smtClean="0"/>
              <a:t>as soon as you copy the first scope to your workspace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9635" b="13896"/>
          <a:stretch/>
        </p:blipFill>
        <p:spPr>
          <a:xfrm>
            <a:off x="3059832" y="1916832"/>
            <a:ext cx="3625958" cy="442879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346646" y="3933056"/>
            <a:ext cx="2953545" cy="86409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319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2109"/>
            <a:ext cx="71064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Extracting Data from the Simulation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76" b="9478"/>
          <a:stretch/>
        </p:blipFill>
        <p:spPr>
          <a:xfrm>
            <a:off x="4760437" y="2420888"/>
            <a:ext cx="4383563" cy="41306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60652" b="39565"/>
          <a:stretch/>
        </p:blipFill>
        <p:spPr>
          <a:xfrm>
            <a:off x="1763688" y="1340768"/>
            <a:ext cx="3339549" cy="31084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5737" y="4264564"/>
            <a:ext cx="2520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workspace</a:t>
            </a:r>
          </a:p>
          <a:p>
            <a:r>
              <a:rPr lang="en-GB" dirty="0" smtClean="0"/>
              <a:t>In the block, specify to save the format as </a:t>
            </a:r>
            <a:r>
              <a:rPr lang="en-GB" b="1" dirty="0" smtClean="0"/>
              <a:t>structure with time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156176" y="1220687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From file:</a:t>
            </a:r>
          </a:p>
          <a:p>
            <a:r>
              <a:rPr lang="en-GB" dirty="0" smtClean="0"/>
              <a:t>In the block, specify to save the format as </a:t>
            </a:r>
            <a:r>
              <a:rPr lang="en-GB" b="1" dirty="0" smtClean="0"/>
              <a:t>array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312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Using PE Devices- Uncontrolled Rectifier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96" y="1484784"/>
            <a:ext cx="4536504" cy="2827754"/>
          </a:xfrm>
        </p:spPr>
      </p:pic>
      <p:sp>
        <p:nvSpPr>
          <p:cNvPr id="5" name="TextBox 4"/>
          <p:cNvSpPr txBox="1"/>
          <p:nvPr/>
        </p:nvSpPr>
        <p:spPr>
          <a:xfrm>
            <a:off x="1763688" y="4653136"/>
            <a:ext cx="6595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are the diodes </a:t>
            </a:r>
            <a:r>
              <a:rPr lang="en-GB" i="1" dirty="0" smtClean="0"/>
              <a:t>hidden </a:t>
            </a:r>
            <a:r>
              <a:rPr lang="en-GB" dirty="0" smtClean="0"/>
              <a:t>in </a:t>
            </a:r>
            <a:r>
              <a:rPr lang="en-GB" dirty="0" err="1" smtClean="0"/>
              <a:t>SimPowerSystem</a:t>
            </a:r>
            <a:r>
              <a:rPr lang="en-GB" dirty="0" smtClean="0"/>
              <a:t> ?</a:t>
            </a:r>
          </a:p>
          <a:p>
            <a:endParaRPr lang="en-GB" i="1" dirty="0"/>
          </a:p>
          <a:p>
            <a:r>
              <a:rPr lang="en-GB" dirty="0" smtClean="0"/>
              <a:t>- Start with a diode bridge, AC voltage source and a 100 ohm resistor.</a:t>
            </a:r>
          </a:p>
          <a:p>
            <a:r>
              <a:rPr lang="en-GB" dirty="0" smtClean="0"/>
              <a:t>- Measure all relevant values.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97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359"/>
            <a:ext cx="7106464" cy="1143000"/>
          </a:xfrm>
        </p:spPr>
        <p:txBody>
          <a:bodyPr/>
          <a:lstStyle/>
          <a:p>
            <a:r>
              <a:rPr lang="en-GB" dirty="0" smtClean="0"/>
              <a:t>Diode Parameters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1600200"/>
            <a:ext cx="3528392" cy="3556992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GB" sz="2400" dirty="0" smtClean="0"/>
              <a:t>Keep the values od the diode parameters as-is.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Run the simulation, what do you notice?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Add a capacitor in parallel with the resistance- now what happens ? 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Simulation time ?</a:t>
            </a:r>
          </a:p>
          <a:p>
            <a:pPr lvl="1">
              <a:spcAft>
                <a:spcPts val="600"/>
              </a:spcAft>
            </a:pPr>
            <a:r>
              <a:rPr lang="en-GB" sz="2000" dirty="0" smtClean="0"/>
              <a:t>Initial current ?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40" y="980728"/>
            <a:ext cx="4098288" cy="57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23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1064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 to Save Time and Switch the Switches in Digital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0" y="1279620"/>
            <a:ext cx="3322384" cy="327220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Or in this case the diodes, and the simulation, to be more precise, in fixed-step (discrete).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Modify the </a:t>
            </a:r>
            <a:r>
              <a:rPr lang="en-GB" sz="2000" dirty="0" err="1" smtClean="0"/>
              <a:t>powergui</a:t>
            </a:r>
            <a:r>
              <a:rPr lang="en-GB" sz="2000" dirty="0" smtClean="0"/>
              <a:t> and configuration parameters as such: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477" y="4631505"/>
            <a:ext cx="6984776" cy="21619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024" y="1288342"/>
            <a:ext cx="4489976" cy="33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8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Simulink Basics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600200"/>
            <a:ext cx="7106464" cy="492514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Used for simulation of dynamic models (via a graphical interface).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 It allows us to analyse: </a:t>
            </a:r>
            <a:r>
              <a:rPr lang="en-GB" u="sng" dirty="0" smtClean="0"/>
              <a:t>linear</a:t>
            </a:r>
            <a:r>
              <a:rPr lang="en-GB" dirty="0" smtClean="0"/>
              <a:t>, </a:t>
            </a:r>
            <a:r>
              <a:rPr lang="en-GB" u="sng" dirty="0" smtClean="0"/>
              <a:t>nonlinear</a:t>
            </a:r>
            <a:r>
              <a:rPr lang="en-GB" dirty="0" smtClean="0"/>
              <a:t>, </a:t>
            </a:r>
            <a:r>
              <a:rPr lang="en-GB" u="sng" dirty="0" smtClean="0"/>
              <a:t>time- continuous (and/ or discrete)</a:t>
            </a:r>
            <a:r>
              <a:rPr lang="en-GB" dirty="0" smtClean="0"/>
              <a:t> models with </a:t>
            </a:r>
            <a:r>
              <a:rPr lang="en-GB" u="sng" dirty="0" smtClean="0"/>
              <a:t>multiple inputs and outputs.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Simulink works as a extension of MATLAB (retaining its </a:t>
            </a:r>
            <a:r>
              <a:rPr lang="en-GB" dirty="0" err="1" smtClean="0"/>
              <a:t>funcionality</a:t>
            </a:r>
            <a:r>
              <a:rPr lang="en-GB" dirty="0" smtClean="0"/>
              <a:t> while offering various qualities of dynamic systems).</a:t>
            </a:r>
          </a:p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GB" dirty="0" smtClean="0"/>
              <a:t>It uses a </a:t>
            </a:r>
            <a:r>
              <a:rPr lang="en-GB" u="sng" dirty="0" smtClean="0"/>
              <a:t>block-diagram</a:t>
            </a:r>
            <a:r>
              <a:rPr lang="en-GB" dirty="0" smtClean="0"/>
              <a:t> window as its main graphical interface.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318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Finalising the Rectifier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Add an inductor in series with the load and capacitor.</a:t>
            </a:r>
          </a:p>
          <a:p>
            <a:pPr lvl="1"/>
            <a:r>
              <a:rPr lang="en-GB" dirty="0" smtClean="0"/>
              <a:t>What happens to the initial current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212976"/>
            <a:ext cx="6453147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11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106464" cy="1143000"/>
          </a:xfrm>
        </p:spPr>
        <p:txBody>
          <a:bodyPr/>
          <a:lstStyle/>
          <a:p>
            <a:r>
              <a:rPr lang="en-GB" dirty="0" smtClean="0"/>
              <a:t>Analysing the Harmonics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124744"/>
            <a:ext cx="7416824" cy="46481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In the case of PE converters or various electrical systems, there is a great focus on evaluating the THD and harmonic spectre of electrical parameters.</a:t>
            </a:r>
          </a:p>
          <a:p>
            <a:r>
              <a:rPr lang="en-GB" sz="2000" dirty="0" smtClean="0"/>
              <a:t>To achieve this in Simulink, we specify the values variables of interest and analyse them via the </a:t>
            </a:r>
            <a:r>
              <a:rPr lang="en-GB" sz="2000" i="1" dirty="0" err="1" smtClean="0"/>
              <a:t>powergui</a:t>
            </a:r>
            <a:r>
              <a:rPr lang="en-GB" sz="2000" i="1" dirty="0" smtClean="0"/>
              <a:t> block.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780928"/>
            <a:ext cx="5868144" cy="39920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4115" r="4952" b="10168"/>
          <a:stretch/>
        </p:blipFill>
        <p:spPr>
          <a:xfrm>
            <a:off x="142169" y="2924944"/>
            <a:ext cx="3130238" cy="19960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641" y="5116542"/>
            <a:ext cx="23941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assign a signal that you wish to analyse, right-click on the line and chose properties. Then, set the options as such: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84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-171400"/>
            <a:ext cx="7106464" cy="1143000"/>
          </a:xfrm>
        </p:spPr>
        <p:txBody>
          <a:bodyPr/>
          <a:lstStyle/>
          <a:p>
            <a:r>
              <a:rPr lang="en-GB" dirty="0"/>
              <a:t>Analysing the Harmonics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4" t="4115" r="4952" b="10168"/>
          <a:stretch/>
        </p:blipFill>
        <p:spPr>
          <a:xfrm>
            <a:off x="2262790" y="1844824"/>
            <a:ext cx="6125633" cy="34469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052736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To assign a signal that you wish to analyse, right-click on the line and chose properties. Then, set the options as such: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756386" y="55892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Run the simulation, experiment with different parameter values and se how the THD changes.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0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-8317"/>
            <a:ext cx="7106464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Time to </a:t>
            </a:r>
            <a:r>
              <a:rPr lang="en-GB" i="1" dirty="0" smtClean="0"/>
              <a:t>Switch </a:t>
            </a:r>
            <a:r>
              <a:rPr lang="en-GB" dirty="0" smtClean="0"/>
              <a:t>to a More Controllable Device and </a:t>
            </a:r>
            <a:r>
              <a:rPr lang="en-GB" i="1" dirty="0" smtClean="0"/>
              <a:t>Boost </a:t>
            </a:r>
            <a:r>
              <a:rPr lang="en-GB" dirty="0" smtClean="0"/>
              <a:t>our Understanding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96752"/>
            <a:ext cx="7106464" cy="46481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1800" dirty="0" smtClean="0"/>
              <a:t>In order to function properly, PE switches require signals that determine there state (on/off) and modulates the output signal. </a:t>
            </a:r>
          </a:p>
          <a:p>
            <a:pPr>
              <a:spcAft>
                <a:spcPts val="600"/>
              </a:spcAft>
            </a:pPr>
            <a:r>
              <a:rPr lang="en-GB" sz="1800" dirty="0" smtClean="0"/>
              <a:t>In Simulink, this signal represents a logical (1 or 0) value that we bring to the </a:t>
            </a:r>
            <a:r>
              <a:rPr lang="en-GB" sz="1800" i="1" dirty="0" smtClean="0"/>
              <a:t>gate </a:t>
            </a:r>
            <a:r>
              <a:rPr lang="en-GB" sz="1800" dirty="0" smtClean="0"/>
              <a:t>terminal of the block.</a:t>
            </a:r>
          </a:p>
          <a:p>
            <a:pPr>
              <a:spcAft>
                <a:spcPts val="600"/>
              </a:spcAft>
            </a:pPr>
            <a:r>
              <a:rPr lang="en-GB" sz="1800" dirty="0" smtClean="0"/>
              <a:t>The most simple form of modulation is a fixed duty-cycle periodic signal that can easily be achieved via the </a:t>
            </a:r>
            <a:r>
              <a:rPr lang="en-GB" sz="1800" i="1" dirty="0" smtClean="0"/>
              <a:t>Pulse Generator </a:t>
            </a:r>
            <a:r>
              <a:rPr lang="en-GB" sz="1800" dirty="0" smtClean="0"/>
              <a:t>block</a:t>
            </a:r>
            <a:endParaRPr lang="en-GB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12976"/>
            <a:ext cx="6624736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2" y="6237312"/>
            <a:ext cx="7217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Make sure that your simulation period is in sync with your switching period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-99392"/>
            <a:ext cx="7106464" cy="1143000"/>
          </a:xfrm>
        </p:spPr>
        <p:txBody>
          <a:bodyPr/>
          <a:lstStyle/>
          <a:p>
            <a:r>
              <a:rPr lang="en-GB" dirty="0" smtClean="0"/>
              <a:t>Your task: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836712"/>
            <a:ext cx="7106464" cy="4648162"/>
          </a:xfrm>
        </p:spPr>
        <p:txBody>
          <a:bodyPr/>
          <a:lstStyle/>
          <a:p>
            <a:r>
              <a:rPr lang="en-GB" sz="2000" dirty="0" smtClean="0"/>
              <a:t>Construct a Boost converter with one of the two main types of switches and their respective parameters</a:t>
            </a:r>
            <a:r>
              <a:rPr lang="en-GB" dirty="0" smtClean="0"/>
              <a:t>: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600821"/>
            <a:ext cx="4608511" cy="2029171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791074"/>
              </p:ext>
            </p:extLst>
          </p:nvPr>
        </p:nvGraphicFramePr>
        <p:xfrm>
          <a:off x="1763688" y="3789040"/>
          <a:ext cx="2448272" cy="29411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24136"/>
                <a:gridCol w="1224136"/>
              </a:tblGrid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0,7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80kHz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45V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150V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 ohm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0,787mH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3,3uF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GB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794602"/>
              </p:ext>
            </p:extLst>
          </p:nvPr>
        </p:nvGraphicFramePr>
        <p:xfrm>
          <a:off x="6228184" y="3789040"/>
          <a:ext cx="2448272" cy="2941112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1224136"/>
                <a:gridCol w="1224136"/>
              </a:tblGrid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0,85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15kHz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Vd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45V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Vo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300V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400 ohm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1,02mH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3,3uF</a:t>
                      </a:r>
                      <a:endParaRPr lang="en-GB" dirty="0"/>
                    </a:p>
                  </a:txBody>
                  <a:tcPr/>
                </a:tc>
              </a:tr>
              <a:tr h="367639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</a:t>
                      </a:r>
                      <a:r>
                        <a:rPr lang="en-GB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20%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39952" y="3812690"/>
            <a:ext cx="17029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MOSFET version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966860" y="6381328"/>
            <a:ext cx="135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IGBT version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8089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34482"/>
            <a:ext cx="7106464" cy="1143000"/>
          </a:xfrm>
        </p:spPr>
        <p:txBody>
          <a:bodyPr/>
          <a:lstStyle/>
          <a:p>
            <a:r>
              <a:rPr lang="en-GB" dirty="0" smtClean="0"/>
              <a:t>Results ?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980728"/>
            <a:ext cx="7105650" cy="3630737"/>
          </a:xfrm>
        </p:spPr>
      </p:pic>
      <p:sp>
        <p:nvSpPr>
          <p:cNvPr id="5" name="TextBox 4"/>
          <p:cNvSpPr txBox="1"/>
          <p:nvPr/>
        </p:nvSpPr>
        <p:spPr>
          <a:xfrm>
            <a:off x="1621684" y="4745061"/>
            <a:ext cx="7522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If you are done, try to make a Buck or Buck-Boost converter using these blocks.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165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369"/>
            <a:ext cx="7106464" cy="1143000"/>
          </a:xfrm>
        </p:spPr>
        <p:txBody>
          <a:bodyPr/>
          <a:lstStyle/>
          <a:p>
            <a:r>
              <a:rPr lang="en-GB" dirty="0" smtClean="0"/>
              <a:t>Single Phase Inverter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124744"/>
            <a:ext cx="7106464" cy="46481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000" dirty="0" smtClean="0"/>
              <a:t>In order to operate a full-bridge converter we need to implement a variable duty-cycle PWM. </a:t>
            </a:r>
          </a:p>
          <a:p>
            <a:pPr>
              <a:spcAft>
                <a:spcPts val="600"/>
              </a:spcAft>
            </a:pPr>
            <a:r>
              <a:rPr lang="en-GB" sz="2000" dirty="0" smtClean="0"/>
              <a:t>To generate this type of PWM, we need to construct a carrier and a modulation signal and compare them.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GB" sz="2000" dirty="0" smtClean="0"/>
              <a:t>For now, construct a FB inverter using IGBTs blocks, a controlled voltage source on the DC bus and a 100 ohm resistor on the output.   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17032"/>
            <a:ext cx="7228394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9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106464" cy="1143000"/>
          </a:xfrm>
        </p:spPr>
        <p:txBody>
          <a:bodyPr/>
          <a:lstStyle/>
          <a:p>
            <a:r>
              <a:rPr lang="en-GB" dirty="0" smtClean="0"/>
              <a:t>PWM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1124744"/>
            <a:ext cx="7106464" cy="46481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PWM generator, as previously stated need to provide the </a:t>
            </a:r>
            <a:r>
              <a:rPr lang="en-GB" sz="2400" dirty="0" err="1" smtClean="0"/>
              <a:t>neccesary</a:t>
            </a:r>
            <a:r>
              <a:rPr lang="en-GB" sz="2400" dirty="0" smtClean="0"/>
              <a:t> type of signal to the gates of the switches.</a:t>
            </a:r>
          </a:p>
          <a:p>
            <a:r>
              <a:rPr lang="en-GB" sz="2400" dirty="0" smtClean="0"/>
              <a:t>One way to construct it using block is as followed: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56" y="3115005"/>
            <a:ext cx="889694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7106464" cy="1143000"/>
          </a:xfrm>
        </p:spPr>
        <p:txBody>
          <a:bodyPr/>
          <a:lstStyle/>
          <a:p>
            <a:r>
              <a:rPr lang="en-GB" dirty="0" smtClean="0"/>
              <a:t>PWM Signal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052736"/>
            <a:ext cx="7106464" cy="464816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The carrier signal in this case is a triangular periodic signal with the following parameters: </a:t>
            </a:r>
            <a:endParaRPr lang="en-GB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916832"/>
            <a:ext cx="5830114" cy="3553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19673" y="5764614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The modulation signal can also be changed by adjusting the parameters in the blocks.</a:t>
            </a:r>
          </a:p>
          <a:p>
            <a:r>
              <a:rPr lang="en-GB" dirty="0" smtClean="0"/>
              <a:t>Connect these signals to the respective gates and run the simulation.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489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4624"/>
            <a:ext cx="7106464" cy="1143000"/>
          </a:xfrm>
        </p:spPr>
        <p:txBody>
          <a:bodyPr/>
          <a:lstStyle/>
          <a:p>
            <a:r>
              <a:rPr lang="en-GB" dirty="0" smtClean="0"/>
              <a:t>Harmonic Filtering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680" y="1052736"/>
            <a:ext cx="7106464" cy="4648162"/>
          </a:xfrm>
        </p:spPr>
        <p:txBody>
          <a:bodyPr/>
          <a:lstStyle/>
          <a:p>
            <a:r>
              <a:rPr lang="en-GB" sz="2000" dirty="0" smtClean="0"/>
              <a:t>How</a:t>
            </a:r>
            <a:r>
              <a:rPr lang="en-GB" dirty="0" smtClean="0"/>
              <a:t> </a:t>
            </a:r>
            <a:r>
              <a:rPr lang="en-GB" sz="2000" dirty="0" smtClean="0"/>
              <a:t>does the voltage/ current of the output look ?</a:t>
            </a:r>
          </a:p>
          <a:p>
            <a:r>
              <a:rPr lang="en-GB" sz="2000" dirty="0" smtClean="0"/>
              <a:t>Measure the THD of these signals like we did in the previous examples.</a:t>
            </a:r>
          </a:p>
          <a:p>
            <a:endParaRPr lang="en-GB" sz="2000" dirty="0"/>
          </a:p>
          <a:p>
            <a:r>
              <a:rPr lang="en-GB" sz="2000" dirty="0" smtClean="0"/>
              <a:t>Add an output filter using a inductor and capacitor choose there values in order to mitigate the THD.</a:t>
            </a: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55327"/>
            <a:ext cx="7524328" cy="34606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868144" y="5301208"/>
            <a:ext cx="864096" cy="10801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Basic Principle of Use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1979712" y="2780928"/>
            <a:ext cx="2160240" cy="15841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Forming a simulation model</a:t>
            </a:r>
            <a:endParaRPr lang="en-GB" dirty="0"/>
          </a:p>
        </p:txBody>
      </p:sp>
      <p:sp>
        <p:nvSpPr>
          <p:cNvPr id="5" name="Left-Right Arrow 4"/>
          <p:cNvSpPr/>
          <p:nvPr/>
        </p:nvSpPr>
        <p:spPr>
          <a:xfrm>
            <a:off x="4355976" y="3248980"/>
            <a:ext cx="1944216" cy="504056"/>
          </a:xfrm>
          <a:prstGeom prst="left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ounded Rectangle 5"/>
          <p:cNvSpPr/>
          <p:nvPr/>
        </p:nvSpPr>
        <p:spPr>
          <a:xfrm>
            <a:off x="6588224" y="2708920"/>
            <a:ext cx="2160240" cy="158417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analysis</a:t>
            </a:r>
          </a:p>
          <a:p>
            <a:pPr algn="ctr"/>
            <a:r>
              <a:rPr lang="en-GB" dirty="0" smtClean="0"/>
              <a:t>(Simulation)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979712" y="4941168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In practice, you will implement both stages iteratively until you reach your intended goal. Each new model should be based on a pre-existing one (no need to start from scratch) 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2766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7106464" cy="1143000"/>
          </a:xfrm>
        </p:spPr>
        <p:txBody>
          <a:bodyPr/>
          <a:lstStyle/>
          <a:p>
            <a:r>
              <a:rPr lang="en-GB" dirty="0" smtClean="0"/>
              <a:t>Unipolar Modulation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688" y="980728"/>
            <a:ext cx="7560840" cy="464816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sz="2400" dirty="0" smtClean="0"/>
              <a:t>Modify the model to operate with a unipolar PWM.</a:t>
            </a:r>
          </a:p>
          <a:p>
            <a:pPr>
              <a:spcAft>
                <a:spcPts val="600"/>
              </a:spcAft>
            </a:pPr>
            <a:r>
              <a:rPr lang="en-GB" sz="2400" dirty="0" smtClean="0"/>
              <a:t>What is the difference in THD in comparison with bipolar modulation ?</a:t>
            </a:r>
            <a:endParaRPr lang="en-GB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899186" y="2276872"/>
            <a:ext cx="8172400" cy="3365864"/>
            <a:chOff x="899186" y="2276872"/>
            <a:chExt cx="8172400" cy="33658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186" y="2276872"/>
              <a:ext cx="8172400" cy="3365864"/>
            </a:xfrm>
            <a:prstGeom prst="rect">
              <a:avLst/>
            </a:prstGeom>
          </p:spPr>
        </p:pic>
        <p:sp>
          <p:nvSpPr>
            <p:cNvPr id="5" name="Oval 4"/>
            <p:cNvSpPr/>
            <p:nvPr/>
          </p:nvSpPr>
          <p:spPr>
            <a:xfrm>
              <a:off x="4283968" y="2420888"/>
              <a:ext cx="2736304" cy="288032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1403648" y="4814922"/>
              <a:ext cx="648072" cy="792088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907704" y="6021288"/>
            <a:ext cx="637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odd carrier and associated sideband harmonic are eliminated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724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That Concludes this Tutorial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763688" y="2564904"/>
            <a:ext cx="710646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00A6D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GB" b="1" dirty="0" smtClean="0"/>
              <a:t>Thank you for your attention and good luck with your master studies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5104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Simulink Extensions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GB" dirty="0" smtClean="0"/>
              <a:t>Various software and hardware devices can be used with Simulink.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These extensions usually represent additional libraries, special compilers and/ or hardware extensions.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This greatly increases the ease with which one can program various codes, run and monitor complex systems and develop experimental setups.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094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u="sng" dirty="0" smtClean="0"/>
              <a:t>By using blocks </a:t>
            </a:r>
            <a:r>
              <a:rPr lang="en-GB" dirty="0" smtClean="0"/>
              <a:t>– (</a:t>
            </a:r>
            <a:r>
              <a:rPr lang="en-GB" b="1" dirty="0" smtClean="0"/>
              <a:t>simple</a:t>
            </a:r>
            <a:r>
              <a:rPr lang="en-GB" dirty="0" smtClean="0"/>
              <a:t> ?)</a:t>
            </a:r>
          </a:p>
          <a:p>
            <a:r>
              <a:rPr lang="en-GB" dirty="0" smtClean="0"/>
              <a:t>Similar to making block-diagrams</a:t>
            </a:r>
          </a:p>
          <a:p>
            <a:r>
              <a:rPr lang="en-GB" dirty="0" smtClean="0"/>
              <a:t>Blocks:</a:t>
            </a:r>
          </a:p>
          <a:p>
            <a:pPr lvl="1"/>
            <a:r>
              <a:rPr lang="en-GB" dirty="0" smtClean="0"/>
              <a:t>Are copied from libraries and connected manually.</a:t>
            </a:r>
          </a:p>
          <a:p>
            <a:pPr lvl="1"/>
            <a:r>
              <a:rPr lang="en-GB" dirty="0" smtClean="0"/>
              <a:t>Contain parameters that can be fixed or changed.</a:t>
            </a:r>
          </a:p>
          <a:p>
            <a:pPr lvl="1"/>
            <a:r>
              <a:rPr lang="en-GB" dirty="0" smtClean="0"/>
              <a:t>Some parameters can be changed during simulations.</a:t>
            </a:r>
          </a:p>
          <a:p>
            <a:r>
              <a:rPr lang="en-GB" dirty="0" smtClean="0"/>
              <a:t>Two main types of block libraries:</a:t>
            </a:r>
          </a:p>
          <a:p>
            <a:pPr lvl="1"/>
            <a:r>
              <a:rPr lang="en-GB" dirty="0" smtClean="0"/>
              <a:t>Standard, Simulink lib. </a:t>
            </a:r>
          </a:p>
          <a:p>
            <a:pPr lvl="1"/>
            <a:r>
              <a:rPr lang="en-GB" dirty="0" smtClean="0"/>
              <a:t>User-defined lib.</a:t>
            </a:r>
          </a:p>
          <a:p>
            <a:pPr marL="457200" lvl="1" indent="0">
              <a:buNone/>
            </a:pPr>
            <a:r>
              <a:rPr lang="en-GB" dirty="0"/>
              <a:t>	</a:t>
            </a:r>
            <a:r>
              <a:rPr lang="en-GB" dirty="0" smtClean="0"/>
              <a:t>	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7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Creating a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3106" y="1600200"/>
            <a:ext cx="7106464" cy="5069160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GB" dirty="0" smtClean="0"/>
              <a:t>A model is created by a drag-and-drop technique from a specific library to the workspace.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The connection lines represent mathematical relations and determine the data flow.</a:t>
            </a:r>
          </a:p>
          <a:p>
            <a:pPr>
              <a:spcAft>
                <a:spcPts val="600"/>
              </a:spcAft>
            </a:pPr>
            <a:r>
              <a:rPr lang="en-GB" dirty="0" smtClean="0"/>
              <a:t>One can edit the model via operations like: </a:t>
            </a:r>
            <a:r>
              <a:rPr lang="en-GB" i="1" dirty="0" smtClean="0"/>
              <a:t>copy, past, undo, align, distribute, resize.  </a:t>
            </a:r>
          </a:p>
          <a:p>
            <a:pPr>
              <a:spcAft>
                <a:spcPts val="600"/>
              </a:spcAft>
            </a:pPr>
            <a:r>
              <a:rPr lang="en-GB" i="1" dirty="0" smtClean="0"/>
              <a:t>Please try to keep your models as organized and intuitive as possible. Others (and even you) can easily get lost in more complex systems.</a:t>
            </a:r>
          </a:p>
          <a:p>
            <a:pPr>
              <a:spcAft>
                <a:spcPts val="600"/>
              </a:spcAft>
            </a:pPr>
            <a:r>
              <a:rPr lang="en-GB" i="1" dirty="0" smtClean="0"/>
              <a:t>Group your blocks in subsystems (more on them later), name your variables accordingly and use signal routing blocks in order to avoid unnecessary lines.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98056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 Hierarchy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5465"/>
            <a:ext cx="8424936" cy="37790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142" y="5399184"/>
            <a:ext cx="7189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Example 1: Simulink model of a automobile with several levels of </a:t>
            </a:r>
            <a:r>
              <a:rPr lang="en-GB" dirty="0" err="1" smtClean="0"/>
              <a:t>modeling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988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Lets Get Started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9672" y="1124744"/>
            <a:ext cx="7524328" cy="4648162"/>
          </a:xfrm>
        </p:spPr>
        <p:txBody>
          <a:bodyPr/>
          <a:lstStyle/>
          <a:p>
            <a:r>
              <a:rPr lang="en-GB" dirty="0" smtClean="0"/>
              <a:t>To initiate Simulink, simply type “</a:t>
            </a:r>
            <a:r>
              <a:rPr lang="en-GB" i="1" dirty="0" err="1" smtClean="0"/>
              <a:t>simulink”in</a:t>
            </a:r>
            <a:r>
              <a:rPr lang="en-GB" i="1" dirty="0" smtClean="0"/>
              <a:t> your MATLAB command window.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132856"/>
            <a:ext cx="6480720" cy="437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92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2170"/>
            <a:ext cx="7106464" cy="1143000"/>
          </a:xfrm>
        </p:spPr>
        <p:txBody>
          <a:bodyPr/>
          <a:lstStyle/>
          <a:p>
            <a:r>
              <a:rPr lang="en-GB" dirty="0" smtClean="0"/>
              <a:t>Setting-up the Model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908720"/>
            <a:ext cx="7106464" cy="464816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Before you begin, do not forget to save the model in a separate folder.</a:t>
            </a:r>
          </a:p>
          <a:p>
            <a:r>
              <a:rPr lang="en-GB" sz="2000" dirty="0" smtClean="0"/>
              <a:t>Afterword, configure the model as such: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70" b="74348"/>
          <a:stretch/>
        </p:blipFill>
        <p:spPr>
          <a:xfrm>
            <a:off x="251226" y="1999834"/>
            <a:ext cx="3449172" cy="1067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83" b="41304"/>
          <a:stretch/>
        </p:blipFill>
        <p:spPr>
          <a:xfrm>
            <a:off x="251520" y="3068960"/>
            <a:ext cx="3448878" cy="30190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5" b="2997"/>
          <a:stretch/>
        </p:blipFill>
        <p:spPr>
          <a:xfrm>
            <a:off x="3491881" y="1916832"/>
            <a:ext cx="5583984" cy="4392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87624" y="23822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1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3768" y="392841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2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3928" y="355907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3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74771" y="1999835"/>
            <a:ext cx="5321765" cy="174390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9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3C_IPEMC_2016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M3C_IPEMC_2016</Template>
  <TotalTime>1206</TotalTime>
  <Words>1288</Words>
  <Application>Microsoft Office PowerPoint</Application>
  <PresentationFormat>On-screen Show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M3C_IPEMC_2016</vt:lpstr>
      <vt:lpstr>MATLAB Tutorial II </vt:lpstr>
      <vt:lpstr>Simulink Basics</vt:lpstr>
      <vt:lpstr>Basic Principle of Use</vt:lpstr>
      <vt:lpstr>Simulink Extensions</vt:lpstr>
      <vt:lpstr>Creating a Model</vt:lpstr>
      <vt:lpstr>Creating a Model</vt:lpstr>
      <vt:lpstr>Model Hierarchy</vt:lpstr>
      <vt:lpstr>Lets Get Started</vt:lpstr>
      <vt:lpstr>Setting-up the Model</vt:lpstr>
      <vt:lpstr>Start drawing</vt:lpstr>
      <vt:lpstr>Library</vt:lpstr>
      <vt:lpstr>Useful Tips for Modeling</vt:lpstr>
      <vt:lpstr>Important when working with PE !</vt:lpstr>
      <vt:lpstr>Measurements</vt:lpstr>
      <vt:lpstr>Important for Scopes</vt:lpstr>
      <vt:lpstr>Extracting Data from the Simulation</vt:lpstr>
      <vt:lpstr>Using PE Devices- Uncontrolled Rectifier</vt:lpstr>
      <vt:lpstr>Diode Parameters</vt:lpstr>
      <vt:lpstr>Time to Save Time and Switch the Switches in Digital </vt:lpstr>
      <vt:lpstr>Finalising the Rectifier </vt:lpstr>
      <vt:lpstr>Analysing the Harmonics</vt:lpstr>
      <vt:lpstr>Analysing the Harmonics</vt:lpstr>
      <vt:lpstr>Time to Switch to a More Controllable Device and Boost our Understanding</vt:lpstr>
      <vt:lpstr>Your task:</vt:lpstr>
      <vt:lpstr>Results ?</vt:lpstr>
      <vt:lpstr>Single Phase Inverter</vt:lpstr>
      <vt:lpstr>PWM Signal</vt:lpstr>
      <vt:lpstr>PWM Signal</vt:lpstr>
      <vt:lpstr>Harmonic Filtering</vt:lpstr>
      <vt:lpstr>Unipolar Modulation</vt:lpstr>
      <vt:lpstr>That Concludes this Tutorial</vt:lpstr>
    </vt:vector>
  </TitlesOfParts>
  <Company>TU Delft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MATLAB Tutorial II</dc:title>
  <dc:creator>Mladen Gagiç - EWI</dc:creator>
  <cp:lastModifiedBy>Mladen Gagiç - EWI</cp:lastModifiedBy>
  <cp:revision>31</cp:revision>
  <dcterms:created xsi:type="dcterms:W3CDTF">2016-05-30T17:26:12Z</dcterms:created>
  <dcterms:modified xsi:type="dcterms:W3CDTF">2016-05-31T13:32:25Z</dcterms:modified>
</cp:coreProperties>
</file>