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4" r:id="rId6"/>
    <p:sldId id="258" r:id="rId7"/>
    <p:sldId id="261" r:id="rId8"/>
    <p:sldId id="263" r:id="rId9"/>
    <p:sldId id="262" r:id="rId10"/>
    <p:sldId id="265" r:id="rId11"/>
    <p:sldId id="281" r:id="rId12"/>
    <p:sldId id="266" r:id="rId13"/>
    <p:sldId id="268" r:id="rId14"/>
    <p:sldId id="270" r:id="rId15"/>
    <p:sldId id="269" r:id="rId16"/>
    <p:sldId id="271" r:id="rId17"/>
    <p:sldId id="272" r:id="rId18"/>
    <p:sldId id="275" r:id="rId19"/>
    <p:sldId id="273" r:id="rId20"/>
    <p:sldId id="274" r:id="rId21"/>
    <p:sldId id="276" r:id="rId22"/>
    <p:sldId id="278" r:id="rId23"/>
    <p:sldId id="277" r:id="rId24"/>
    <p:sldId id="279" r:id="rId25"/>
    <p:sldId id="28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92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B79D-6D9D-495B-B04F-EE6CE4BA203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9A77-82D5-48D4-B6FA-58B10CCD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3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B79D-6D9D-495B-B04F-EE6CE4BA203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9A77-82D5-48D4-B6FA-58B10CCD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9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B79D-6D9D-495B-B04F-EE6CE4BA203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9A77-82D5-48D4-B6FA-58B10CCD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1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B79D-6D9D-495B-B04F-EE6CE4BA203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9A77-82D5-48D4-B6FA-58B10CCD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6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B79D-6D9D-495B-B04F-EE6CE4BA203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9A77-82D5-48D4-B6FA-58B10CCD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9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B79D-6D9D-495B-B04F-EE6CE4BA203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9A77-82D5-48D4-B6FA-58B10CCD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85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B79D-6D9D-495B-B04F-EE6CE4BA203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9A77-82D5-48D4-B6FA-58B10CCD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63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B79D-6D9D-495B-B04F-EE6CE4BA203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9A77-82D5-48D4-B6FA-58B10CCD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1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B79D-6D9D-495B-B04F-EE6CE4BA203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9A77-82D5-48D4-B6FA-58B10CCD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66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B79D-6D9D-495B-B04F-EE6CE4BA203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9A77-82D5-48D4-B6FA-58B10CCD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6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B79D-6D9D-495B-B04F-EE6CE4BA203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9A77-82D5-48D4-B6FA-58B10CCD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26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5B79D-6D9D-495B-B04F-EE6CE4BA203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39A77-82D5-48D4-B6FA-58B10CCDC46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K:\ee\dces\dces-shared\_IEEE_PELS_IAS_student board\Logos\IEEE_IAS_Logo.gi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190171" cy="919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K:\ee\dces\dces-shared\_IEEE_PELS_IAS_student board\Logos\ieee-logo_blue.g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7657" y="-1"/>
            <a:ext cx="1364343" cy="976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K:\ee\dces\dces-shared\_IEEE_PELS_IAS_student board\Logos\pels.gi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429" y="5861813"/>
            <a:ext cx="1005341" cy="99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90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nl.mathworks.com/videos/getting-started-with-matlab-101684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/>
              <a:t>MATLAB - BASICS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b="1" dirty="0"/>
              <a:t>Workspace and Simulink in </a:t>
            </a:r>
            <a:r>
              <a:rPr lang="en-IN" b="1" dirty="0" err="1"/>
              <a:t>Matlab</a:t>
            </a:r>
            <a:r>
              <a:rPr lang="en-IN" b="1" dirty="0"/>
              <a:t> Workspace and Simulations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84185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Exercise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l-NL" dirty="0"/>
                  <a:t>A =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e>
                        <m:e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e>
                        <m:e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e>
                      </m:mr>
                      <m:mr>
                        <m:e>
                          <m:r>
                            <a:rPr lang="en-GB" b="0" i="1" smtClean="0">
                              <a:latin typeface="Cambria Math"/>
                            </a:rPr>
                            <m:t>4</m:t>
                          </m:r>
                        </m:e>
                        <m:e>
                          <m:r>
                            <a:rPr lang="en-GB" b="0" i="1" smtClean="0">
                              <a:latin typeface="Cambria Math"/>
                            </a:rPr>
                            <m:t>5</m:t>
                          </m:r>
                        </m:e>
                        <m:e>
                          <m:r>
                            <a:rPr lang="en-GB" b="0" i="1" smtClean="0">
                              <a:latin typeface="Cambria Math"/>
                            </a:rPr>
                            <m:t>6</m:t>
                          </m:r>
                        </m:e>
                      </m:mr>
                      <m:mr>
                        <m:e>
                          <m:r>
                            <a:rPr lang="en-GB" b="0" i="1" smtClean="0">
                              <a:latin typeface="Cambria Math"/>
                            </a:rPr>
                            <m:t>7</m:t>
                          </m:r>
                        </m:e>
                        <m:e>
                          <m:r>
                            <a:rPr lang="en-GB" b="0" i="1" smtClean="0">
                              <a:latin typeface="Cambria Math"/>
                            </a:rPr>
                            <m:t>8</m:t>
                          </m:r>
                        </m:e>
                        <m:e>
                          <m:r>
                            <a:rPr lang="en-GB" b="0" i="1" smtClean="0">
                              <a:latin typeface="Cambria Math"/>
                            </a:rPr>
                            <m:t>9</m:t>
                          </m:r>
                        </m:e>
                      </m:mr>
                    </m:m>
                  </m:oMath>
                </a14:m>
                <a:r>
                  <a:rPr lang="nl-NL" dirty="0"/>
                  <a:t> </a:t>
                </a:r>
              </a:p>
              <a:p>
                <a:r>
                  <a:rPr lang="en-GB" dirty="0"/>
                  <a:t>Calculate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𝐴</m:t>
                        </m:r>
                        <m:r>
                          <m:rPr>
                            <m:nor/>
                          </m:rPr>
                          <a:rPr lang="nl-NL" dirty="0"/>
                          <m:t> 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nl-NL" dirty="0"/>
                  <a:t> (A*A) , A.^2</a:t>
                </a:r>
              </a:p>
              <a:p>
                <a:endParaRPr lang="en-GB" dirty="0"/>
              </a:p>
              <a:p>
                <a:r>
                  <a:rPr lang="en-GB" dirty="0"/>
                  <a:t>B =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GB" i="1">
                              <a:latin typeface="Cambria Math"/>
                            </a:rPr>
                            <m:t>1</m:t>
                          </m:r>
                        </m:e>
                        <m:e>
                          <m:r>
                            <a:rPr lang="en-GB" i="1">
                              <a:latin typeface="Cambria Math"/>
                            </a:rPr>
                            <m:t>2</m:t>
                          </m:r>
                        </m:e>
                        <m:e>
                          <m:r>
                            <a:rPr lang="en-GB" i="1">
                              <a:latin typeface="Cambria Math"/>
                            </a:rPr>
                            <m:t>3</m:t>
                          </m:r>
                        </m:e>
                      </m:mr>
                      <m:mr>
                        <m:e>
                          <m:r>
                            <a:rPr lang="en-GB" i="1">
                              <a:latin typeface="Cambria Math"/>
                            </a:rPr>
                            <m:t>4</m:t>
                          </m:r>
                        </m:e>
                        <m:e>
                          <m:r>
                            <a:rPr lang="en-GB" i="1">
                              <a:latin typeface="Cambria Math"/>
                            </a:rPr>
                            <m:t>5</m:t>
                          </m:r>
                        </m:e>
                        <m:e>
                          <m:r>
                            <a:rPr lang="en-GB" i="1">
                              <a:latin typeface="Cambria Math"/>
                            </a:rPr>
                            <m:t>6</m:t>
                          </m:r>
                        </m:e>
                      </m:mr>
                      <m:mr>
                        <m:e>
                          <m:r>
                            <a:rPr lang="en-GB" i="1">
                              <a:latin typeface="Cambria Math"/>
                            </a:rPr>
                            <m:t>7</m:t>
                          </m:r>
                        </m:e>
                        <m:e>
                          <m:r>
                            <a:rPr lang="en-GB" i="1">
                              <a:latin typeface="Cambria Math"/>
                            </a:rPr>
                            <m:t>8</m:t>
                          </m:r>
                        </m:e>
                        <m:e>
                          <m:r>
                            <a:rPr lang="en-GB" i="1">
                              <a:latin typeface="Cambria Math"/>
                            </a:rPr>
                            <m:t>9</m:t>
                          </m:r>
                        </m:e>
                      </m:mr>
                    </m:m>
                  </m:oMath>
                </a14:m>
                <a:r>
                  <a:rPr lang="nl-NL" dirty="0"/>
                  <a:t>  (A*B), (A./B) , (A/B), (A\B) </a:t>
                </a:r>
                <a:r>
                  <a:rPr lang="nl-NL" dirty="0" err="1"/>
                  <a:t>and</a:t>
                </a:r>
                <a:r>
                  <a:rPr lang="nl-NL" dirty="0"/>
                  <a:t> (A.\B)</a:t>
                </a:r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7593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60426"/>
            <a:ext cx="10972800" cy="557213"/>
          </a:xfrm>
        </p:spPr>
        <p:txBody>
          <a:bodyPr/>
          <a:lstStyle/>
          <a:p>
            <a:r>
              <a:rPr lang="en-US" altLang="zh-CN" sz="3200" dirty="0">
                <a:cs typeface="Arial" charset="0"/>
              </a:rPr>
              <a:t>Exercise: Solutions to Systems of Linear Equations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1"/>
            <a:ext cx="10972800" cy="1662113"/>
          </a:xfrm>
        </p:spPr>
        <p:txBody>
          <a:bodyPr/>
          <a:lstStyle/>
          <a:p>
            <a:pPr defTabSz="919163">
              <a:lnSpc>
                <a:spcPct val="80000"/>
              </a:lnSpc>
              <a:tabLst>
                <a:tab pos="2747963" algn="l"/>
              </a:tabLst>
            </a:pPr>
            <a:r>
              <a:rPr lang="en-US" altLang="zh-CN" sz="2000" b="1" u="sng" dirty="0"/>
              <a:t>Example</a:t>
            </a:r>
            <a:r>
              <a:rPr lang="en-US" altLang="zh-CN" sz="2000" b="1" dirty="0"/>
              <a:t>: a system of 3 linear equations with 3 unknowns (x</a:t>
            </a:r>
            <a:r>
              <a:rPr lang="en-US" altLang="zh-CN" sz="2000" b="1" baseline="-25000" dirty="0"/>
              <a:t>1</a:t>
            </a:r>
            <a:r>
              <a:rPr lang="en-US" altLang="zh-CN" sz="2000" b="1" dirty="0"/>
              <a:t>, x</a:t>
            </a:r>
            <a:r>
              <a:rPr lang="en-US" altLang="zh-CN" sz="2000" b="1" baseline="-25000" dirty="0"/>
              <a:t>2</a:t>
            </a:r>
            <a:r>
              <a:rPr lang="en-US" altLang="zh-CN" sz="2000" b="1" dirty="0"/>
              <a:t>, x</a:t>
            </a:r>
            <a:r>
              <a:rPr lang="en-US" altLang="zh-CN" sz="2000" b="1" baseline="-25000" dirty="0"/>
              <a:t>3</a:t>
            </a:r>
            <a:r>
              <a:rPr lang="en-US" altLang="zh-CN" sz="2000" b="1" dirty="0"/>
              <a:t>):</a:t>
            </a:r>
          </a:p>
          <a:p>
            <a:pPr defTabSz="919163">
              <a:lnSpc>
                <a:spcPct val="80000"/>
              </a:lnSpc>
              <a:buFontTx/>
              <a:buNone/>
              <a:tabLst>
                <a:tab pos="2747963" algn="l"/>
              </a:tabLst>
            </a:pPr>
            <a:r>
              <a:rPr lang="en-US" altLang="zh-CN" sz="1800" dirty="0"/>
              <a:t>		</a:t>
            </a:r>
            <a:r>
              <a:rPr lang="en-US" altLang="zh-CN" sz="2400" dirty="0">
                <a:latin typeface="Courier New" pitchFamily="49" charset="0"/>
              </a:rPr>
              <a:t>3x</a:t>
            </a:r>
            <a:r>
              <a:rPr lang="en-US" altLang="zh-CN" sz="2400" baseline="-25000" dirty="0">
                <a:latin typeface="Courier New" pitchFamily="49" charset="0"/>
              </a:rPr>
              <a:t>1</a:t>
            </a:r>
            <a:r>
              <a:rPr lang="en-US" altLang="zh-CN" sz="2400" dirty="0">
                <a:latin typeface="Courier New" pitchFamily="49" charset="0"/>
              </a:rPr>
              <a:t> + 2x</a:t>
            </a:r>
            <a:r>
              <a:rPr lang="en-US" altLang="zh-CN" sz="2400" baseline="-25000" dirty="0">
                <a:latin typeface="Courier New" pitchFamily="49" charset="0"/>
              </a:rPr>
              <a:t>2</a:t>
            </a:r>
            <a:r>
              <a:rPr lang="en-US" altLang="zh-CN" sz="2400" dirty="0">
                <a:latin typeface="Courier New" pitchFamily="49" charset="0"/>
              </a:rPr>
              <a:t> +2x</a:t>
            </a:r>
            <a:r>
              <a:rPr lang="en-US" altLang="zh-CN" sz="2400" baseline="-25000" dirty="0">
                <a:latin typeface="Courier New" pitchFamily="49" charset="0"/>
              </a:rPr>
              <a:t>3</a:t>
            </a:r>
            <a:r>
              <a:rPr lang="en-US" altLang="zh-CN" sz="2400" dirty="0">
                <a:latin typeface="Courier New" pitchFamily="49" charset="0"/>
              </a:rPr>
              <a:t> = 10</a:t>
            </a:r>
          </a:p>
          <a:p>
            <a:pPr defTabSz="919163">
              <a:lnSpc>
                <a:spcPct val="80000"/>
              </a:lnSpc>
              <a:buFontTx/>
              <a:buNone/>
              <a:tabLst>
                <a:tab pos="2747963" algn="l"/>
              </a:tabLst>
            </a:pPr>
            <a:r>
              <a:rPr lang="en-US" altLang="zh-CN" sz="2400" dirty="0">
                <a:latin typeface="Courier New" pitchFamily="49" charset="0"/>
              </a:rPr>
              <a:t>		-x</a:t>
            </a:r>
            <a:r>
              <a:rPr lang="en-US" altLang="zh-CN" sz="2400" baseline="-25000" dirty="0">
                <a:latin typeface="Courier New" pitchFamily="49" charset="0"/>
              </a:rPr>
              <a:t>1</a:t>
            </a:r>
            <a:r>
              <a:rPr lang="en-US" altLang="zh-CN" sz="2400" dirty="0">
                <a:latin typeface="Courier New" pitchFamily="49" charset="0"/>
              </a:rPr>
              <a:t> + 3x</a:t>
            </a:r>
            <a:r>
              <a:rPr lang="en-US" altLang="zh-CN" sz="2400" baseline="-25000" dirty="0">
                <a:latin typeface="Courier New" pitchFamily="49" charset="0"/>
              </a:rPr>
              <a:t>2</a:t>
            </a:r>
            <a:r>
              <a:rPr lang="en-US" altLang="zh-CN" sz="2400" dirty="0">
                <a:latin typeface="Courier New" pitchFamily="49" charset="0"/>
              </a:rPr>
              <a:t> + 2x</a:t>
            </a:r>
            <a:r>
              <a:rPr lang="en-US" altLang="zh-CN" sz="2400" baseline="-25000" dirty="0">
                <a:latin typeface="Courier New" pitchFamily="49" charset="0"/>
              </a:rPr>
              <a:t>3</a:t>
            </a:r>
            <a:r>
              <a:rPr lang="en-US" altLang="zh-CN" sz="2400" dirty="0">
                <a:latin typeface="Courier New" pitchFamily="49" charset="0"/>
              </a:rPr>
              <a:t> =  5</a:t>
            </a:r>
          </a:p>
          <a:p>
            <a:pPr defTabSz="919163">
              <a:lnSpc>
                <a:spcPct val="80000"/>
              </a:lnSpc>
              <a:buFontTx/>
              <a:buNone/>
              <a:tabLst>
                <a:tab pos="2747963" algn="l"/>
              </a:tabLst>
            </a:pPr>
            <a:r>
              <a:rPr lang="en-US" altLang="zh-CN" sz="2400" dirty="0">
                <a:latin typeface="Courier New" pitchFamily="49" charset="0"/>
              </a:rPr>
              <a:t>		 x</a:t>
            </a:r>
            <a:r>
              <a:rPr lang="en-US" altLang="zh-CN" sz="2400" baseline="-25000" dirty="0">
                <a:latin typeface="Courier New" pitchFamily="49" charset="0"/>
              </a:rPr>
              <a:t>1</a:t>
            </a:r>
            <a:r>
              <a:rPr lang="en-US" altLang="zh-CN" sz="2400" dirty="0">
                <a:latin typeface="Courier New" pitchFamily="49" charset="0"/>
              </a:rPr>
              <a:t> –  x</a:t>
            </a:r>
            <a:r>
              <a:rPr lang="en-US" altLang="zh-CN" sz="2400" baseline="-25000" dirty="0">
                <a:latin typeface="Courier New" pitchFamily="49" charset="0"/>
              </a:rPr>
              <a:t>2</a:t>
            </a:r>
            <a:r>
              <a:rPr lang="en-US" altLang="zh-CN" sz="2400" dirty="0">
                <a:latin typeface="Courier New" pitchFamily="49" charset="0"/>
              </a:rPr>
              <a:t> –  x</a:t>
            </a:r>
            <a:r>
              <a:rPr lang="en-US" altLang="zh-CN" sz="2400" baseline="-25000" dirty="0">
                <a:latin typeface="Courier New" pitchFamily="49" charset="0"/>
              </a:rPr>
              <a:t>3</a:t>
            </a:r>
            <a:r>
              <a:rPr lang="en-US" altLang="zh-CN" sz="2400" dirty="0">
                <a:latin typeface="Courier New" pitchFamily="49" charset="0"/>
              </a:rPr>
              <a:t> = -1</a:t>
            </a:r>
          </a:p>
        </p:txBody>
      </p:sp>
      <p:sp>
        <p:nvSpPr>
          <p:cNvPr id="132104" name="Text Box 8"/>
          <p:cNvSpPr txBox="1">
            <a:spLocks noChangeArrowheads="1"/>
          </p:cNvSpPr>
          <p:nvPr/>
        </p:nvSpPr>
        <p:spPr bwMode="auto">
          <a:xfrm>
            <a:off x="999067" y="4694238"/>
            <a:ext cx="10371667" cy="97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Then, the system can be described as:</a:t>
            </a:r>
          </a:p>
          <a:p>
            <a:pPr algn="ctr"/>
            <a:endParaRPr lang="en-US" altLang="zh-CN" sz="2000" dirty="0"/>
          </a:p>
          <a:p>
            <a:pPr algn="ctr"/>
            <a:r>
              <a:rPr lang="en-US" altLang="zh-CN" sz="2000" dirty="0"/>
              <a:t>Ax = b</a:t>
            </a:r>
          </a:p>
        </p:txBody>
      </p:sp>
      <p:grpSp>
        <p:nvGrpSpPr>
          <p:cNvPr id="132107" name="Group 11"/>
          <p:cNvGrpSpPr>
            <a:grpSpLocks/>
          </p:cNvGrpSpPr>
          <p:nvPr/>
        </p:nvGrpSpPr>
        <p:grpSpPr bwMode="auto">
          <a:xfrm>
            <a:off x="1854201" y="3227388"/>
            <a:ext cx="7167033" cy="1331912"/>
            <a:chOff x="852" y="1865"/>
            <a:chExt cx="3386" cy="839"/>
          </a:xfrm>
        </p:grpSpPr>
        <p:graphicFrame>
          <p:nvGraphicFramePr>
            <p:cNvPr id="132100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69271028"/>
                </p:ext>
              </p:extLst>
            </p:nvPr>
          </p:nvGraphicFramePr>
          <p:xfrm>
            <a:off x="1355" y="2127"/>
            <a:ext cx="836" cy="5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3" name="Equation" r:id="rId3" imgW="1168200" imgH="711000" progId="Equation.DSMT4">
                    <p:embed/>
                  </p:oleObj>
                </mc:Choice>
                <mc:Fallback>
                  <p:oleObj name="Equation" r:id="rId3" imgW="1168200" imgH="7110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5" y="2127"/>
                          <a:ext cx="836" cy="5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2101" name="Object 5"/>
            <p:cNvGraphicFramePr>
              <a:graphicFrameLocks noChangeAspect="1"/>
            </p:cNvGraphicFramePr>
            <p:nvPr/>
          </p:nvGraphicFramePr>
          <p:xfrm>
            <a:off x="2688" y="2097"/>
            <a:ext cx="482" cy="6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4" name="Equation" r:id="rId5" imgW="634680" imgH="799920" progId="Equation.3">
                    <p:embed/>
                  </p:oleObj>
                </mc:Choice>
                <mc:Fallback>
                  <p:oleObj name="Equation" r:id="rId5" imgW="634680" imgH="7999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8" y="2097"/>
                          <a:ext cx="482" cy="6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2102" name="Object 6"/>
            <p:cNvGraphicFramePr>
              <a:graphicFrameLocks noChangeAspect="1"/>
            </p:cNvGraphicFramePr>
            <p:nvPr/>
          </p:nvGraphicFramePr>
          <p:xfrm>
            <a:off x="3760" y="2099"/>
            <a:ext cx="478" cy="5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5" name="Equation" r:id="rId7" imgW="647640" imgH="799920" progId="Equation.3">
                    <p:embed/>
                  </p:oleObj>
                </mc:Choice>
                <mc:Fallback>
                  <p:oleObj name="Equation" r:id="rId7" imgW="647640" imgH="7999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60" y="2099"/>
                          <a:ext cx="478" cy="5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2105" name="Rectangle 9"/>
            <p:cNvSpPr>
              <a:spLocks noChangeArrowheads="1"/>
            </p:cNvSpPr>
            <p:nvPr/>
          </p:nvSpPr>
          <p:spPr bwMode="auto">
            <a:xfrm>
              <a:off x="852" y="1865"/>
              <a:ext cx="6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 altLang="zh-CN" sz="1600"/>
                <a:t>Let 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251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autoUpdateAnimBg="0"/>
      <p:bldP spid="13210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Useful functions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/>
                  <a:t>sin </a:t>
                </a:r>
                <a:r>
                  <a:rPr lang="en-GB" dirty="0" err="1"/>
                  <a:t>asin</a:t>
                </a:r>
                <a:r>
                  <a:rPr lang="nl-NL" dirty="0"/>
                  <a:t> </a:t>
                </a:r>
                <a:r>
                  <a:rPr lang="nl-NL" dirty="0" err="1"/>
                  <a:t>cos</a:t>
                </a:r>
                <a:r>
                  <a:rPr lang="nl-NL" dirty="0"/>
                  <a:t> </a:t>
                </a:r>
                <a:r>
                  <a:rPr lang="nl-NL" dirty="0" err="1"/>
                  <a:t>acos</a:t>
                </a:r>
                <a:r>
                  <a:rPr lang="nl-NL" dirty="0"/>
                  <a:t> tan </a:t>
                </a:r>
                <a:r>
                  <a:rPr lang="nl-NL" dirty="0" err="1"/>
                  <a:t>atan</a:t>
                </a:r>
                <a:r>
                  <a:rPr lang="nl-NL" dirty="0"/>
                  <a:t> sec </a:t>
                </a:r>
                <a:r>
                  <a:rPr lang="nl-NL" dirty="0" err="1"/>
                  <a:t>asec</a:t>
                </a:r>
                <a:r>
                  <a:rPr lang="nl-NL" dirty="0"/>
                  <a:t> </a:t>
                </a:r>
                <a:r>
                  <a:rPr lang="nl-NL" dirty="0" err="1"/>
                  <a:t>csc</a:t>
                </a:r>
                <a:r>
                  <a:rPr lang="nl-NL" dirty="0"/>
                  <a:t> </a:t>
                </a:r>
                <a:r>
                  <a:rPr lang="nl-NL" dirty="0" err="1"/>
                  <a:t>acsc</a:t>
                </a:r>
                <a:r>
                  <a:rPr lang="nl-NL" dirty="0"/>
                  <a:t> </a:t>
                </a:r>
                <a:r>
                  <a:rPr lang="nl-NL" dirty="0" err="1"/>
                  <a:t>cot</a:t>
                </a:r>
                <a:r>
                  <a:rPr lang="nl-NL" dirty="0"/>
                  <a:t> </a:t>
                </a:r>
                <a:r>
                  <a:rPr lang="nl-NL" dirty="0" err="1"/>
                  <a:t>acot</a:t>
                </a:r>
                <a:r>
                  <a:rPr lang="nl-NL" dirty="0"/>
                  <a:t>( </a:t>
                </a:r>
                <a:r>
                  <a:rPr lang="nl-NL" dirty="0" err="1"/>
                  <a:t>hyperbolic</a:t>
                </a:r>
                <a:r>
                  <a:rPr lang="nl-NL" dirty="0"/>
                  <a:t> : </a:t>
                </a:r>
                <a:r>
                  <a:rPr lang="nl-NL" dirty="0" err="1"/>
                  <a:t>sinh</a:t>
                </a:r>
                <a:r>
                  <a:rPr lang="nl-NL" dirty="0"/>
                  <a:t>)</a:t>
                </a:r>
              </a:p>
              <a:p>
                <a:r>
                  <a:rPr lang="en-GB" dirty="0" err="1"/>
                  <a:t>exp</a:t>
                </a:r>
                <a:r>
                  <a:rPr lang="en-GB" dirty="0"/>
                  <a:t>, log, log10, </a:t>
                </a:r>
                <a:r>
                  <a:rPr lang="en-GB" dirty="0" err="1"/>
                  <a:t>sqrt</a:t>
                </a:r>
                <a:endParaRPr lang="en-GB" dirty="0"/>
              </a:p>
              <a:p>
                <a:r>
                  <a:rPr lang="en-GB" dirty="0"/>
                  <a:t>Complex functions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𝑧</m:t>
                    </m:r>
                    <m:r>
                      <a:rPr lang="en-GB" b="0" i="1" smtClean="0">
                        <a:latin typeface="Cambria Math"/>
                      </a:rPr>
                      <m:t>=</m:t>
                    </m:r>
                    <m:r>
                      <a:rPr lang="en-GB" b="0" i="1" smtClean="0">
                        <a:latin typeface="Cambria Math"/>
                      </a:rPr>
                      <m:t>𝑎</m:t>
                    </m:r>
                    <m:r>
                      <a:rPr lang="en-GB" b="0" i="1" smtClean="0">
                        <a:latin typeface="Cambria Math"/>
                      </a:rPr>
                      <m:t>+</m:t>
                    </m:r>
                    <m:r>
                      <a:rPr lang="en-GB" b="0" i="1" smtClean="0">
                        <a:latin typeface="Cambria Math"/>
                      </a:rPr>
                      <m:t>𝑗𝑏</m:t>
                    </m:r>
                  </m:oMath>
                </a14:m>
                <a:endParaRPr lang="en-GB" dirty="0"/>
              </a:p>
              <a:p>
                <a:r>
                  <a:rPr lang="en-GB" dirty="0"/>
                  <a:t>Abs |z|, angle, </a:t>
                </a:r>
                <a:r>
                  <a:rPr lang="en-GB" dirty="0" err="1"/>
                  <a:t>conj</a:t>
                </a:r>
                <a:r>
                  <a:rPr lang="en-GB" dirty="0"/>
                  <a:t>, </a:t>
                </a:r>
                <a:r>
                  <a:rPr lang="en-GB" dirty="0" err="1"/>
                  <a:t>imag</a:t>
                </a:r>
                <a:r>
                  <a:rPr lang="en-GB" dirty="0"/>
                  <a:t>, real</a:t>
                </a:r>
              </a:p>
              <a:p>
                <a:pPr marL="0" indent="0">
                  <a:buNone/>
                </a:pPr>
                <a:r>
                  <a:rPr lang="en-GB" dirty="0"/>
                  <a:t>Round off functions</a:t>
                </a:r>
              </a:p>
              <a:p>
                <a:pPr marL="0" indent="0">
                  <a:buNone/>
                </a:pPr>
                <a:r>
                  <a:rPr lang="en-GB" dirty="0"/>
                  <a:t>fix </a:t>
                </a:r>
                <a:r>
                  <a:rPr lang="en-GB" dirty="0">
                    <a:solidFill>
                      <a:srgbClr val="FF0000"/>
                    </a:solidFill>
                  </a:rPr>
                  <a:t>(round to zero)</a:t>
                </a:r>
                <a:r>
                  <a:rPr lang="en-GB" dirty="0"/>
                  <a:t>, floor </a:t>
                </a:r>
                <a:r>
                  <a:rPr lang="en-GB" dirty="0">
                    <a:solidFill>
                      <a:srgbClr val="FF0000"/>
                    </a:solidFill>
                  </a:rPr>
                  <a:t>(round to - infinity) </a:t>
                </a:r>
                <a:r>
                  <a:rPr lang="en-GB" dirty="0"/>
                  <a:t>, ceil </a:t>
                </a:r>
                <a:r>
                  <a:rPr lang="en-GB" dirty="0">
                    <a:solidFill>
                      <a:srgbClr val="FF0000"/>
                    </a:solidFill>
                  </a:rPr>
                  <a:t>(round to infinity)</a:t>
                </a:r>
                <a:r>
                  <a:rPr lang="en-GB" dirty="0"/>
                  <a:t>, round </a:t>
                </a:r>
                <a:r>
                  <a:rPr lang="en-GB" dirty="0">
                    <a:solidFill>
                      <a:srgbClr val="FF0000"/>
                    </a:solidFill>
                  </a:rPr>
                  <a:t>(nearest integer)</a:t>
                </a:r>
                <a:r>
                  <a:rPr lang="en-GB" dirty="0"/>
                  <a:t> rem (</a:t>
                </a:r>
                <a:r>
                  <a:rPr lang="en-GB" dirty="0" err="1"/>
                  <a:t>a,b</a:t>
                </a:r>
                <a:r>
                  <a:rPr lang="en-GB" dirty="0"/>
                  <a:t>) </a:t>
                </a:r>
                <a:r>
                  <a:rPr lang="en-GB" dirty="0">
                    <a:solidFill>
                      <a:srgbClr val="FF0000"/>
                    </a:solidFill>
                  </a:rPr>
                  <a:t>(reminder after division of a/b)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17" t="-2241" r="-17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471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cs typeface="Arial" charset="0"/>
              </a:rPr>
              <a:t>Flow Control: If…Else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5200" y="1663700"/>
            <a:ext cx="10515600" cy="47752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zh-CN" sz="2400" dirty="0"/>
              <a:t>Example: </a:t>
            </a:r>
            <a:r>
              <a:rPr lang="en-US" altLang="zh-CN" sz="2400" dirty="0">
                <a:solidFill>
                  <a:srgbClr val="FF0000"/>
                </a:solidFill>
              </a:rPr>
              <a:t>(</a:t>
            </a:r>
            <a:r>
              <a:rPr lang="en-US" altLang="zh-CN" sz="2400" b="1" dirty="0">
                <a:solidFill>
                  <a:srgbClr val="FF0000"/>
                </a:solidFill>
              </a:rPr>
              <a:t>if</a:t>
            </a:r>
            <a:r>
              <a:rPr lang="en-US" altLang="zh-CN" sz="2400" dirty="0">
                <a:solidFill>
                  <a:srgbClr val="FF0000"/>
                </a:solidFill>
                <a:latin typeface="Tahoma"/>
              </a:rPr>
              <a:t>…</a:t>
            </a:r>
            <a:r>
              <a:rPr lang="en-US" altLang="zh-CN" sz="2400" b="1" dirty="0">
                <a:solidFill>
                  <a:srgbClr val="FF0000"/>
                </a:solidFill>
              </a:rPr>
              <a:t>else</a:t>
            </a:r>
            <a:r>
              <a:rPr lang="en-US" altLang="zh-CN" sz="2400" dirty="0">
                <a:solidFill>
                  <a:srgbClr val="FF0000"/>
                </a:solidFill>
              </a:rPr>
              <a:t> and </a:t>
            </a:r>
            <a:r>
              <a:rPr lang="en-US" altLang="zh-CN" sz="2400" b="1" dirty="0" err="1">
                <a:solidFill>
                  <a:srgbClr val="FF0000"/>
                </a:solidFill>
              </a:rPr>
              <a:t>elseif</a:t>
            </a:r>
            <a:r>
              <a:rPr lang="en-US" altLang="zh-CN" sz="2400" dirty="0">
                <a:solidFill>
                  <a:srgbClr val="FF0000"/>
                </a:solidFill>
              </a:rPr>
              <a:t> clauses)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zh-CN" sz="2400" dirty="0"/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zh-CN" sz="4000" i="1" dirty="0"/>
              <a:t>if velocity &gt; 100</a:t>
            </a:r>
          </a:p>
          <a:p>
            <a:pPr lvl="3">
              <a:spcBef>
                <a:spcPct val="0"/>
              </a:spcBef>
              <a:buFontTx/>
              <a:buNone/>
            </a:pPr>
            <a:r>
              <a:rPr lang="en-US" altLang="zh-CN" sz="4000" i="1" dirty="0" err="1"/>
              <a:t>disp</a:t>
            </a:r>
            <a:r>
              <a:rPr lang="en-US" altLang="zh-CN" sz="4000" i="1" dirty="0"/>
              <a:t> (</a:t>
            </a:r>
            <a:r>
              <a:rPr lang="en-US" altLang="zh-CN" sz="4000" i="1" dirty="0">
                <a:latin typeface="Tahoma"/>
              </a:rPr>
              <a:t>‘</a:t>
            </a:r>
            <a:r>
              <a:rPr lang="en-US" altLang="zh-CN" sz="4000" i="1" dirty="0"/>
              <a:t>Too fast</a:t>
            </a:r>
            <a:r>
              <a:rPr lang="en-US" altLang="zh-CN" sz="4000" i="1" dirty="0">
                <a:latin typeface="Tahoma"/>
              </a:rPr>
              <a:t>’</a:t>
            </a:r>
            <a:r>
              <a:rPr lang="en-US" altLang="zh-CN" sz="4000" i="1" dirty="0"/>
              <a:t>)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zh-CN" sz="4000" i="1" dirty="0" err="1"/>
              <a:t>elseif</a:t>
            </a:r>
            <a:r>
              <a:rPr lang="en-US" altLang="zh-CN" sz="4000" i="1" dirty="0"/>
              <a:t> temperature &gt; 90</a:t>
            </a:r>
          </a:p>
          <a:p>
            <a:pPr lvl="3">
              <a:spcBef>
                <a:spcPct val="0"/>
              </a:spcBef>
              <a:buFontTx/>
              <a:buNone/>
            </a:pPr>
            <a:r>
              <a:rPr lang="en-US" altLang="zh-CN" sz="4000" i="1" dirty="0" err="1"/>
              <a:t>disp</a:t>
            </a:r>
            <a:r>
              <a:rPr lang="en-US" altLang="zh-CN" sz="4000" i="1" dirty="0"/>
              <a:t> (</a:t>
            </a:r>
            <a:r>
              <a:rPr lang="en-US" altLang="zh-CN" sz="4000" i="1" dirty="0">
                <a:latin typeface="Tahoma"/>
              </a:rPr>
              <a:t>‘</a:t>
            </a:r>
            <a:r>
              <a:rPr lang="en-US" altLang="zh-CN" sz="4000" i="1" dirty="0"/>
              <a:t>Normal Speed</a:t>
            </a:r>
            <a:r>
              <a:rPr lang="en-US" altLang="zh-CN" sz="4000" i="1" dirty="0">
                <a:latin typeface="Tahoma"/>
              </a:rPr>
              <a:t>’</a:t>
            </a:r>
            <a:r>
              <a:rPr lang="en-US" altLang="zh-CN" sz="4000" i="1" dirty="0"/>
              <a:t>);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zh-CN" sz="4000" i="1" dirty="0"/>
              <a:t>else</a:t>
            </a:r>
          </a:p>
          <a:p>
            <a:pPr lvl="3">
              <a:spcBef>
                <a:spcPct val="0"/>
              </a:spcBef>
              <a:buFontTx/>
              <a:buNone/>
            </a:pPr>
            <a:r>
              <a:rPr lang="en-US" altLang="zh-CN" sz="4000" i="1" dirty="0" err="1"/>
              <a:t>disp</a:t>
            </a:r>
            <a:r>
              <a:rPr lang="en-US" altLang="zh-CN" sz="4000" i="1" dirty="0"/>
              <a:t> (</a:t>
            </a:r>
            <a:r>
              <a:rPr lang="en-US" altLang="zh-CN" sz="4000" i="1" dirty="0">
                <a:latin typeface="Tahoma"/>
              </a:rPr>
              <a:t>‘</a:t>
            </a:r>
            <a:r>
              <a:rPr lang="en-US" altLang="zh-CN" sz="4000" i="1" dirty="0"/>
              <a:t>Very slow</a:t>
            </a:r>
            <a:r>
              <a:rPr lang="en-US" altLang="zh-CN" sz="4000" i="1" dirty="0">
                <a:latin typeface="Tahoma"/>
              </a:rPr>
              <a:t>’</a:t>
            </a:r>
            <a:r>
              <a:rPr lang="en-US" altLang="zh-CN" sz="4000" i="1" dirty="0"/>
              <a:t>)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zh-CN" sz="4000" i="1" dirty="0"/>
              <a:t>End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altLang="zh-CN" dirty="0"/>
          </a:p>
          <a:p>
            <a:pPr lvl="2">
              <a:spcBef>
                <a:spcPct val="0"/>
              </a:spcBef>
              <a:buFontTx/>
              <a:buNone/>
            </a:pPr>
            <a:endParaRPr lang="en-US" altLang="zh-CN" dirty="0"/>
          </a:p>
          <a:p>
            <a:pPr lvl="2">
              <a:spcBef>
                <a:spcPct val="0"/>
              </a:spcBef>
              <a:buFontTx/>
              <a:buNone/>
            </a:pPr>
            <a:endParaRPr lang="en-US" altLang="zh-CN" dirty="0"/>
          </a:p>
          <a:p>
            <a:pPr lvl="2">
              <a:spcBef>
                <a:spcPct val="0"/>
              </a:spcBef>
              <a:buFontTx/>
              <a:buNone/>
            </a:pPr>
            <a:endParaRPr lang="en-US" altLang="zh-CN" dirty="0"/>
          </a:p>
          <a:p>
            <a:pPr lvl="2">
              <a:spcBef>
                <a:spcPct val="0"/>
              </a:spcBef>
              <a:buFontTx/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8814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 dirty="0" err="1"/>
              <a:t>nrows</a:t>
            </a:r>
            <a:r>
              <a:rPr lang="en-US" i="1" dirty="0"/>
              <a:t> = 4; </a:t>
            </a:r>
            <a:r>
              <a:rPr lang="en-US" i="1" dirty="0" err="1"/>
              <a:t>ncols</a:t>
            </a:r>
            <a:r>
              <a:rPr lang="en-US" i="1" dirty="0"/>
              <a:t> = 6; A = ones(</a:t>
            </a:r>
            <a:r>
              <a:rPr lang="en-US" i="1" dirty="0" err="1"/>
              <a:t>nrows,ncols</a:t>
            </a:r>
            <a:r>
              <a:rPr lang="en-US" i="1" dirty="0"/>
              <a:t>);</a:t>
            </a:r>
          </a:p>
          <a:p>
            <a:pPr marL="0" indent="0">
              <a:buNone/>
            </a:pPr>
            <a:r>
              <a:rPr lang="en-US" i="1" dirty="0"/>
              <a:t>for c = 1:ncols </a:t>
            </a:r>
          </a:p>
          <a:p>
            <a:pPr marL="0" indent="0">
              <a:buNone/>
            </a:pPr>
            <a:r>
              <a:rPr lang="en-US" i="1" dirty="0"/>
              <a:t>	for r = 1:nrows </a:t>
            </a:r>
          </a:p>
          <a:p>
            <a:pPr marL="0" indent="0">
              <a:buNone/>
            </a:pPr>
            <a:r>
              <a:rPr lang="en-US" i="1" dirty="0"/>
              <a:t>		if r == c </a:t>
            </a:r>
          </a:p>
          <a:p>
            <a:pPr marL="0" indent="0">
              <a:buNone/>
            </a:pPr>
            <a:r>
              <a:rPr lang="en-US" i="1" dirty="0"/>
              <a:t>		A(</a:t>
            </a:r>
            <a:r>
              <a:rPr lang="en-US" i="1" dirty="0" err="1"/>
              <a:t>r,c</a:t>
            </a:r>
            <a:r>
              <a:rPr lang="en-US" i="1" dirty="0"/>
              <a:t>) = 2; </a:t>
            </a:r>
          </a:p>
          <a:p>
            <a:pPr marL="0" indent="0">
              <a:buNone/>
            </a:pPr>
            <a:r>
              <a:rPr lang="en-US" i="1" dirty="0"/>
              <a:t>			</a:t>
            </a:r>
            <a:r>
              <a:rPr lang="en-US" i="1" dirty="0" err="1"/>
              <a:t>elseif</a:t>
            </a:r>
            <a:r>
              <a:rPr lang="en-US" i="1" dirty="0"/>
              <a:t> abs(r-c) == 1 </a:t>
            </a:r>
          </a:p>
          <a:p>
            <a:pPr marL="0" indent="0">
              <a:buNone/>
            </a:pPr>
            <a:r>
              <a:rPr lang="en-US" i="1" dirty="0"/>
              <a:t>			A(</a:t>
            </a:r>
            <a:r>
              <a:rPr lang="en-US" i="1" dirty="0" err="1"/>
              <a:t>r,c</a:t>
            </a:r>
            <a:r>
              <a:rPr lang="en-US" i="1" dirty="0"/>
              <a:t>) = -1;</a:t>
            </a:r>
          </a:p>
          <a:p>
            <a:pPr marL="0" indent="0">
              <a:buNone/>
            </a:pPr>
            <a:r>
              <a:rPr lang="en-US" i="1" dirty="0"/>
              <a:t>				 else A(</a:t>
            </a:r>
            <a:r>
              <a:rPr lang="en-US" i="1" dirty="0" err="1"/>
              <a:t>r,c</a:t>
            </a:r>
            <a:r>
              <a:rPr lang="en-US" i="1" dirty="0"/>
              <a:t>) = 0; </a:t>
            </a:r>
          </a:p>
          <a:p>
            <a:pPr marL="0" indent="0">
              <a:buNone/>
            </a:pPr>
            <a:r>
              <a:rPr lang="en-US" i="1" dirty="0"/>
              <a:t>		 end </a:t>
            </a:r>
          </a:p>
          <a:p>
            <a:pPr marL="0" indent="0">
              <a:buNone/>
            </a:pPr>
            <a:r>
              <a:rPr lang="en-US" i="1" dirty="0"/>
              <a:t>	end </a:t>
            </a:r>
          </a:p>
          <a:p>
            <a:pPr marL="0" indent="0">
              <a:buNone/>
            </a:pPr>
            <a:r>
              <a:rPr lang="en-US" i="1" dirty="0"/>
              <a:t>end A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498834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cs typeface="Arial" charset="0"/>
              </a:rPr>
              <a:t>Flow Control: </a:t>
            </a:r>
            <a:r>
              <a:rPr lang="en-US" altLang="zh-CN"/>
              <a:t>Loops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333" y="1892300"/>
            <a:ext cx="4673600" cy="2870200"/>
          </a:xfrm>
        </p:spPr>
        <p:txBody>
          <a:bodyPr/>
          <a:lstStyle/>
          <a:p>
            <a:r>
              <a:rPr lang="en-US" altLang="zh-CN" sz="2000" b="1" dirty="0"/>
              <a:t>for</a:t>
            </a:r>
            <a:r>
              <a:rPr lang="en-US" altLang="zh-CN" sz="2000" dirty="0"/>
              <a:t> loop</a:t>
            </a:r>
          </a:p>
          <a:p>
            <a:pPr lvl="1">
              <a:buFontTx/>
              <a:buNone/>
            </a:pPr>
            <a:r>
              <a:rPr lang="en-US" altLang="zh-CN" sz="1800" b="1" dirty="0"/>
              <a:t>for</a:t>
            </a:r>
            <a:r>
              <a:rPr lang="en-US" altLang="zh-CN" sz="1800" dirty="0"/>
              <a:t> </a:t>
            </a:r>
            <a:r>
              <a:rPr lang="en-US" altLang="zh-CN" sz="1800" i="1" dirty="0"/>
              <a:t>variable = expression</a:t>
            </a:r>
          </a:p>
          <a:p>
            <a:pPr lvl="1">
              <a:buFontTx/>
              <a:buNone/>
            </a:pPr>
            <a:r>
              <a:rPr lang="en-US" altLang="zh-CN" sz="1800" b="1" dirty="0"/>
              <a:t>	commands</a:t>
            </a:r>
          </a:p>
          <a:p>
            <a:pPr lvl="1">
              <a:buFontTx/>
              <a:buNone/>
            </a:pPr>
            <a:r>
              <a:rPr lang="en-US" altLang="zh-CN" sz="1800" b="1" dirty="0"/>
              <a:t>end</a:t>
            </a:r>
          </a:p>
          <a:p>
            <a:r>
              <a:rPr lang="en-US" altLang="zh-CN" sz="2000" b="1" dirty="0"/>
              <a:t>while</a:t>
            </a:r>
            <a:r>
              <a:rPr lang="en-US" altLang="zh-CN" sz="2000" dirty="0"/>
              <a:t> loop</a:t>
            </a:r>
          </a:p>
          <a:p>
            <a:pPr lvl="1">
              <a:buFontTx/>
              <a:buNone/>
            </a:pPr>
            <a:r>
              <a:rPr lang="en-US" altLang="zh-CN" sz="1800" b="1" dirty="0"/>
              <a:t>while</a:t>
            </a:r>
            <a:r>
              <a:rPr lang="en-US" altLang="zh-CN" sz="1800" dirty="0"/>
              <a:t> </a:t>
            </a:r>
            <a:r>
              <a:rPr lang="en-US" altLang="zh-CN" sz="1800" i="1" dirty="0"/>
              <a:t>expression</a:t>
            </a:r>
          </a:p>
          <a:p>
            <a:pPr lvl="1">
              <a:buFontTx/>
              <a:buNone/>
            </a:pPr>
            <a:r>
              <a:rPr lang="en-US" altLang="zh-CN" sz="1800" i="1" dirty="0"/>
              <a:t>	commands</a:t>
            </a:r>
          </a:p>
          <a:p>
            <a:pPr lvl="1">
              <a:buFontTx/>
              <a:buNone/>
            </a:pPr>
            <a:r>
              <a:rPr lang="en-US" altLang="zh-CN" sz="1800" b="1" i="1" dirty="0"/>
              <a:t>end</a:t>
            </a:r>
          </a:p>
        </p:txBody>
      </p:sp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5842000" y="1828801"/>
            <a:ext cx="5367867" cy="265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1600" b="1" u="sng" dirty="0">
                <a:latin typeface="Tahoma" pitchFamily="34" charset="0"/>
              </a:rPr>
              <a:t>Example (for loop):</a:t>
            </a:r>
          </a:p>
          <a:p>
            <a:pPr lvl="1"/>
            <a:r>
              <a:rPr lang="en-US" altLang="zh-CN" sz="1600" i="1" dirty="0">
                <a:latin typeface="Tahoma" pitchFamily="34" charset="0"/>
              </a:rPr>
              <a:t>for t = 1:5000</a:t>
            </a:r>
          </a:p>
          <a:p>
            <a:pPr lvl="1"/>
            <a:r>
              <a:rPr lang="en-US" altLang="zh-CN" sz="1600" i="1" dirty="0">
                <a:latin typeface="Tahoma" pitchFamily="34" charset="0"/>
              </a:rPr>
              <a:t>	y(t) = cos (2*pi*t/10);</a:t>
            </a:r>
          </a:p>
          <a:p>
            <a:pPr lvl="1"/>
            <a:r>
              <a:rPr lang="en-US" altLang="zh-CN" sz="1600" i="1" dirty="0">
                <a:latin typeface="Tahoma" pitchFamily="34" charset="0"/>
              </a:rPr>
              <a:t>end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1600" b="1" u="sng" dirty="0">
                <a:latin typeface="Tahoma" pitchFamily="34" charset="0"/>
              </a:rPr>
              <a:t>Example (while loop):</a:t>
            </a:r>
          </a:p>
          <a:p>
            <a:pPr lvl="1"/>
            <a:r>
              <a:rPr lang="en-US" altLang="zh-CN" sz="1600" i="1" dirty="0">
                <a:latin typeface="Tahoma" pitchFamily="34" charset="0"/>
              </a:rPr>
              <a:t>A = 1;</a:t>
            </a:r>
          </a:p>
          <a:p>
            <a:pPr lvl="1"/>
            <a:r>
              <a:rPr lang="en-US" altLang="zh-CN" sz="1600" i="1" dirty="0">
                <a:latin typeface="Tahoma" pitchFamily="34" charset="0"/>
              </a:rPr>
              <a:t>while ( 1+A) &gt;1</a:t>
            </a:r>
          </a:p>
          <a:p>
            <a:pPr lvl="1"/>
            <a:r>
              <a:rPr lang="en-US" altLang="zh-CN" sz="1600" i="1" dirty="0">
                <a:latin typeface="Tahoma" pitchFamily="34" charset="0"/>
              </a:rPr>
              <a:t>	A= A/2;</a:t>
            </a:r>
          </a:p>
          <a:p>
            <a:pPr lvl="1"/>
            <a:r>
              <a:rPr lang="en-US" altLang="zh-CN" sz="1600" i="1" dirty="0">
                <a:latin typeface="Tahoma" pitchFamily="34" charset="0"/>
              </a:rPr>
              <a:t>end</a:t>
            </a:r>
          </a:p>
          <a:p>
            <a:pPr lvl="1"/>
            <a:r>
              <a:rPr lang="en-US" altLang="zh-CN" sz="1600" i="1" dirty="0">
                <a:latin typeface="Tahoma" pitchFamily="34" charset="0"/>
              </a:rPr>
              <a:t>EPS = 2*A</a:t>
            </a:r>
          </a:p>
        </p:txBody>
      </p:sp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728134" y="4830763"/>
            <a:ext cx="692311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zh-CN" sz="2000">
                <a:latin typeface="Tahoma" pitchFamily="34" charset="0"/>
              </a:rPr>
              <a:t>the </a:t>
            </a:r>
            <a:r>
              <a:rPr lang="en-US" altLang="zh-CN" sz="2000" b="1">
                <a:latin typeface="Tahoma" pitchFamily="34" charset="0"/>
              </a:rPr>
              <a:t>break</a:t>
            </a:r>
            <a:r>
              <a:rPr lang="en-US" altLang="zh-CN" sz="2000">
                <a:latin typeface="Tahoma" pitchFamily="34" charset="0"/>
              </a:rPr>
              <a:t> statement</a:t>
            </a:r>
          </a:p>
          <a:p>
            <a:pPr lvl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b="1">
                <a:latin typeface="Tahoma" pitchFamily="34" charset="0"/>
              </a:rPr>
              <a:t>break</a:t>
            </a:r>
            <a:r>
              <a:rPr lang="en-US" altLang="zh-CN" sz="2000">
                <a:latin typeface="Tahoma" pitchFamily="34" charset="0"/>
              </a:rPr>
              <a:t> – is used to terminate the execution of the loop.</a:t>
            </a:r>
          </a:p>
        </p:txBody>
      </p:sp>
    </p:spTree>
    <p:extLst>
      <p:ext uri="{BB962C8B-B14F-4D97-AF65-F5344CB8AC3E}">
        <p14:creationId xmlns:p14="http://schemas.microsoft.com/office/powerpoint/2010/main" val="122649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 autoUpdateAnimBg="0"/>
      <p:bldP spid="194564" grpId="0" autoUpdateAnimBg="0"/>
      <p:bldP spid="19456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 loop : Example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i="1" dirty="0"/>
              <a:t>s = 10; </a:t>
            </a:r>
          </a:p>
          <a:p>
            <a:pPr marL="0" indent="0">
              <a:buNone/>
            </a:pPr>
            <a:r>
              <a:rPr lang="pt-BR" sz="3600" i="1" dirty="0"/>
              <a:t>H = zeros(s);</a:t>
            </a:r>
          </a:p>
          <a:p>
            <a:pPr marL="457200" lvl="1" indent="0">
              <a:buNone/>
            </a:pPr>
            <a:r>
              <a:rPr lang="pt-BR" sz="3600" i="1" dirty="0"/>
              <a:t>for c = 1:s </a:t>
            </a:r>
          </a:p>
          <a:p>
            <a:pPr marL="914400" lvl="2" indent="0">
              <a:buNone/>
            </a:pPr>
            <a:r>
              <a:rPr lang="pt-BR" sz="3600" i="1" dirty="0"/>
              <a:t>for r = 1:s </a:t>
            </a:r>
          </a:p>
          <a:p>
            <a:pPr marL="914400" lvl="2" indent="0">
              <a:buNone/>
            </a:pPr>
            <a:r>
              <a:rPr lang="pt-BR" sz="3600" i="1" dirty="0"/>
              <a:t>H(r,c) = 1/(r+c-1); </a:t>
            </a:r>
          </a:p>
          <a:p>
            <a:pPr marL="914400" lvl="2" indent="0">
              <a:buNone/>
            </a:pPr>
            <a:r>
              <a:rPr lang="pt-BR" sz="3600" i="1" dirty="0"/>
              <a:t>end </a:t>
            </a:r>
          </a:p>
          <a:p>
            <a:pPr marL="457200" lvl="1" indent="0">
              <a:buNone/>
            </a:pPr>
            <a:r>
              <a:rPr lang="pt-BR" sz="3600" i="1" dirty="0"/>
              <a:t>end</a:t>
            </a:r>
            <a:endParaRPr lang="nl-NL" sz="3600" i="1" dirty="0"/>
          </a:p>
        </p:txBody>
      </p:sp>
    </p:spTree>
    <p:extLst>
      <p:ext uri="{BB962C8B-B14F-4D97-AF65-F5344CB8AC3E}">
        <p14:creationId xmlns:p14="http://schemas.microsoft.com/office/powerpoint/2010/main" val="1766513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Functions in </a:t>
            </a:r>
            <a:r>
              <a:rPr lang="en-GB" dirty="0" err="1"/>
              <a:t>Matlab</a:t>
            </a:r>
            <a:r>
              <a:rPr lang="en-GB" dirty="0"/>
              <a:t> – Create a </a:t>
            </a:r>
            <a:r>
              <a:rPr lang="en-GB" dirty="0" err="1"/>
              <a:t>mfile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342" y="1883682"/>
            <a:ext cx="12006943" cy="4351338"/>
          </a:xfrm>
        </p:spPr>
        <p:txBody>
          <a:bodyPr/>
          <a:lstStyle/>
          <a:p>
            <a:r>
              <a:rPr lang="en-GB" dirty="0"/>
              <a:t>Preamble :</a:t>
            </a:r>
          </a:p>
          <a:p>
            <a:pPr marL="0" indent="0">
              <a:buNone/>
            </a:pPr>
            <a:r>
              <a:rPr lang="nl-NL" dirty="0" err="1"/>
              <a:t>function</a:t>
            </a:r>
            <a:r>
              <a:rPr lang="nl-NL" dirty="0"/>
              <a:t> [</a:t>
            </a:r>
            <a:r>
              <a:rPr lang="nl-NL" dirty="0" err="1"/>
              <a:t>output_parameter_list</a:t>
            </a:r>
            <a:r>
              <a:rPr lang="nl-NL" dirty="0"/>
              <a:t>] = </a:t>
            </a:r>
            <a:r>
              <a:rPr lang="nl-NL" dirty="0" err="1"/>
              <a:t>function_name</a:t>
            </a:r>
            <a:r>
              <a:rPr lang="nl-NL" dirty="0"/>
              <a:t>(</a:t>
            </a:r>
            <a:r>
              <a:rPr lang="nl-NL" dirty="0" err="1"/>
              <a:t>input_parameter_list</a:t>
            </a:r>
            <a:r>
              <a:rPr lang="nl-NL" dirty="0"/>
              <a:t>)</a:t>
            </a:r>
          </a:p>
          <a:p>
            <a:pPr marL="0" indent="0">
              <a:buNone/>
            </a:pPr>
            <a:r>
              <a:rPr lang="nl-NL" dirty="0"/>
              <a:t>Syntax : </a:t>
            </a:r>
            <a:r>
              <a:rPr lang="nl-NL" dirty="0" err="1"/>
              <a:t>function</a:t>
            </a:r>
            <a:r>
              <a:rPr lang="nl-NL" dirty="0"/>
              <a:t> [y1,...,</a:t>
            </a:r>
            <a:r>
              <a:rPr lang="nl-NL" dirty="0" err="1"/>
              <a:t>yN</a:t>
            </a:r>
            <a:r>
              <a:rPr lang="nl-NL" dirty="0"/>
              <a:t>] = </a:t>
            </a:r>
            <a:r>
              <a:rPr lang="nl-NL" dirty="0" err="1"/>
              <a:t>myfun</a:t>
            </a:r>
            <a:r>
              <a:rPr lang="nl-NL" dirty="0"/>
              <a:t>(x1,...,</a:t>
            </a:r>
            <a:r>
              <a:rPr lang="nl-NL" dirty="0" err="1"/>
              <a:t>xM</a:t>
            </a:r>
            <a:r>
              <a:rPr lang="nl-NL" dirty="0"/>
              <a:t>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i="1" dirty="0" err="1"/>
              <a:t>function</a:t>
            </a:r>
            <a:r>
              <a:rPr lang="nl-NL" i="1" dirty="0"/>
              <a:t> [</a:t>
            </a:r>
            <a:r>
              <a:rPr lang="nl-NL" i="1" dirty="0" err="1"/>
              <a:t>m,s</a:t>
            </a:r>
            <a:r>
              <a:rPr lang="nl-NL" i="1" dirty="0"/>
              <a:t>] = stat(x) n = </a:t>
            </a:r>
            <a:r>
              <a:rPr lang="nl-NL" i="1" dirty="0" err="1"/>
              <a:t>length</a:t>
            </a:r>
            <a:r>
              <a:rPr lang="nl-NL" i="1" dirty="0"/>
              <a:t>(x); </a:t>
            </a:r>
          </a:p>
          <a:p>
            <a:pPr marL="0" indent="0">
              <a:buNone/>
            </a:pPr>
            <a:r>
              <a:rPr lang="nl-NL" i="1" dirty="0"/>
              <a:t>m = </a:t>
            </a:r>
            <a:r>
              <a:rPr lang="nl-NL" i="1" dirty="0" err="1"/>
              <a:t>sum</a:t>
            </a:r>
            <a:r>
              <a:rPr lang="nl-NL" i="1" dirty="0"/>
              <a:t>(x)/n; </a:t>
            </a:r>
          </a:p>
          <a:p>
            <a:pPr marL="0" indent="0">
              <a:buNone/>
            </a:pPr>
            <a:r>
              <a:rPr lang="nl-NL" i="1" dirty="0"/>
              <a:t>s = </a:t>
            </a:r>
            <a:r>
              <a:rPr lang="nl-NL" i="1" dirty="0" err="1"/>
              <a:t>sqrt</a:t>
            </a:r>
            <a:r>
              <a:rPr lang="nl-NL" i="1" dirty="0"/>
              <a:t>(</a:t>
            </a:r>
            <a:r>
              <a:rPr lang="nl-NL" i="1" dirty="0" err="1"/>
              <a:t>sum</a:t>
            </a:r>
            <a:r>
              <a:rPr lang="nl-NL" i="1" dirty="0"/>
              <a:t>((x-m).^2/n)); </a:t>
            </a:r>
          </a:p>
          <a:p>
            <a:pPr marL="0" indent="0">
              <a:buNone/>
            </a:pPr>
            <a:r>
              <a:rPr lang="nl-NL" i="1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62029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Plotting and Visualization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2D plots</a:t>
            </a:r>
          </a:p>
          <a:p>
            <a:pPr marL="0" indent="0">
              <a:buNone/>
            </a:pPr>
            <a:r>
              <a:rPr lang="en-US" dirty="0"/>
              <a:t>clear all ; % </a:t>
            </a:r>
            <a:r>
              <a:rPr lang="en-US" dirty="0">
                <a:solidFill>
                  <a:srgbClr val="FF0000"/>
                </a:solidFill>
              </a:rPr>
              <a:t>clear all previous variables from workspace</a:t>
            </a:r>
          </a:p>
          <a:p>
            <a:pPr marL="0" indent="0">
              <a:buNone/>
            </a:pPr>
            <a:r>
              <a:rPr lang="en-US" dirty="0"/>
              <a:t>X = [3 9 27]; % </a:t>
            </a:r>
            <a:r>
              <a:rPr lang="en-US" dirty="0">
                <a:solidFill>
                  <a:srgbClr val="FF0000"/>
                </a:solidFill>
              </a:rPr>
              <a:t>my dependent vector of interest </a:t>
            </a:r>
          </a:p>
          <a:p>
            <a:pPr marL="0" indent="0">
              <a:buNone/>
            </a:pPr>
            <a:r>
              <a:rPr lang="en-US" dirty="0"/>
              <a:t>t = [1 2 3]; % </a:t>
            </a:r>
            <a:r>
              <a:rPr lang="en-US" dirty="0">
                <a:solidFill>
                  <a:srgbClr val="FF0000"/>
                </a:solidFill>
              </a:rPr>
              <a:t>my independent vector figure</a:t>
            </a:r>
          </a:p>
          <a:p>
            <a:pPr marL="0" indent="0">
              <a:buNone/>
            </a:pPr>
            <a:r>
              <a:rPr lang="en-US" dirty="0"/>
              <a:t>figure(); % </a:t>
            </a:r>
            <a:r>
              <a:rPr lang="en-US" dirty="0">
                <a:solidFill>
                  <a:srgbClr val="FF0000"/>
                </a:solidFill>
              </a:rPr>
              <a:t>make a new figure</a:t>
            </a:r>
          </a:p>
          <a:p>
            <a:pPr marL="0" indent="0">
              <a:buNone/>
            </a:pPr>
            <a:r>
              <a:rPr lang="en-US" dirty="0"/>
              <a:t>plot(t, X) ; % </a:t>
            </a:r>
            <a:r>
              <a:rPr lang="en-US" dirty="0">
                <a:solidFill>
                  <a:srgbClr val="FF0000"/>
                </a:solidFill>
              </a:rPr>
              <a:t>create new figure 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722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Plotting and Visualization Example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Clear all;</a:t>
            </a:r>
          </a:p>
          <a:p>
            <a:pPr marL="0" indent="0">
              <a:buNone/>
            </a:pPr>
            <a:r>
              <a:rPr lang="en-US" i="1" dirty="0"/>
              <a:t>t = 0:0.1:8*pi;</a:t>
            </a:r>
          </a:p>
          <a:p>
            <a:pPr marL="0" indent="0">
              <a:buNone/>
            </a:pPr>
            <a:r>
              <a:rPr lang="en-US" i="1" dirty="0"/>
              <a:t>y = sin(t); </a:t>
            </a:r>
          </a:p>
          <a:p>
            <a:pPr marL="0" indent="0">
              <a:buNone/>
            </a:pPr>
            <a:r>
              <a:rPr lang="en-US" i="1" dirty="0"/>
              <a:t>plot(</a:t>
            </a:r>
            <a:r>
              <a:rPr lang="en-US" i="1" dirty="0" err="1"/>
              <a:t>t,y</a:t>
            </a:r>
            <a:r>
              <a:rPr lang="en-US" i="1" dirty="0"/>
              <a:t>);</a:t>
            </a:r>
          </a:p>
          <a:p>
            <a:pPr marL="0" indent="0">
              <a:buNone/>
            </a:pPr>
            <a:r>
              <a:rPr lang="en-US" i="1" dirty="0"/>
              <a:t>title('Sine Wave as a Function of Time');</a:t>
            </a:r>
          </a:p>
          <a:p>
            <a:pPr marL="0" indent="0">
              <a:buNone/>
            </a:pPr>
            <a:r>
              <a:rPr lang="en-US" i="1" dirty="0" err="1"/>
              <a:t>xlabel</a:t>
            </a:r>
            <a:r>
              <a:rPr lang="en-US" i="1" dirty="0"/>
              <a:t>('Time (secs)') ;</a:t>
            </a:r>
          </a:p>
          <a:p>
            <a:pPr marL="0" indent="0">
              <a:buNone/>
            </a:pPr>
            <a:r>
              <a:rPr lang="en-US" i="1" dirty="0" err="1"/>
              <a:t>ylabel</a:t>
            </a:r>
            <a:r>
              <a:rPr lang="en-US" i="1" dirty="0"/>
              <a:t>('Amplitude');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2525761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Agenda of the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/>
              <a:t>Matlab</a:t>
            </a:r>
            <a:r>
              <a:rPr lang="en-IN" dirty="0"/>
              <a:t> programming language basics</a:t>
            </a:r>
          </a:p>
          <a:p>
            <a:r>
              <a:rPr lang="en-IN" dirty="0"/>
              <a:t>How to make arrays in </a:t>
            </a:r>
            <a:r>
              <a:rPr lang="en-IN" dirty="0" err="1"/>
              <a:t>Matlab</a:t>
            </a:r>
            <a:endParaRPr lang="en-IN" dirty="0"/>
          </a:p>
          <a:p>
            <a:r>
              <a:rPr lang="en-IN" dirty="0"/>
              <a:t>How to make loops in </a:t>
            </a:r>
            <a:r>
              <a:rPr lang="en-IN" dirty="0" err="1"/>
              <a:t>Matlab</a:t>
            </a:r>
            <a:endParaRPr lang="en-IN" dirty="0"/>
          </a:p>
          <a:p>
            <a:r>
              <a:rPr lang="en-IN" dirty="0"/>
              <a:t>Writing Functions?</a:t>
            </a:r>
          </a:p>
          <a:p>
            <a:r>
              <a:rPr lang="en-IN" dirty="0"/>
              <a:t>Plotting and Outputs</a:t>
            </a:r>
          </a:p>
          <a:p>
            <a:r>
              <a:rPr lang="en-IN" dirty="0"/>
              <a:t>Simulink Introduction</a:t>
            </a:r>
          </a:p>
        </p:txBody>
      </p:sp>
    </p:spTree>
    <p:extLst>
      <p:ext uri="{BB962C8B-B14F-4D97-AF65-F5344CB8AC3E}">
        <p14:creationId xmlns:p14="http://schemas.microsoft.com/office/powerpoint/2010/main" val="1192886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 of Simulation</a:t>
            </a:r>
            <a:endParaRPr lang="nl-NL" dirty="0"/>
          </a:p>
        </p:txBody>
      </p:sp>
      <p:pic>
        <p:nvPicPr>
          <p:cNvPr id="3074" name="Picture 2" descr="D:\venugopalprasa\Desktop\untitl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314" y="2081893"/>
            <a:ext cx="533400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7518400" y="3164114"/>
            <a:ext cx="1538514" cy="4934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056914" y="2438400"/>
            <a:ext cx="2714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Think about adding </a:t>
            </a:r>
            <a:r>
              <a:rPr lang="en-GB" sz="2400" dirty="0" err="1">
                <a:solidFill>
                  <a:srgbClr val="FF0000"/>
                </a:solidFill>
              </a:rPr>
              <a:t>greek</a:t>
            </a:r>
            <a:r>
              <a:rPr lang="en-GB" sz="2400" dirty="0">
                <a:solidFill>
                  <a:srgbClr val="FF0000"/>
                </a:solidFill>
              </a:rPr>
              <a:t> letters to axis?</a:t>
            </a:r>
            <a:endParaRPr lang="nl-N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1842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Sub-Plotting 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17457" cy="4351338"/>
          </a:xfrm>
        </p:spPr>
        <p:txBody>
          <a:bodyPr/>
          <a:lstStyle/>
          <a:p>
            <a:pPr marL="0" indent="0">
              <a:buNone/>
            </a:pPr>
            <a:r>
              <a:rPr lang="nl-NL" i="1" dirty="0" err="1"/>
              <a:t>clear</a:t>
            </a:r>
            <a:r>
              <a:rPr lang="nl-NL" i="1" dirty="0"/>
              <a:t> </a:t>
            </a:r>
            <a:r>
              <a:rPr lang="nl-NL" i="1" dirty="0" err="1"/>
              <a:t>all</a:t>
            </a:r>
            <a:r>
              <a:rPr lang="nl-NL" i="1" dirty="0"/>
              <a:t> ;</a:t>
            </a:r>
          </a:p>
          <a:p>
            <a:pPr marL="0" indent="0">
              <a:buNone/>
            </a:pPr>
            <a:r>
              <a:rPr lang="nl-NL" i="1" dirty="0"/>
              <a:t>close </a:t>
            </a:r>
            <a:r>
              <a:rPr lang="nl-NL" i="1" dirty="0" err="1"/>
              <a:t>all</a:t>
            </a:r>
            <a:r>
              <a:rPr lang="nl-NL" i="1" dirty="0"/>
              <a:t> ;</a:t>
            </a:r>
          </a:p>
          <a:p>
            <a:pPr marL="0" indent="0">
              <a:buNone/>
            </a:pPr>
            <a:r>
              <a:rPr lang="nl-NL" i="1" dirty="0"/>
              <a:t>% </a:t>
            </a:r>
            <a:r>
              <a:rPr lang="nl-NL" i="1" dirty="0">
                <a:solidFill>
                  <a:srgbClr val="FF0000"/>
                </a:solidFill>
              </a:rPr>
              <a:t>subplot (</a:t>
            </a:r>
            <a:r>
              <a:rPr lang="nl-NL" i="1" dirty="0" err="1">
                <a:solidFill>
                  <a:srgbClr val="FF0000"/>
                </a:solidFill>
              </a:rPr>
              <a:t>nrows,ncols,plot_number</a:t>
            </a:r>
            <a:r>
              <a:rPr lang="nl-NL" i="1" dirty="0">
                <a:solidFill>
                  <a:srgbClr val="FF0000"/>
                </a:solidFill>
              </a:rPr>
              <a:t>) </a:t>
            </a:r>
          </a:p>
          <a:p>
            <a:pPr marL="0" indent="0">
              <a:buNone/>
            </a:pPr>
            <a:r>
              <a:rPr lang="nl-NL" i="1" dirty="0"/>
              <a:t>x=0:.1:2*pi; % </a:t>
            </a:r>
            <a:r>
              <a:rPr lang="nl-NL" i="1" dirty="0">
                <a:solidFill>
                  <a:srgbClr val="FF0000"/>
                </a:solidFill>
              </a:rPr>
              <a:t>x vector </a:t>
            </a:r>
            <a:r>
              <a:rPr lang="nl-NL" i="1" dirty="0" err="1">
                <a:solidFill>
                  <a:srgbClr val="FF0000"/>
                </a:solidFill>
              </a:rPr>
              <a:t>from</a:t>
            </a:r>
            <a:r>
              <a:rPr lang="nl-NL" i="1" dirty="0">
                <a:solidFill>
                  <a:srgbClr val="FF0000"/>
                </a:solidFill>
              </a:rPr>
              <a:t> 0 </a:t>
            </a:r>
            <a:r>
              <a:rPr lang="nl-NL" i="1" dirty="0" err="1">
                <a:solidFill>
                  <a:srgbClr val="FF0000"/>
                </a:solidFill>
              </a:rPr>
              <a:t>to</a:t>
            </a:r>
            <a:r>
              <a:rPr lang="nl-NL" i="1" dirty="0">
                <a:solidFill>
                  <a:srgbClr val="FF0000"/>
                </a:solidFill>
              </a:rPr>
              <a:t> 2*pi, dx = 0.1 </a:t>
            </a:r>
          </a:p>
          <a:p>
            <a:pPr marL="0" indent="0">
              <a:buNone/>
            </a:pPr>
            <a:r>
              <a:rPr lang="nl-NL" i="1" dirty="0"/>
              <a:t>subplot(2,2,1); </a:t>
            </a:r>
          </a:p>
          <a:p>
            <a:pPr marL="0" indent="0">
              <a:buNone/>
            </a:pPr>
            <a:r>
              <a:rPr lang="nl-NL" i="1" dirty="0"/>
              <a:t>% plot sine </a:t>
            </a:r>
            <a:r>
              <a:rPr lang="nl-NL" i="1" dirty="0" err="1"/>
              <a:t>function</a:t>
            </a:r>
            <a:r>
              <a:rPr lang="nl-NL" i="1" dirty="0"/>
              <a:t> plot(</a:t>
            </a:r>
            <a:r>
              <a:rPr lang="nl-NL" i="1" dirty="0" err="1"/>
              <a:t>x,sin</a:t>
            </a:r>
            <a:r>
              <a:rPr lang="nl-NL" i="1" dirty="0"/>
              <a:t>(x));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137400" y="1953079"/>
            <a:ext cx="541745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i="1" dirty="0"/>
              <a:t>subplot(2,2,2); </a:t>
            </a:r>
            <a:r>
              <a:rPr lang="nl-NL" i="1" dirty="0">
                <a:solidFill>
                  <a:srgbClr val="FF0000"/>
                </a:solidFill>
              </a:rPr>
              <a:t>% plot </a:t>
            </a:r>
            <a:r>
              <a:rPr lang="nl-NL" i="1" dirty="0" err="1">
                <a:solidFill>
                  <a:srgbClr val="FF0000"/>
                </a:solidFill>
              </a:rPr>
              <a:t>cosine</a:t>
            </a:r>
            <a:r>
              <a:rPr lang="nl-NL" i="1" dirty="0">
                <a:solidFill>
                  <a:srgbClr val="FF0000"/>
                </a:solidFill>
              </a:rPr>
              <a:t> </a:t>
            </a:r>
            <a:r>
              <a:rPr lang="nl-NL" i="1" dirty="0" err="1">
                <a:solidFill>
                  <a:srgbClr val="FF0000"/>
                </a:solidFill>
              </a:rPr>
              <a:t>function</a:t>
            </a:r>
            <a:r>
              <a:rPr lang="nl-NL" i="1" dirty="0">
                <a:solidFill>
                  <a:srgbClr val="FF0000"/>
                </a:solidFill>
              </a:rPr>
              <a:t> plot</a:t>
            </a:r>
          </a:p>
          <a:p>
            <a:pPr marL="0" indent="0">
              <a:buNone/>
            </a:pPr>
            <a:r>
              <a:rPr lang="nl-NL" i="1" dirty="0"/>
              <a:t>(</a:t>
            </a:r>
            <a:r>
              <a:rPr lang="nl-NL" i="1" dirty="0" err="1"/>
              <a:t>x,cos</a:t>
            </a:r>
            <a:r>
              <a:rPr lang="nl-NL" i="1" dirty="0"/>
              <a:t>(x)); </a:t>
            </a:r>
          </a:p>
          <a:p>
            <a:pPr marL="0" indent="0">
              <a:buNone/>
            </a:pPr>
            <a:r>
              <a:rPr lang="nl-NL" i="1" dirty="0"/>
              <a:t>subplot(2,2,3) ;</a:t>
            </a:r>
          </a:p>
          <a:p>
            <a:pPr marL="0" indent="0">
              <a:buNone/>
            </a:pPr>
            <a:r>
              <a:rPr lang="nl-NL" i="1" dirty="0"/>
              <a:t>plot(</a:t>
            </a:r>
            <a:r>
              <a:rPr lang="nl-NL" i="1" dirty="0" err="1"/>
              <a:t>x,exp</a:t>
            </a:r>
            <a:r>
              <a:rPr lang="nl-NL" i="1" dirty="0"/>
              <a:t>(-x)); </a:t>
            </a:r>
            <a:r>
              <a:rPr lang="nl-NL" i="1" dirty="0">
                <a:solidFill>
                  <a:srgbClr val="FF0000"/>
                </a:solidFill>
              </a:rPr>
              <a:t>% plot </a:t>
            </a:r>
            <a:r>
              <a:rPr lang="nl-NL" i="1" dirty="0" err="1">
                <a:solidFill>
                  <a:srgbClr val="FF0000"/>
                </a:solidFill>
              </a:rPr>
              <a:t>negative</a:t>
            </a:r>
            <a:r>
              <a:rPr lang="nl-NL" i="1" dirty="0">
                <a:solidFill>
                  <a:srgbClr val="FF0000"/>
                </a:solidFill>
              </a:rPr>
              <a:t> </a:t>
            </a:r>
            <a:r>
              <a:rPr lang="nl-NL" i="1" dirty="0" err="1">
                <a:solidFill>
                  <a:srgbClr val="FF0000"/>
                </a:solidFill>
              </a:rPr>
              <a:t>exponential</a:t>
            </a:r>
            <a:r>
              <a:rPr lang="nl-NL" i="1" dirty="0">
                <a:solidFill>
                  <a:srgbClr val="FF0000"/>
                </a:solidFill>
              </a:rPr>
              <a:t> </a:t>
            </a:r>
            <a:r>
              <a:rPr lang="nl-NL" i="1" dirty="0" err="1">
                <a:solidFill>
                  <a:srgbClr val="FF0000"/>
                </a:solidFill>
              </a:rPr>
              <a:t>function</a:t>
            </a:r>
            <a:r>
              <a:rPr lang="nl-NL" i="1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nl-NL" i="1" dirty="0"/>
              <a:t>subplot(2,2,4);</a:t>
            </a:r>
          </a:p>
          <a:p>
            <a:pPr marL="0" indent="0">
              <a:buNone/>
            </a:pPr>
            <a:r>
              <a:rPr lang="nl-NL" i="1" dirty="0"/>
              <a:t>plot(x, x.^3); </a:t>
            </a:r>
          </a:p>
        </p:txBody>
      </p:sp>
      <p:cxnSp>
        <p:nvCxnSpPr>
          <p:cNvPr id="6" name="Straight Arrow Connector 5"/>
          <p:cNvCxnSpPr>
            <a:stCxn id="3" idx="2"/>
          </p:cNvCxnSpPr>
          <p:nvPr/>
        </p:nvCxnSpPr>
        <p:spPr>
          <a:xfrm>
            <a:off x="3546929" y="6176963"/>
            <a:ext cx="283935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386286" y="2104571"/>
            <a:ext cx="0" cy="4072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386286" y="2104571"/>
            <a:ext cx="5370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55891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 of Sub-plotting</a:t>
            </a:r>
            <a:endParaRPr lang="nl-NL" dirty="0"/>
          </a:p>
        </p:txBody>
      </p:sp>
      <p:pic>
        <p:nvPicPr>
          <p:cNvPr id="4098" name="Picture 2" descr="D:\venugopalprasa\Desktop\untitl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229" y="1512888"/>
            <a:ext cx="6731000" cy="504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8389257" y="2902857"/>
            <a:ext cx="1436914" cy="7547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650514" y="1512888"/>
            <a:ext cx="23513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Add labels and add a title for the figure</a:t>
            </a:r>
            <a:endParaRPr lang="nl-NL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3837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Hold on command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1743" y="1549854"/>
            <a:ext cx="10515600" cy="496706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% Create some values to plot </a:t>
            </a:r>
            <a:br>
              <a:rPr lang="en-US" dirty="0"/>
            </a:br>
            <a:r>
              <a:rPr lang="en-US" dirty="0"/>
              <a:t>  </a:t>
            </a:r>
            <a:r>
              <a:rPr lang="en-US" sz="3800" i="1" dirty="0"/>
              <a:t>  for </a:t>
            </a:r>
            <a:r>
              <a:rPr lang="en-US" sz="3800" i="1" dirty="0" err="1"/>
              <a:t>i</a:t>
            </a:r>
            <a:r>
              <a:rPr lang="en-US" sz="3800" i="1" dirty="0"/>
              <a:t>=1:20 </a:t>
            </a:r>
            <a:br>
              <a:rPr lang="en-US" sz="3800" i="1" dirty="0"/>
            </a:br>
            <a:r>
              <a:rPr lang="en-US" sz="3800" i="1" dirty="0"/>
              <a:t>      x(</a:t>
            </a:r>
            <a:r>
              <a:rPr lang="en-US" sz="3800" i="1" dirty="0" err="1"/>
              <a:t>i</a:t>
            </a:r>
            <a:r>
              <a:rPr lang="en-US" sz="3800" i="1" dirty="0"/>
              <a:t>) = i-10; </a:t>
            </a:r>
            <a:br>
              <a:rPr lang="en-US" sz="3800" i="1" dirty="0"/>
            </a:br>
            <a:r>
              <a:rPr lang="en-US" sz="3800" i="1" dirty="0"/>
              <a:t>      squared(</a:t>
            </a:r>
            <a:r>
              <a:rPr lang="en-US" sz="3800" i="1" dirty="0" err="1"/>
              <a:t>i</a:t>
            </a:r>
            <a:r>
              <a:rPr lang="en-US" sz="3800" i="1" dirty="0"/>
              <a:t>) = x(</a:t>
            </a:r>
            <a:r>
              <a:rPr lang="en-US" sz="3800" i="1" dirty="0" err="1"/>
              <a:t>i</a:t>
            </a:r>
            <a:r>
              <a:rPr lang="en-US" sz="3800" i="1" dirty="0"/>
              <a:t>) ^ 2; </a:t>
            </a:r>
            <a:br>
              <a:rPr lang="en-US" sz="3800" i="1" dirty="0"/>
            </a:br>
            <a:r>
              <a:rPr lang="en-US" sz="3800" i="1" dirty="0"/>
              <a:t>      cube(</a:t>
            </a:r>
            <a:r>
              <a:rPr lang="en-US" sz="3800" i="1" dirty="0" err="1"/>
              <a:t>i</a:t>
            </a:r>
            <a:r>
              <a:rPr lang="en-US" sz="3800" i="1" dirty="0"/>
              <a:t>) = x(</a:t>
            </a:r>
            <a:r>
              <a:rPr lang="en-US" sz="3800" i="1" dirty="0" err="1"/>
              <a:t>i</a:t>
            </a:r>
            <a:r>
              <a:rPr lang="en-US" sz="3800" i="1" dirty="0"/>
              <a:t>) ^ 3; </a:t>
            </a:r>
            <a:br>
              <a:rPr lang="en-US" sz="3800" i="1" dirty="0"/>
            </a:br>
            <a:r>
              <a:rPr lang="en-US" sz="3800" i="1" dirty="0"/>
              <a:t>    end </a:t>
            </a:r>
            <a:br>
              <a:rPr lang="en-US" sz="3800" dirty="0"/>
            </a:br>
            <a:r>
              <a:rPr lang="en-US" sz="3800" dirty="0"/>
              <a:t>      </a:t>
            </a:r>
            <a:r>
              <a:rPr lang="en-US" sz="3800" i="1" dirty="0" err="1"/>
              <a:t>clf</a:t>
            </a:r>
            <a:r>
              <a:rPr lang="en-US" sz="3800" i="1" dirty="0"/>
              <a:t>; </a:t>
            </a:r>
            <a:r>
              <a:rPr lang="en-US" sz="3800" dirty="0">
                <a:solidFill>
                  <a:srgbClr val="FF0000"/>
                </a:solidFill>
              </a:rPr>
              <a:t>% Clear the figure and then set "hold" to on </a:t>
            </a:r>
            <a:br>
              <a:rPr lang="en-US" sz="3800" i="1" dirty="0"/>
            </a:br>
            <a:r>
              <a:rPr lang="en-US" sz="3800" i="1" dirty="0"/>
              <a:t>    hold on; </a:t>
            </a:r>
            <a:br>
              <a:rPr lang="en-US" sz="3800" dirty="0"/>
            </a:br>
            <a:r>
              <a:rPr lang="en-US" sz="3800" dirty="0"/>
              <a:t>   </a:t>
            </a:r>
            <a:r>
              <a:rPr lang="en-US" sz="3800" dirty="0">
                <a:solidFill>
                  <a:srgbClr val="FF0000"/>
                </a:solidFill>
              </a:rPr>
              <a:t> </a:t>
            </a:r>
            <a:r>
              <a:rPr lang="en-US" sz="3800" i="1" dirty="0"/>
              <a:t>plot(</a:t>
            </a:r>
            <a:r>
              <a:rPr lang="en-US" sz="3800" i="1" dirty="0" err="1"/>
              <a:t>x,squared</a:t>
            </a:r>
            <a:r>
              <a:rPr lang="en-US" sz="3800" i="1" dirty="0"/>
              <a:t>); </a:t>
            </a:r>
            <a:r>
              <a:rPr lang="en-US" sz="3800" dirty="0">
                <a:solidFill>
                  <a:srgbClr val="FF0000"/>
                </a:solidFill>
              </a:rPr>
              <a:t>% Plot the X values vs. the Y values </a:t>
            </a:r>
            <a:br>
              <a:rPr lang="en-US" sz="3800" i="1" dirty="0"/>
            </a:br>
            <a:r>
              <a:rPr lang="en-US" sz="3800" i="1" dirty="0"/>
              <a:t>    plot(</a:t>
            </a:r>
            <a:r>
              <a:rPr lang="en-US" sz="3800" i="1" dirty="0" err="1"/>
              <a:t>x,cubed</a:t>
            </a:r>
            <a:r>
              <a:rPr lang="en-US" sz="3800" i="1" dirty="0"/>
              <a:t>); </a:t>
            </a:r>
            <a:br>
              <a:rPr lang="en-US" sz="3800" i="1" dirty="0"/>
            </a:br>
            <a:r>
              <a:rPr lang="en-US" sz="3800" dirty="0"/>
              <a:t>     </a:t>
            </a:r>
            <a:r>
              <a:rPr lang="en-US" sz="3800" i="1" dirty="0"/>
              <a:t>hold off; </a:t>
            </a:r>
            <a:r>
              <a:rPr lang="en-US" sz="3800" dirty="0">
                <a:solidFill>
                  <a:srgbClr val="FF0000"/>
                </a:solidFill>
              </a:rPr>
              <a:t>% set "hold" to off, so the next plot will behave normally </a:t>
            </a:r>
            <a:br>
              <a:rPr lang="en-US" sz="3800" dirty="0">
                <a:solidFill>
                  <a:srgbClr val="FF0000"/>
                </a:solidFill>
              </a:rPr>
            </a:br>
            <a:br>
              <a:rPr lang="en-US" sz="3800" i="1" dirty="0"/>
            </a:br>
            <a:r>
              <a:rPr lang="en-US" sz="3800" i="1" dirty="0"/>
              <a:t>    </a:t>
            </a:r>
            <a:endParaRPr lang="nl-NL" sz="3800" i="1" dirty="0"/>
          </a:p>
        </p:txBody>
      </p:sp>
    </p:spTree>
    <p:extLst>
      <p:ext uri="{BB962C8B-B14F-4D97-AF65-F5344CB8AC3E}">
        <p14:creationId xmlns:p14="http://schemas.microsoft.com/office/powerpoint/2010/main" val="29428303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3D plots</a:t>
            </a:r>
            <a:br>
              <a:rPr lang="en-GB" dirty="0"/>
            </a:br>
            <a:endParaRPr lang="nl-NL" dirty="0"/>
          </a:p>
        </p:txBody>
      </p:sp>
      <p:sp>
        <p:nvSpPr>
          <p:cNvPr id="4" name="TextBox 3"/>
          <p:cNvSpPr txBox="1"/>
          <p:nvPr/>
        </p:nvSpPr>
        <p:spPr>
          <a:xfrm>
            <a:off x="696686" y="3213794"/>
            <a:ext cx="2452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Plot3(</a:t>
            </a:r>
            <a:r>
              <a:rPr lang="en-GB" dirty="0" err="1"/>
              <a:t>x,y,z</a:t>
            </a:r>
            <a:r>
              <a:rPr lang="en-GB" dirty="0"/>
              <a:t>)</a:t>
            </a:r>
            <a:endParaRPr lang="nl-NL" dirty="0"/>
          </a:p>
          <a:p>
            <a:r>
              <a:rPr lang="nl-NL" dirty="0"/>
              <a:t>surf(</a:t>
            </a:r>
            <a:r>
              <a:rPr lang="nl-NL" dirty="0" err="1"/>
              <a:t>x,y,z,C</a:t>
            </a:r>
            <a:r>
              <a:rPr lang="nl-NL" dirty="0"/>
              <a:t>) </a:t>
            </a:r>
          </a:p>
          <a:p>
            <a:r>
              <a:rPr lang="nl-NL" dirty="0" err="1"/>
              <a:t>mesh</a:t>
            </a:r>
            <a:r>
              <a:rPr lang="nl-NL" dirty="0"/>
              <a:t>(</a:t>
            </a:r>
            <a:r>
              <a:rPr lang="nl-NL" dirty="0" err="1"/>
              <a:t>x,y,z,C</a:t>
            </a:r>
            <a:r>
              <a:rPr lang="nl-NL" dirty="0"/>
              <a:t>) </a:t>
            </a:r>
          </a:p>
          <a:p>
            <a:r>
              <a:rPr lang="nl-NL" dirty="0"/>
              <a:t>contour(</a:t>
            </a:r>
            <a:r>
              <a:rPr lang="nl-NL" dirty="0" err="1"/>
              <a:t>x,y,z,C</a:t>
            </a:r>
            <a:r>
              <a:rPr lang="nl-NL" dirty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10743" y="1828800"/>
            <a:ext cx="65604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/>
              <a:t>clear</a:t>
            </a:r>
            <a:r>
              <a:rPr lang="nl-NL" sz="2800" dirty="0"/>
              <a:t> </a:t>
            </a:r>
            <a:r>
              <a:rPr lang="nl-NL" sz="2800" dirty="0" err="1"/>
              <a:t>all</a:t>
            </a:r>
            <a:r>
              <a:rPr lang="nl-NL" sz="2800" dirty="0"/>
              <a:t> ;</a:t>
            </a:r>
          </a:p>
          <a:p>
            <a:r>
              <a:rPr lang="nl-NL" sz="2800" dirty="0"/>
              <a:t>close </a:t>
            </a:r>
            <a:r>
              <a:rPr lang="nl-NL" sz="2800" dirty="0" err="1"/>
              <a:t>all</a:t>
            </a:r>
            <a:r>
              <a:rPr lang="nl-NL" sz="2800" dirty="0"/>
              <a:t>;</a:t>
            </a:r>
          </a:p>
          <a:p>
            <a:r>
              <a:rPr lang="nl-NL" sz="2800" dirty="0"/>
              <a:t> [</a:t>
            </a:r>
            <a:r>
              <a:rPr lang="nl-NL" sz="2800" dirty="0" err="1"/>
              <a:t>x,y</a:t>
            </a:r>
            <a:r>
              <a:rPr lang="nl-NL" sz="2800" dirty="0"/>
              <a:t>] = </a:t>
            </a:r>
            <a:r>
              <a:rPr lang="nl-NL" sz="2800" dirty="0" err="1"/>
              <a:t>meshgrid</a:t>
            </a:r>
            <a:r>
              <a:rPr lang="nl-NL" sz="2800" dirty="0"/>
              <a:t>([-2:.2:2]); </a:t>
            </a:r>
            <a:r>
              <a:rPr lang="nl-NL" sz="2800" dirty="0">
                <a:solidFill>
                  <a:srgbClr val="FF0000"/>
                </a:solidFill>
              </a:rPr>
              <a:t>% set up 2-D </a:t>
            </a:r>
            <a:r>
              <a:rPr lang="nl-NL" sz="2800" dirty="0" err="1">
                <a:solidFill>
                  <a:srgbClr val="FF0000"/>
                </a:solidFill>
              </a:rPr>
              <a:t>plane</a:t>
            </a:r>
            <a:endParaRPr lang="nl-NL" sz="2800" dirty="0">
              <a:solidFill>
                <a:srgbClr val="FF0000"/>
              </a:solidFill>
            </a:endParaRPr>
          </a:p>
          <a:p>
            <a:r>
              <a:rPr lang="nl-NL" sz="2800" dirty="0"/>
              <a:t> Z = x.*</a:t>
            </a:r>
            <a:r>
              <a:rPr lang="nl-NL" sz="2800" dirty="0" err="1"/>
              <a:t>exp</a:t>
            </a:r>
            <a:r>
              <a:rPr lang="nl-NL" sz="2800" dirty="0"/>
              <a:t>(-x.^2-y.^2); </a:t>
            </a:r>
            <a:r>
              <a:rPr lang="nl-NL" sz="2800" dirty="0">
                <a:solidFill>
                  <a:srgbClr val="FF0000"/>
                </a:solidFill>
              </a:rPr>
              <a:t>% plot 3rd </a:t>
            </a:r>
            <a:r>
              <a:rPr lang="nl-NL" sz="2800" dirty="0" err="1">
                <a:solidFill>
                  <a:srgbClr val="FF0000"/>
                </a:solidFill>
              </a:rPr>
              <a:t>dimension</a:t>
            </a:r>
            <a:r>
              <a:rPr lang="nl-NL" sz="2800" dirty="0">
                <a:solidFill>
                  <a:srgbClr val="FF0000"/>
                </a:solidFill>
              </a:rPr>
              <a:t> on </a:t>
            </a:r>
            <a:r>
              <a:rPr lang="nl-NL" sz="2800" dirty="0" err="1">
                <a:solidFill>
                  <a:srgbClr val="FF0000"/>
                </a:solidFill>
              </a:rPr>
              <a:t>plane</a:t>
            </a:r>
            <a:r>
              <a:rPr lang="nl-NL" sz="2800" dirty="0">
                <a:solidFill>
                  <a:srgbClr val="FF0000"/>
                </a:solidFill>
              </a:rPr>
              <a:t> </a:t>
            </a:r>
            <a:r>
              <a:rPr lang="nl-NL" sz="2800" dirty="0" err="1">
                <a:solidFill>
                  <a:srgbClr val="FF0000"/>
                </a:solidFill>
              </a:rPr>
              <a:t>figure</a:t>
            </a:r>
            <a:r>
              <a:rPr lang="nl-NL" sz="2800" dirty="0">
                <a:solidFill>
                  <a:srgbClr val="FF0000"/>
                </a:solidFill>
              </a:rPr>
              <a:t> </a:t>
            </a:r>
            <a:r>
              <a:rPr lang="nl-NL" sz="2800" dirty="0"/>
              <a:t>surf(</a:t>
            </a:r>
            <a:r>
              <a:rPr lang="nl-NL" sz="2800" dirty="0" err="1"/>
              <a:t>x,y,Z,gradient</a:t>
            </a:r>
            <a:r>
              <a:rPr lang="nl-NL" sz="2800" dirty="0"/>
              <a:t>(Z)) </a:t>
            </a:r>
            <a:r>
              <a:rPr lang="nl-NL" sz="2800" dirty="0">
                <a:solidFill>
                  <a:srgbClr val="FF0000"/>
                </a:solidFill>
              </a:rPr>
              <a:t>% </a:t>
            </a:r>
            <a:r>
              <a:rPr lang="nl-NL" sz="2800" dirty="0" err="1">
                <a:solidFill>
                  <a:srgbClr val="FF0000"/>
                </a:solidFill>
              </a:rPr>
              <a:t>surface</a:t>
            </a:r>
            <a:r>
              <a:rPr lang="nl-NL" sz="2800" dirty="0">
                <a:solidFill>
                  <a:srgbClr val="FF0000"/>
                </a:solidFill>
              </a:rPr>
              <a:t> plot, </a:t>
            </a:r>
            <a:r>
              <a:rPr lang="nl-NL" sz="2800" dirty="0" err="1">
                <a:solidFill>
                  <a:srgbClr val="FF0000"/>
                </a:solidFill>
              </a:rPr>
              <a:t>with</a:t>
            </a:r>
            <a:r>
              <a:rPr lang="nl-NL" sz="2800" dirty="0">
                <a:solidFill>
                  <a:srgbClr val="FF0000"/>
                </a:solidFill>
              </a:rPr>
              <a:t> </a:t>
            </a:r>
            <a:r>
              <a:rPr lang="nl-NL" sz="2800" dirty="0" err="1">
                <a:solidFill>
                  <a:srgbClr val="FF0000"/>
                </a:solidFill>
              </a:rPr>
              <a:t>gradient</a:t>
            </a:r>
            <a:r>
              <a:rPr lang="nl-NL" sz="2800" dirty="0">
                <a:solidFill>
                  <a:srgbClr val="FF0000"/>
                </a:solidFill>
              </a:rPr>
              <a:t>(Z) </a:t>
            </a:r>
          </a:p>
          <a:p>
            <a:r>
              <a:rPr lang="nl-NL" sz="2800" dirty="0" err="1"/>
              <a:t>colorbar</a:t>
            </a:r>
            <a:r>
              <a:rPr lang="nl-NL" sz="2800" dirty="0"/>
              <a:t>; </a:t>
            </a:r>
            <a:r>
              <a:rPr lang="nl-NL" sz="2800" dirty="0">
                <a:solidFill>
                  <a:srgbClr val="FF0000"/>
                </a:solidFill>
              </a:rPr>
              <a:t>% </a:t>
            </a:r>
            <a:r>
              <a:rPr lang="nl-NL" sz="2800" dirty="0" err="1">
                <a:solidFill>
                  <a:srgbClr val="FF0000"/>
                </a:solidFill>
              </a:rPr>
              <a:t>determining</a:t>
            </a:r>
            <a:r>
              <a:rPr lang="nl-NL" sz="2800" dirty="0">
                <a:solidFill>
                  <a:srgbClr val="FF0000"/>
                </a:solidFill>
              </a:rPr>
              <a:t> </a:t>
            </a:r>
            <a:r>
              <a:rPr lang="nl-NL" sz="2800" dirty="0" err="1">
                <a:solidFill>
                  <a:srgbClr val="FF0000"/>
                </a:solidFill>
              </a:rPr>
              <a:t>color</a:t>
            </a:r>
            <a:r>
              <a:rPr lang="nl-NL" sz="2800" dirty="0">
                <a:solidFill>
                  <a:srgbClr val="FF0000"/>
                </a:solidFill>
              </a:rPr>
              <a:t> </a:t>
            </a:r>
            <a:r>
              <a:rPr lang="nl-NL" sz="2800" dirty="0" err="1">
                <a:solidFill>
                  <a:srgbClr val="FF0000"/>
                </a:solidFill>
              </a:rPr>
              <a:t>distribution</a:t>
            </a:r>
            <a:endParaRPr lang="nl-NL" sz="28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836057" y="2336800"/>
            <a:ext cx="624115" cy="13062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6057" y="1451429"/>
            <a:ext cx="25835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If no </a:t>
            </a:r>
            <a:r>
              <a:rPr lang="en-GB" b="1" dirty="0" err="1"/>
              <a:t>color</a:t>
            </a:r>
            <a:r>
              <a:rPr lang="en-GB" b="1" dirty="0"/>
              <a:t> dimension is used, the z axis becomes the </a:t>
            </a:r>
            <a:r>
              <a:rPr lang="en-GB" b="1" dirty="0" err="1"/>
              <a:t>color</a:t>
            </a:r>
            <a:r>
              <a:rPr lang="en-GB" b="1" dirty="0"/>
              <a:t> code.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40408465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Solve Circuits in </a:t>
            </a:r>
            <a:r>
              <a:rPr lang="en-GB" dirty="0" err="1"/>
              <a:t>Matlab</a:t>
            </a:r>
            <a:r>
              <a:rPr lang="en-GB" dirty="0"/>
              <a:t> M Files</a:t>
            </a:r>
            <a:endParaRPr lang="nl-N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313" y="1714500"/>
            <a:ext cx="64293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6904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MATLAB?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3426"/>
            <a:ext cx="10515600" cy="510353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i="1" dirty="0"/>
              <a:t>MATLAB (</a:t>
            </a:r>
            <a:r>
              <a:rPr lang="en-US" i="1" dirty="0" err="1"/>
              <a:t>MATrix</a:t>
            </a:r>
            <a:r>
              <a:rPr lang="en-US" i="1" dirty="0"/>
              <a:t> </a:t>
            </a:r>
            <a:r>
              <a:rPr lang="en-US" i="1" dirty="0" err="1"/>
              <a:t>LABoratory</a:t>
            </a:r>
            <a:r>
              <a:rPr lang="en-US" i="1" dirty="0"/>
              <a:t>)</a:t>
            </a:r>
          </a:p>
          <a:p>
            <a:r>
              <a:rPr lang="en-IN" dirty="0"/>
              <a:t>Multi-paradigm numerical computation programming language</a:t>
            </a:r>
            <a:endParaRPr lang="en-US" dirty="0"/>
          </a:p>
          <a:p>
            <a:r>
              <a:rPr lang="en-US" dirty="0"/>
              <a:t>computation, visualization, and programming in an easy-to-use environment</a:t>
            </a:r>
          </a:p>
          <a:p>
            <a:r>
              <a:rPr lang="en-IN" dirty="0"/>
              <a:t>Commands are created to operate on variables, it is an array based language</a:t>
            </a:r>
            <a:endParaRPr lang="en-US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Recommended learning help: </a:t>
            </a:r>
            <a:r>
              <a:rPr lang="en-IN" dirty="0">
                <a:hlinkClick r:id="rId2"/>
              </a:rPr>
              <a:t>http://nl.mathworks.com/videos/getting-started-with-matlab-101684.html</a:t>
            </a:r>
            <a:endParaRPr lang="en-IN" dirty="0"/>
          </a:p>
          <a:p>
            <a:endParaRPr lang="en-US" dirty="0"/>
          </a:p>
          <a:p>
            <a:r>
              <a:rPr lang="en-US" dirty="0"/>
              <a:t>Typical uses include:</a:t>
            </a:r>
          </a:p>
          <a:p>
            <a:r>
              <a:rPr lang="en-US" dirty="0"/>
              <a:t>Mathematics and numerical computation</a:t>
            </a:r>
          </a:p>
          <a:p>
            <a:r>
              <a:rPr lang="en-US" dirty="0"/>
              <a:t>Algorithm development</a:t>
            </a:r>
          </a:p>
          <a:p>
            <a:r>
              <a:rPr lang="en-US" dirty="0"/>
              <a:t>Modelling, simulation, and prototyping</a:t>
            </a:r>
          </a:p>
          <a:p>
            <a:r>
              <a:rPr lang="en-US" dirty="0"/>
              <a:t>Data analysis, exploration, and visualization</a:t>
            </a:r>
          </a:p>
          <a:p>
            <a:r>
              <a:rPr lang="en-US" dirty="0"/>
              <a:t>Scientific and engineering graphics</a:t>
            </a:r>
          </a:p>
          <a:p>
            <a:r>
              <a:rPr lang="en-US" dirty="0"/>
              <a:t>Application development, including Graphical User Interface building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229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Definition of variable is that of a symbol that is followed by an assignment operation (=)</a:t>
            </a:r>
          </a:p>
          <a:p>
            <a:r>
              <a:rPr lang="en-IN" dirty="0"/>
              <a:t>x = 10 </a:t>
            </a:r>
            <a:r>
              <a:rPr lang="en-IN" dirty="0">
                <a:solidFill>
                  <a:srgbClr val="FF0000"/>
                </a:solidFill>
              </a:rPr>
              <a:t>(variables that are numeric) </a:t>
            </a:r>
          </a:p>
          <a:p>
            <a:r>
              <a:rPr lang="en-IN" dirty="0"/>
              <a:t>x = 3 + 4i </a:t>
            </a:r>
            <a:r>
              <a:rPr lang="en-IN" dirty="0">
                <a:solidFill>
                  <a:srgbClr val="FF0000"/>
                </a:solidFill>
              </a:rPr>
              <a:t>(variables that are complex)</a:t>
            </a:r>
          </a:p>
          <a:p>
            <a:r>
              <a:rPr lang="en-IN" dirty="0"/>
              <a:t>x=‘table’ </a:t>
            </a:r>
            <a:r>
              <a:rPr lang="en-IN" dirty="0">
                <a:solidFill>
                  <a:srgbClr val="FF0000"/>
                </a:solidFill>
              </a:rPr>
              <a:t>(variables that are character array or string)</a:t>
            </a:r>
          </a:p>
          <a:p>
            <a:pPr marL="0" indent="0">
              <a:buNone/>
            </a:pPr>
            <a:r>
              <a:rPr lang="en-IN" i="1" dirty="0"/>
              <a:t>Assignment of variable from computation of other variables</a:t>
            </a:r>
          </a:p>
          <a:p>
            <a:r>
              <a:rPr lang="en-IN" dirty="0"/>
              <a:t>x= [pi 2*pi 3*pi] </a:t>
            </a:r>
            <a:r>
              <a:rPr lang="en-IN" dirty="0">
                <a:solidFill>
                  <a:srgbClr val="FF0000"/>
                </a:solidFill>
              </a:rPr>
              <a:t>(row vector)</a:t>
            </a:r>
          </a:p>
          <a:p>
            <a:r>
              <a:rPr lang="en-IN" dirty="0"/>
              <a:t>y = 3*sin(x)</a:t>
            </a:r>
          </a:p>
          <a:p>
            <a:pPr marL="0" indent="0">
              <a:buNone/>
            </a:pPr>
            <a:r>
              <a:rPr lang="en-IN" i="1" dirty="0"/>
              <a:t>Assignment of variable from output of a function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88200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Exercises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/>
                  <a:t>1.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i="1" smtClean="0">
                        <a:latin typeface="Cambria Math"/>
                      </a:rPr>
                      <m:t>=</m:t>
                    </m:r>
                    <m:r>
                      <a:rPr lang="en-GB" b="0" i="1" smtClean="0">
                        <a:latin typeface="Cambria Math"/>
                      </a:rPr>
                      <m:t>0.5 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𝑥</m:t>
                        </m:r>
                        <m:r>
                          <m:rPr>
                            <m:nor/>
                          </m:rPr>
                          <a:rPr lang="nl-NL" dirty="0"/>
                          <m:t> 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−2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;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0, 1.5, 3,4,5</m:t>
                        </m:r>
                      </m:e>
                    </m:d>
                  </m:oMath>
                </a14:m>
                <a:endParaRPr lang="en-GB" b="0" dirty="0"/>
              </a:p>
              <a:p>
                <a:endParaRPr lang="en-GB" dirty="0"/>
              </a:p>
              <a:p>
                <a:r>
                  <a:rPr lang="en-GB" b="0" dirty="0"/>
                  <a:t>2. x = 0:0.2:12, </a:t>
                </a:r>
                <a:r>
                  <a:rPr lang="en-GB" dirty="0"/>
                  <a:t>M = {</a:t>
                </a:r>
                <a:r>
                  <a:rPr lang="en-GB" dirty="0" err="1"/>
                  <a:t>sinv</a:t>
                </a:r>
                <a:r>
                  <a:rPr lang="en-GB" dirty="0"/>
                  <a:t>, </a:t>
                </a:r>
                <a:r>
                  <a:rPr lang="en-GB" dirty="0" err="1"/>
                  <a:t>cosv</a:t>
                </a:r>
                <a:r>
                  <a:rPr lang="en-GB" dirty="0"/>
                  <a:t>}, calculate size (M) and </a:t>
                </a:r>
                <a:r>
                  <a:rPr lang="en-GB" dirty="0" err="1"/>
                  <a:t>expalin</a:t>
                </a:r>
                <a:r>
                  <a:rPr lang="en-GB" dirty="0"/>
                  <a:t> this command:</a:t>
                </a:r>
              </a:p>
              <a:p>
                <a:endParaRPr lang="en-GB" b="0" dirty="0"/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0943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30000"/>
              </a:spcAft>
            </a:pPr>
            <a:r>
              <a:rPr lang="en-US" altLang="en-US" dirty="0"/>
              <a:t>The basic unit of </a:t>
            </a:r>
            <a:r>
              <a:rPr lang="en-US" altLang="en-US" dirty="0" err="1"/>
              <a:t>Matlab</a:t>
            </a:r>
            <a:r>
              <a:rPr lang="en-US" altLang="en-US" dirty="0"/>
              <a:t>.</a:t>
            </a:r>
          </a:p>
          <a:p>
            <a:pPr>
              <a:spcAft>
                <a:spcPct val="30000"/>
              </a:spcAft>
            </a:pPr>
            <a:r>
              <a:rPr lang="en-IN" altLang="en-US" dirty="0"/>
              <a:t>Index of </a:t>
            </a:r>
            <a:r>
              <a:rPr lang="en-IN" altLang="en-US" dirty="0" err="1"/>
              <a:t>matlab</a:t>
            </a:r>
            <a:r>
              <a:rPr lang="en-IN" altLang="en-US" dirty="0"/>
              <a:t> starts from 1.</a:t>
            </a:r>
            <a:endParaRPr lang="en-US" altLang="en-US" dirty="0"/>
          </a:p>
          <a:p>
            <a:pPr>
              <a:spcAft>
                <a:spcPct val="30000"/>
              </a:spcAft>
            </a:pPr>
            <a:r>
              <a:rPr lang="en-US" altLang="en-US" dirty="0"/>
              <a:t>Arrays can be classified as </a:t>
            </a:r>
            <a:r>
              <a:rPr lang="en-US" altLang="en-US" b="1" dirty="0">
                <a:solidFill>
                  <a:srgbClr val="FF0000"/>
                </a:solidFill>
              </a:rPr>
              <a:t>vectors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tr-TR" altLang="en-US" dirty="0"/>
              <a:t>and</a:t>
            </a:r>
            <a:r>
              <a:rPr lang="en-US" altLang="en-US" dirty="0"/>
              <a:t> </a:t>
            </a:r>
            <a:r>
              <a:rPr lang="en-US" altLang="en-US" b="1" dirty="0">
                <a:solidFill>
                  <a:srgbClr val="FF0000"/>
                </a:solidFill>
              </a:rPr>
              <a:t>matrices</a:t>
            </a:r>
            <a:r>
              <a:rPr lang="tr-TR" altLang="en-US" dirty="0"/>
              <a:t>.</a:t>
            </a:r>
            <a:endParaRPr lang="en-IN" altLang="en-US" dirty="0"/>
          </a:p>
          <a:p>
            <a:pPr>
              <a:spcAft>
                <a:spcPct val="30000"/>
              </a:spcAft>
            </a:pPr>
            <a:r>
              <a:rPr lang="en-US" altLang="en-US" dirty="0"/>
              <a:t>Scalars </a:t>
            </a:r>
            <a:r>
              <a:rPr lang="tr-TR" altLang="en-US" dirty="0"/>
              <a:t>are </a:t>
            </a:r>
            <a:r>
              <a:rPr lang="en-US" altLang="en-US" dirty="0"/>
              <a:t>arrays in </a:t>
            </a:r>
            <a:r>
              <a:rPr lang="en-US" altLang="en-US" dirty="0" err="1"/>
              <a:t>Matlab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(1 row </a:t>
            </a:r>
            <a:r>
              <a:rPr lang="tr-TR" altLang="en-US" dirty="0">
                <a:solidFill>
                  <a:srgbClr val="FF0000"/>
                </a:solidFill>
              </a:rPr>
              <a:t>× </a:t>
            </a:r>
            <a:r>
              <a:rPr lang="en-US" altLang="en-US" dirty="0">
                <a:solidFill>
                  <a:srgbClr val="FF0000"/>
                </a:solidFill>
              </a:rPr>
              <a:t>1 column)</a:t>
            </a:r>
            <a:r>
              <a:rPr lang="tr-TR" altLang="en-US" dirty="0"/>
              <a:t>.</a:t>
            </a:r>
            <a:endParaRPr lang="en-GB" altLang="en-US" dirty="0"/>
          </a:p>
          <a:p>
            <a:pPr>
              <a:spcAft>
                <a:spcPct val="30000"/>
              </a:spcAft>
            </a:pPr>
            <a:r>
              <a:rPr lang="en-GB" altLang="en-US" dirty="0"/>
              <a:t>Transposition of Matrix M is made by operation (M’)</a:t>
            </a:r>
            <a:endParaRPr lang="tr-TR" altLang="en-US" dirty="0"/>
          </a:p>
          <a:p>
            <a:pPr>
              <a:spcAft>
                <a:spcPct val="30000"/>
              </a:spcAft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108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Basic Array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b="1" dirty="0">
                <a:solidFill>
                  <a:srgbClr val="FF0000"/>
                </a:solidFill>
              </a:rPr>
              <a:t>Vector</a:t>
            </a:r>
          </a:p>
          <a:p>
            <a:pPr marL="0" indent="0">
              <a:buNone/>
            </a:pPr>
            <a:r>
              <a:rPr lang="en-US" altLang="en-US" b="1" dirty="0">
                <a:solidFill>
                  <a:srgbClr val="A50021"/>
                </a:solidFill>
              </a:rPr>
              <a:t> </a:t>
            </a:r>
            <a:r>
              <a:rPr lang="en-US" altLang="en-US" dirty="0"/>
              <a:t>Array with one dimension, can be row vector or column vector</a:t>
            </a:r>
          </a:p>
          <a:p>
            <a:pPr>
              <a:buFontTx/>
              <a:buNone/>
            </a:pPr>
            <a:endParaRPr lang="en-US" altLang="en-US" sz="1200" dirty="0"/>
          </a:p>
          <a:p>
            <a:r>
              <a:rPr lang="en-US" altLang="en-US" b="1" dirty="0">
                <a:solidFill>
                  <a:srgbClr val="FF0000"/>
                </a:solidFill>
              </a:rPr>
              <a:t>Matrix</a:t>
            </a:r>
          </a:p>
          <a:p>
            <a:pPr marL="0" indent="0">
              <a:buNone/>
            </a:pPr>
            <a:r>
              <a:rPr lang="en-US" altLang="en-US" dirty="0"/>
              <a:t>Array with more than one dimension</a:t>
            </a:r>
          </a:p>
          <a:p>
            <a:pPr>
              <a:buFontTx/>
              <a:buNone/>
            </a:pPr>
            <a:endParaRPr lang="en-US" altLang="en-US" sz="1200" dirty="0"/>
          </a:p>
          <a:p>
            <a:pPr>
              <a:spcAft>
                <a:spcPct val="20000"/>
              </a:spcAft>
            </a:pPr>
            <a:r>
              <a:rPr lang="en-US" altLang="en-US" b="1" dirty="0">
                <a:solidFill>
                  <a:srgbClr val="FF0000"/>
                </a:solidFill>
              </a:rPr>
              <a:t>Size</a:t>
            </a:r>
            <a:r>
              <a:rPr lang="en-US" altLang="en-US" dirty="0"/>
              <a:t> </a:t>
            </a:r>
          </a:p>
          <a:p>
            <a:pPr marL="0" indent="0">
              <a:spcAft>
                <a:spcPct val="20000"/>
              </a:spcAft>
              <a:buNone/>
            </a:pPr>
            <a:r>
              <a:rPr lang="en-US" altLang="en-US" dirty="0"/>
              <a:t>Represented </a:t>
            </a:r>
            <a:r>
              <a:rPr lang="tr-TR" altLang="en-US" dirty="0"/>
              <a:t>by the n</a:t>
            </a:r>
            <a:r>
              <a:rPr lang="en-US" altLang="en-US" dirty="0"/>
              <a:t>umber of rows and </a:t>
            </a:r>
            <a:r>
              <a:rPr lang="tr-TR" altLang="en-US" dirty="0"/>
              <a:t>the n</a:t>
            </a:r>
            <a:r>
              <a:rPr lang="en-US" altLang="en-US" dirty="0"/>
              <a:t>umber of columns</a:t>
            </a:r>
            <a:r>
              <a:rPr lang="tr-TR" altLang="en-US" dirty="0"/>
              <a:t>, with the number</a:t>
            </a:r>
            <a:r>
              <a:rPr lang="en-US" altLang="en-US" dirty="0"/>
              <a:t> of </a:t>
            </a:r>
            <a:r>
              <a:rPr lang="tr-TR" altLang="en-US" dirty="0"/>
              <a:t>r</a:t>
            </a:r>
            <a:r>
              <a:rPr lang="en-US" altLang="en-US" dirty="0" err="1"/>
              <a:t>ows</a:t>
            </a:r>
            <a:r>
              <a:rPr lang="en-US" altLang="en-US" dirty="0"/>
              <a:t> mentioned first</a:t>
            </a:r>
            <a:r>
              <a:rPr lang="tr-TR" altLang="en-US" dirty="0"/>
              <a:t> (</a:t>
            </a:r>
            <a:r>
              <a:rPr lang="tr-TR" altLang="en-US" sz="2400" dirty="0"/>
              <a:t>For example: n x m array</a:t>
            </a:r>
            <a:r>
              <a:rPr lang="tr-TR" altLang="en-US" dirty="0"/>
              <a:t>).</a:t>
            </a:r>
            <a:endParaRPr lang="en-US" altLang="en-US" dirty="0"/>
          </a:p>
          <a:p>
            <a:pPr>
              <a:spcAft>
                <a:spcPct val="20000"/>
              </a:spcAft>
              <a:buNone/>
            </a:pPr>
            <a:r>
              <a:rPr lang="en-US" altLang="en-US" dirty="0"/>
              <a:t>Total </a:t>
            </a:r>
            <a:r>
              <a:rPr lang="tr-TR" altLang="en-US" dirty="0"/>
              <a:t>number</a:t>
            </a:r>
            <a:r>
              <a:rPr lang="en-US" altLang="en-US" dirty="0"/>
              <a:t> of elements</a:t>
            </a:r>
            <a:r>
              <a:rPr lang="tr-TR" altLang="en-US" dirty="0"/>
              <a:t> </a:t>
            </a:r>
            <a:r>
              <a:rPr lang="en-IN" altLang="en-US" dirty="0"/>
              <a:t>=</a:t>
            </a:r>
            <a:r>
              <a:rPr lang="tr-TR" altLang="en-US" dirty="0"/>
              <a:t>number</a:t>
            </a:r>
            <a:r>
              <a:rPr lang="en-US" altLang="en-US" dirty="0"/>
              <a:t> of rows</a:t>
            </a:r>
            <a:r>
              <a:rPr lang="tr-TR" altLang="en-US" dirty="0"/>
              <a:t> ×</a:t>
            </a:r>
            <a:r>
              <a:rPr lang="en-IN" altLang="en-US" dirty="0"/>
              <a:t> </a:t>
            </a:r>
            <a:r>
              <a:rPr lang="tr-TR" altLang="en-US" dirty="0"/>
              <a:t>number</a:t>
            </a:r>
            <a:r>
              <a:rPr lang="en-US" altLang="en-US" dirty="0"/>
              <a:t> of columns</a:t>
            </a:r>
            <a:r>
              <a:rPr lang="tr-TR" altLang="en-US" dirty="0"/>
              <a:t>.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19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Basic Array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9346"/>
          </a:xfrm>
        </p:spPr>
        <p:txBody>
          <a:bodyPr>
            <a:normAutofit fontScale="85000" lnSpcReduction="20000"/>
          </a:bodyPr>
          <a:lstStyle/>
          <a:p>
            <a:r>
              <a:rPr lang="en-IN" dirty="0"/>
              <a:t>x = [1 3 5 7 9] </a:t>
            </a:r>
            <a:r>
              <a:rPr lang="en-IN" dirty="0">
                <a:solidFill>
                  <a:srgbClr val="FF0000"/>
                </a:solidFill>
              </a:rPr>
              <a:t>(row vector)</a:t>
            </a:r>
          </a:p>
          <a:p>
            <a:endParaRPr lang="en-IN" dirty="0"/>
          </a:p>
          <a:p>
            <a:r>
              <a:rPr lang="en-IN" dirty="0"/>
              <a:t>x = 1:2:9 </a:t>
            </a:r>
            <a:r>
              <a:rPr lang="en-IN" dirty="0">
                <a:solidFill>
                  <a:srgbClr val="FF0000"/>
                </a:solidFill>
              </a:rPr>
              <a:t>( create array vector from start element, increment, end element)</a:t>
            </a:r>
          </a:p>
          <a:p>
            <a:endParaRPr lang="en-IN" dirty="0">
              <a:solidFill>
                <a:srgbClr val="FF0000"/>
              </a:solidFill>
            </a:endParaRPr>
          </a:p>
          <a:p>
            <a:r>
              <a:rPr lang="en-IN" dirty="0"/>
              <a:t>x = [1;2;3;4;5;6] </a:t>
            </a:r>
            <a:r>
              <a:rPr lang="en-IN" dirty="0">
                <a:solidFill>
                  <a:srgbClr val="FF0000"/>
                </a:solidFill>
              </a:rPr>
              <a:t>(column vector)</a:t>
            </a:r>
          </a:p>
          <a:p>
            <a:endParaRPr lang="en-IN" dirty="0">
              <a:solidFill>
                <a:srgbClr val="FF0000"/>
              </a:solidFill>
            </a:endParaRPr>
          </a:p>
          <a:p>
            <a:r>
              <a:rPr lang="en-IN" dirty="0"/>
              <a:t>x =  [1 2 3; 3 4 5; 6 7 8] </a:t>
            </a:r>
            <a:r>
              <a:rPr lang="en-IN" dirty="0">
                <a:solidFill>
                  <a:srgbClr val="FF0000"/>
                </a:solidFill>
              </a:rPr>
              <a:t>(matrix)</a:t>
            </a:r>
          </a:p>
          <a:p>
            <a:endParaRPr lang="en-I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dirty="0"/>
              <a:t>X = [x </a:t>
            </a:r>
            <a:r>
              <a:rPr lang="en-IN" dirty="0" err="1"/>
              <a:t>x</a:t>
            </a:r>
            <a:r>
              <a:rPr lang="en-IN" dirty="0"/>
              <a:t> x] </a:t>
            </a:r>
            <a:r>
              <a:rPr lang="en-IN" dirty="0">
                <a:solidFill>
                  <a:srgbClr val="FF0000"/>
                </a:solidFill>
              </a:rPr>
              <a:t>(what matrix is this?)</a:t>
            </a:r>
          </a:p>
          <a:p>
            <a:pPr marL="0" indent="0">
              <a:buNone/>
            </a:pPr>
            <a:endParaRPr lang="en-I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</a:rPr>
              <a:t>Special functions : eye(4,4) – identity matrix, ones(3,3) – all element unity</a:t>
            </a:r>
          </a:p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</a:rPr>
              <a:t>zeros(4,4) – matrix of zeros </a:t>
            </a:r>
          </a:p>
          <a:p>
            <a:pPr marL="0" indent="0">
              <a:buNone/>
            </a:pPr>
            <a:endParaRPr lang="en-IN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818862" y="2198859"/>
            <a:ext cx="4971" cy="30314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42750" y="2165765"/>
            <a:ext cx="2312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Equivalent Assignment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443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Array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Arrays can be added (+), subtracted (-) Multiplication (×) , Division (/) and Exponentiation (^)</a:t>
            </a:r>
          </a:p>
          <a:p>
            <a:pPr marL="0" indent="0">
              <a:buNone/>
            </a:pPr>
            <a:r>
              <a:rPr lang="en-IN" dirty="0"/>
              <a:t>Addition and Subtraction :</a:t>
            </a:r>
          </a:p>
          <a:p>
            <a:pPr marL="0" indent="0">
              <a:buNone/>
            </a:pPr>
            <a:r>
              <a:rPr lang="en-IN" dirty="0"/>
              <a:t>Elements of matrix one to Elements of matrix two.</a:t>
            </a:r>
          </a:p>
          <a:p>
            <a:pPr marL="0" indent="0">
              <a:buNone/>
            </a:pPr>
            <a:r>
              <a:rPr lang="en-IN" dirty="0"/>
              <a:t> Multiplication:</a:t>
            </a:r>
          </a:p>
          <a:p>
            <a:pPr marL="0" indent="0">
              <a:buNone/>
            </a:pPr>
            <a:r>
              <a:rPr lang="en-IN" dirty="0"/>
              <a:t>A*B (vector multiplication) and A.*B (element –by-element multiplication)</a:t>
            </a:r>
          </a:p>
          <a:p>
            <a:pPr marL="0" indent="0">
              <a:buNone/>
            </a:pPr>
            <a:r>
              <a:rPr lang="en-IN" dirty="0"/>
              <a:t>A./B (element-by-element division)</a:t>
            </a:r>
          </a:p>
          <a:p>
            <a:pPr marL="0" indent="0">
              <a:buNone/>
            </a:pPr>
            <a:r>
              <a:rPr lang="en-IN" dirty="0"/>
              <a:t>A.\B </a:t>
            </a:r>
            <a:r>
              <a:rPr lang="en-IN" dirty="0">
                <a:solidFill>
                  <a:srgbClr val="FF0000"/>
                </a:solidFill>
              </a:rPr>
              <a:t>left division (unique)  (solves </a:t>
            </a:r>
            <a:r>
              <a:rPr lang="en-IN" dirty="0" err="1">
                <a:solidFill>
                  <a:srgbClr val="FF0000"/>
                </a:solidFill>
              </a:rPr>
              <a:t>Ax</a:t>
            </a:r>
            <a:r>
              <a:rPr lang="en-IN" dirty="0">
                <a:solidFill>
                  <a:srgbClr val="FF0000"/>
                </a:solidFill>
              </a:rPr>
              <a:t> = B , x = </a:t>
            </a:r>
            <a:r>
              <a:rPr lang="en-IN" dirty="0" err="1">
                <a:solidFill>
                  <a:srgbClr val="FF0000"/>
                </a:solidFill>
              </a:rPr>
              <a:t>inv</a:t>
            </a:r>
            <a:r>
              <a:rPr lang="en-IN" dirty="0">
                <a:solidFill>
                  <a:srgbClr val="FF0000"/>
                </a:solidFill>
              </a:rPr>
              <a:t>(A)*B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131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1064</Words>
  <Application>Microsoft Office PowerPoint</Application>
  <PresentationFormat>Widescreen</PresentationFormat>
  <Paragraphs>207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Courier New</vt:lpstr>
      <vt:lpstr>等线</vt:lpstr>
      <vt:lpstr>等线 Light</vt:lpstr>
      <vt:lpstr>Tahoma</vt:lpstr>
      <vt:lpstr>Wingdings</vt:lpstr>
      <vt:lpstr>Office Theme</vt:lpstr>
      <vt:lpstr>Equation</vt:lpstr>
      <vt:lpstr>MATLAB - BASICS</vt:lpstr>
      <vt:lpstr>Agenda of the workshop</vt:lpstr>
      <vt:lpstr>What is MATLAB? </vt:lpstr>
      <vt:lpstr>Variables</vt:lpstr>
      <vt:lpstr>Exercises</vt:lpstr>
      <vt:lpstr>Arrays</vt:lpstr>
      <vt:lpstr>Basic Array Definitions</vt:lpstr>
      <vt:lpstr>Basic Array Definitions</vt:lpstr>
      <vt:lpstr>Array Operations</vt:lpstr>
      <vt:lpstr>Exercise</vt:lpstr>
      <vt:lpstr>Exercise: Solutions to Systems of Linear Equations</vt:lpstr>
      <vt:lpstr>Useful functions</vt:lpstr>
      <vt:lpstr>Flow Control: If…Else</vt:lpstr>
      <vt:lpstr>Example</vt:lpstr>
      <vt:lpstr>Flow Control: Loops</vt:lpstr>
      <vt:lpstr>For loop : Example</vt:lpstr>
      <vt:lpstr>Functions in Matlab – Create a mfile</vt:lpstr>
      <vt:lpstr>Plotting and Visualization</vt:lpstr>
      <vt:lpstr>Plotting and Visualization Example</vt:lpstr>
      <vt:lpstr>Result of Simulation</vt:lpstr>
      <vt:lpstr>Sub-Plotting </vt:lpstr>
      <vt:lpstr>Result of Sub-plotting</vt:lpstr>
      <vt:lpstr>Hold on command</vt:lpstr>
      <vt:lpstr>3D plots </vt:lpstr>
      <vt:lpstr>Solve Circuits in Matlab M Files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Venugopal Prasanth</dc:creator>
  <cp:lastModifiedBy>Venugopal Prasanth</cp:lastModifiedBy>
  <cp:revision>31</cp:revision>
  <dcterms:created xsi:type="dcterms:W3CDTF">2016-05-29T17:11:04Z</dcterms:created>
  <dcterms:modified xsi:type="dcterms:W3CDTF">2016-05-30T17:33:16Z</dcterms:modified>
</cp:coreProperties>
</file>