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tags/tag9.xml" ContentType="application/vnd.openxmlformats-officedocument.presentationml.tags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tags/tag12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commentAuthors.xml" ContentType="application/vnd.openxmlformats-officedocument.presentationml.commentAuthors+xml"/>
  <Default Extension="png" ContentType="image/png"/>
  <Override PartName="/ppt/tags/tag7.xml" ContentType="application/vnd.openxmlformats-officedocument.presentationml.tags+xml"/>
  <Override PartName="/ppt/slides/slide27.xml" ContentType="application/vnd.openxmlformats-officedocument.presentationml.slide+xml"/>
  <Override PartName="/ppt/tags/tag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tags/tag8.xml" ContentType="application/vnd.openxmlformats-officedocument.presentationml.tags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slideLayouts/slideLayout27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tags/tag2.xml" ContentType="application/vnd.openxmlformats-officedocument.presentationml.tags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tags/tag4.xml" ContentType="application/vnd.openxmlformats-officedocument.presentationml.tags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ags/tag10.xml" ContentType="application/vnd.openxmlformats-officedocument.presentationml.tags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Default Extension="rels" ContentType="application/vnd.openxmlformats-package.relationships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aveSubsetFonts="1" autoCompressPictures="0">
  <p:sldMasterIdLst>
    <p:sldMasterId id="2147483652" r:id="rId1"/>
    <p:sldMasterId id="2147483654" r:id="rId2"/>
    <p:sldMasterId id="2147483656" r:id="rId3"/>
  </p:sldMasterIdLst>
  <p:notesMasterIdLst>
    <p:notesMasterId r:id="rId39"/>
  </p:notesMasterIdLst>
  <p:handoutMasterIdLst>
    <p:handoutMasterId r:id="rId40"/>
  </p:handoutMasterIdLst>
  <p:sldIdLst>
    <p:sldId id="353" r:id="rId4"/>
    <p:sldId id="295" r:id="rId5"/>
    <p:sldId id="351" r:id="rId6"/>
    <p:sldId id="304" r:id="rId7"/>
    <p:sldId id="352" r:id="rId8"/>
    <p:sldId id="345" r:id="rId9"/>
    <p:sldId id="307" r:id="rId10"/>
    <p:sldId id="330" r:id="rId11"/>
    <p:sldId id="314" r:id="rId12"/>
    <p:sldId id="331" r:id="rId13"/>
    <p:sldId id="332" r:id="rId14"/>
    <p:sldId id="309" r:id="rId15"/>
    <p:sldId id="349" r:id="rId16"/>
    <p:sldId id="333" r:id="rId17"/>
    <p:sldId id="342" r:id="rId18"/>
    <p:sldId id="297" r:id="rId19"/>
    <p:sldId id="316" r:id="rId20"/>
    <p:sldId id="317" r:id="rId21"/>
    <p:sldId id="315" r:id="rId22"/>
    <p:sldId id="322" r:id="rId23"/>
    <p:sldId id="324" r:id="rId24"/>
    <p:sldId id="325" r:id="rId25"/>
    <p:sldId id="323" r:id="rId26"/>
    <p:sldId id="347" r:id="rId27"/>
    <p:sldId id="343" r:id="rId28"/>
    <p:sldId id="327" r:id="rId29"/>
    <p:sldId id="355" r:id="rId30"/>
    <p:sldId id="334" r:id="rId31"/>
    <p:sldId id="340" r:id="rId32"/>
    <p:sldId id="335" r:id="rId33"/>
    <p:sldId id="318" r:id="rId34"/>
    <p:sldId id="356" r:id="rId35"/>
    <p:sldId id="320" r:id="rId36"/>
    <p:sldId id="357" r:id="rId37"/>
    <p:sldId id="354" r:id="rId3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José Spanjaard" initials="" lastIdx="0" clrIdx="0"/>
  <p:cmAuthor id="1" name="TU/e" initials="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A03D2C"/>
    <a:srgbClr val="A03339"/>
    <a:srgbClr val="A04328"/>
    <a:srgbClr val="A03E35"/>
    <a:srgbClr val="A04D24"/>
    <a:srgbClr val="944823"/>
    <a:srgbClr val="A03F26"/>
    <a:srgbClr val="C120EF"/>
    <a:srgbClr val="AE5BEF"/>
    <a:srgbClr val="7FC24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592" y="-10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35" Type="http://schemas.openxmlformats.org/officeDocument/2006/relationships/slide" Target="slides/slide32.xml"/><Relationship Id="rId31" Type="http://schemas.openxmlformats.org/officeDocument/2006/relationships/slide" Target="slides/slide28.xml"/><Relationship Id="rId34" Type="http://schemas.openxmlformats.org/officeDocument/2006/relationships/slide" Target="slides/slide31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36" Type="http://schemas.openxmlformats.org/officeDocument/2006/relationships/slide" Target="slides/slide33.xml"/><Relationship Id="rId4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0" Type="http://schemas.openxmlformats.org/officeDocument/2006/relationships/slide" Target="slides/slide7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9" Type="http://schemas.openxmlformats.org/officeDocument/2006/relationships/slide" Target="slides/slide6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7" Type="http://schemas.openxmlformats.org/officeDocument/2006/relationships/slide" Target="slides/slide24.xml"/><Relationship Id="rId14" Type="http://schemas.openxmlformats.org/officeDocument/2006/relationships/slide" Target="slides/slide11.xml"/><Relationship Id="rId23" Type="http://schemas.openxmlformats.org/officeDocument/2006/relationships/slide" Target="slides/slide20.xml"/><Relationship Id="rId4" Type="http://schemas.openxmlformats.org/officeDocument/2006/relationships/slide" Target="slides/slide1.xml"/><Relationship Id="rId28" Type="http://schemas.openxmlformats.org/officeDocument/2006/relationships/slide" Target="slides/slide25.xml"/><Relationship Id="rId45" Type="http://schemas.openxmlformats.org/officeDocument/2006/relationships/theme" Target="theme/theme1.xml"/><Relationship Id="rId26" Type="http://schemas.openxmlformats.org/officeDocument/2006/relationships/slide" Target="slides/slide23.xml"/><Relationship Id="rId30" Type="http://schemas.openxmlformats.org/officeDocument/2006/relationships/slide" Target="slides/slide27.xml"/><Relationship Id="rId11" Type="http://schemas.openxmlformats.org/officeDocument/2006/relationships/slide" Target="slides/slide8.xml"/><Relationship Id="rId42" Type="http://schemas.openxmlformats.org/officeDocument/2006/relationships/commentAuthors" Target="commentAuthors.xml"/><Relationship Id="rId29" Type="http://schemas.openxmlformats.org/officeDocument/2006/relationships/slide" Target="slides/slide26.xml"/><Relationship Id="rId6" Type="http://schemas.openxmlformats.org/officeDocument/2006/relationships/slide" Target="slides/slide3.xml"/><Relationship Id="rId16" Type="http://schemas.openxmlformats.org/officeDocument/2006/relationships/slide" Target="slides/slide13.xml"/><Relationship Id="rId33" Type="http://schemas.openxmlformats.org/officeDocument/2006/relationships/slide" Target="slides/slide30.xml"/><Relationship Id="rId44" Type="http://schemas.openxmlformats.org/officeDocument/2006/relationships/viewProps" Target="viewProps.xml"/><Relationship Id="rId41" Type="http://schemas.openxmlformats.org/officeDocument/2006/relationships/printerSettings" Target="printerSettings/printerSettings1.bin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9" Type="http://schemas.openxmlformats.org/officeDocument/2006/relationships/slide" Target="slides/slide16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E6CC4-E2CF-4946-A483-994614CCC32A}" type="datetimeFigureOut">
              <a:rPr lang="en-US" smtClean="0"/>
              <a:pPr/>
              <a:t>12/21/12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D1809-F348-A64F-BB37-F462D17FE9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4450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C8FC68-0684-834A-A1F3-AC95E551415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54230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8FC68-0684-834A-A1F3-AC95E5514150}" type="slidenum">
              <a:rPr lang="nl-NL" smtClean="0"/>
              <a:pPr/>
              <a:t>0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945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1365F-7AC5-3B4B-A6B6-B0B4E05230E8}" type="slidenum">
              <a:rPr lang="en-US"/>
              <a:pPr/>
              <a:t>15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8FC68-0684-834A-A1F3-AC95E5514150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1945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505D765C-6BAB-DD41-8041-4BE088B043B9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343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343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C3D2A332-E5F5-CF40-9498-5E8B01CCCC0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9" name="Picture 13" descr="foto roo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4025" y="1196975"/>
            <a:ext cx="3609975" cy="4176713"/>
          </a:xfrm>
          <a:prstGeom prst="rect">
            <a:avLst/>
          </a:prstGeom>
          <a:noFill/>
        </p:spPr>
      </p:pic>
      <p:pic>
        <p:nvPicPr>
          <p:cNvPr id="50188" name="Picture 12" descr="red 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</p:spPr>
      </p:pic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9FD52023-0690-F140-B752-25A880C5A4A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0F09ABA9-4A6F-BB4B-BEDE-332C3DB16A7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19537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3921125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98338530-0D7D-4F48-A49C-C1E9146D6DF2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7CEA9258-C7A7-B848-A80C-171EE0271492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C86F0E96-290E-B240-921F-D42C10125FD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5099BCB9-9098-5043-B9C6-8AD4A53962D6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E09F176D-1F93-DB4E-90B6-7D4CEE1C9F09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32F87826-76A1-A941-90A9-63AE2FBD002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57AF7E54-602D-5E46-B7D0-94562151F82B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2593C0FF-B2C4-834D-91DC-47BDA38E4C0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3DA2433E-391D-E847-B986-9AE95072C3C8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3AE46633-EEDE-E745-919F-A477D1447CB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1180D532-530F-6145-A71E-4BB29C512FA9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19537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600200"/>
            <a:ext cx="3921125" cy="413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B2FF1E52-DB77-A04E-B9FA-8F864E02D19B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35C2F831-74AD-6D4F-B7F7-5332D66B0386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80B721FC-333A-494D-9D4B-C0167A981659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40DFF665-8EC2-B746-833D-9348F2B91E2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7527924" y="6548438"/>
            <a:ext cx="1235075" cy="309562"/>
          </a:xfrm>
        </p:spPr>
        <p:txBody>
          <a:bodyPr/>
          <a:lstStyle>
            <a:lvl1pPr>
              <a:defRPr smtClean="0"/>
            </a:lvl1pPr>
          </a:lstStyle>
          <a:p>
            <a:endParaRPr lang="nl-N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4ECCFED3-2EF4-D947-A51D-9774D7660462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66A52314-F509-EC46-9B67-DFB883D75F0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9C652B1A-BC73-2449-B212-6742CC3A160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215900"/>
            <a:ext cx="2005012" cy="55229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15900"/>
            <a:ext cx="5867400" cy="55229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F24134CB-7053-8944-944B-1619E2D13C2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600200"/>
            <a:ext cx="3921125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8032545F-8D71-E94C-9423-366BBC96BBD1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A56BC9FD-7640-3841-8F23-0D8593C2E409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8C37EAA1-AFB1-C64F-8D02-CCC981F69088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31F3C916-D32E-BA4B-8CBA-8DD23F2B47D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B9947E15-6D85-4C48-8A66-6AD2BA76FD5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nl-NL"/>
              <a:t>PAGE </a:t>
            </a:r>
            <a:fld id="{A9CB092B-D280-9447-B9E8-082B0A3CAA1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9" name="Picture 17" descr="red ba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-27384"/>
            <a:ext cx="8982075" cy="1295400"/>
          </a:xfrm>
          <a:prstGeom prst="rect">
            <a:avLst/>
          </a:prstGeom>
          <a:noFill/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762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nl-NL" dirty="0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/>
          </a:p>
        </p:txBody>
      </p:sp>
      <p:pic>
        <p:nvPicPr>
          <p:cNvPr id="23562" name="Picture 10" descr="date b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</p:spPr>
      </p:pic>
      <p:sp>
        <p:nvSpPr>
          <p:cNvPr id="2356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12360" y="6453336"/>
            <a:ext cx="1041128" cy="2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23564" name="Picture 12" descr="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</p:spPr>
      </p:pic>
      <p:sp>
        <p:nvSpPr>
          <p:cNvPr id="235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23566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4650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1066800"/>
            <a:ext cx="8839200" cy="4572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omic Sans MS"/>
          <a:ea typeface="+mj-ea"/>
          <a:cs typeface="Comic Sans M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Comic Sans MS"/>
          <a:ea typeface="+mn-ea"/>
          <a:cs typeface="Comic Sans MS"/>
        </a:defRPr>
      </a:lvl1pPr>
      <a:lvl2pPr marL="536575" indent="-2667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Comic Sans MS"/>
          <a:ea typeface="ＭＳ Ｐゴシック" charset="-128"/>
          <a:cs typeface="Comic Sans MS"/>
        </a:defRPr>
      </a:lvl2pPr>
      <a:lvl3pPr marL="809625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Comic Sans MS"/>
          <a:ea typeface="ＭＳ Ｐゴシック" charset="-128"/>
          <a:cs typeface="Comic Sans MS"/>
        </a:defRPr>
      </a:lvl3pPr>
      <a:lvl4pPr marL="1090613" indent="-2794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Comic Sans MS"/>
          <a:ea typeface="ＭＳ Ｐゴシック" charset="-128"/>
          <a:cs typeface="Comic Sans MS"/>
        </a:defRPr>
      </a:lvl4pPr>
      <a:lvl5pPr marL="13493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Comic Sans MS"/>
          <a:ea typeface="ＭＳ Ｐゴシック" charset="-128"/>
          <a:cs typeface="Comic Sans MS"/>
        </a:defRPr>
      </a:lvl5pPr>
      <a:lvl6pPr marL="18065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6pPr>
      <a:lvl7pPr marL="22637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7pPr>
      <a:lvl8pPr marL="27209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8pPr>
      <a:lvl9pPr marL="3178175" indent="-2571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0" name="Picture 18" descr="red ba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</p:spPr>
      </p:pic>
      <p:pic>
        <p:nvPicPr>
          <p:cNvPr id="49161" name="Picture 9" descr="date b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/>
              <a:t>PAGE </a:t>
            </a:r>
            <a:fld id="{E350B826-9736-554E-9055-08BDE248A4CE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49163" name="Picture 11" descr="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</p:spPr>
      </p:pic>
      <p:sp>
        <p:nvSpPr>
          <p:cNvPr id="49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49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  <a:ea typeface="ＭＳ Ｐゴシック" charset="-128"/>
        </a:defRPr>
      </a:lvl2pPr>
      <a:lvl3pPr marL="814388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3pPr>
      <a:lvl4pPr marL="1069975" indent="-2540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4pPr>
      <a:lvl5pPr marL="13493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 descr="red ba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8982075" cy="1295400"/>
          </a:xfrm>
          <a:prstGeom prst="rect">
            <a:avLst/>
          </a:prstGeom>
          <a:noFill/>
        </p:spPr>
      </p:pic>
      <p:pic>
        <p:nvPicPr>
          <p:cNvPr id="219138" name="Picture 2" descr="date ba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19925" y="6408738"/>
            <a:ext cx="2124075" cy="447675"/>
          </a:xfrm>
          <a:prstGeom prst="rect">
            <a:avLst/>
          </a:prstGeom>
          <a:noFill/>
        </p:spPr>
      </p:pic>
      <p:sp>
        <p:nvSpPr>
          <p:cNvPr id="2191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15900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3598862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nl-NL"/>
          </a:p>
        </p:txBody>
      </p:sp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548438"/>
            <a:ext cx="6096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/>
              <a:t>PAGE </a:t>
            </a:r>
            <a:fld id="{2CC133FE-E5A2-5345-B4C8-1969A59E1D9A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219143" name="Picture 7" descr="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602413" y="5978525"/>
            <a:ext cx="2030412" cy="431800"/>
          </a:xfrm>
          <a:prstGeom prst="rect">
            <a:avLst/>
          </a:prstGeom>
          <a:noFill/>
        </p:spPr>
      </p:pic>
      <p:sp>
        <p:nvSpPr>
          <p:cNvPr id="21914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27925" y="6548438"/>
            <a:ext cx="64770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2191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600200"/>
            <a:ext cx="7993062" cy="413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  <a:ea typeface="ＭＳ Ｐゴシック" charset="-128"/>
        </a:defRPr>
      </a:lvl2pPr>
      <a:lvl3pPr marL="814388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3pPr>
      <a:lvl4pPr marL="1069975" indent="-2540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4pPr>
      <a:lvl5pPr marL="13493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4.png"/><Relationship Id="rId6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25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5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7" Type="http://schemas.openxmlformats.org/officeDocument/2006/relationships/image" Target="../media/image18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6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26.png"/><Relationship Id="rId5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jpe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4" Type="http://schemas.openxmlformats.org/officeDocument/2006/relationships/image" Target="../media/image39.png"/><Relationship Id="rId10" Type="http://schemas.openxmlformats.org/officeDocument/2006/relationships/image" Target="../media/image43.png"/><Relationship Id="rId5" Type="http://schemas.openxmlformats.org/officeDocument/2006/relationships/image" Target="../media/image30.png"/><Relationship Id="rId7" Type="http://schemas.openxmlformats.org/officeDocument/2006/relationships/image" Target="../media/image40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42.png"/><Relationship Id="rId3" Type="http://schemas.openxmlformats.org/officeDocument/2006/relationships/image" Target="../media/image38.png"/><Relationship Id="rId6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5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6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4" Type="http://schemas.openxmlformats.org/officeDocument/2006/relationships/image" Target="../media/image36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3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5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5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6858000" y="1295400"/>
            <a:ext cx="2362200" cy="419100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82775"/>
            <a:ext cx="5616575" cy="1470025"/>
          </a:xfrm>
        </p:spPr>
        <p:txBody>
          <a:bodyPr/>
          <a:lstStyle/>
          <a:p>
            <a:r>
              <a:rPr lang="en-US" sz="4000" dirty="0" err="1" smtClean="0">
                <a:latin typeface="Comic Sans MS"/>
                <a:cs typeface="Comic Sans MS"/>
              </a:rPr>
              <a:t>Decentraliseer</a:t>
            </a:r>
            <a:r>
              <a:rPr lang="en-US" sz="4000" dirty="0" smtClean="0">
                <a:latin typeface="Comic Sans MS"/>
                <a:cs typeface="Comic Sans MS"/>
              </a:rPr>
              <a:t> –</a:t>
            </a:r>
            <a:br>
              <a:rPr lang="en-US" sz="4000" dirty="0" smtClean="0">
                <a:latin typeface="Comic Sans MS"/>
                <a:cs typeface="Comic Sans MS"/>
              </a:rPr>
            </a:br>
            <a:r>
              <a:rPr lang="en-US" sz="4000" dirty="0" smtClean="0">
                <a:latin typeface="Comic Sans MS"/>
                <a:cs typeface="Comic Sans MS"/>
              </a:rPr>
              <a:t>en </a:t>
            </a:r>
            <a:r>
              <a:rPr lang="en-US" sz="4000" dirty="0" err="1" smtClean="0">
                <a:latin typeface="Comic Sans MS"/>
                <a:cs typeface="Comic Sans MS"/>
              </a:rPr>
              <a:t>Beheers</a:t>
            </a:r>
            <a:r>
              <a:rPr lang="en-US" sz="4000" dirty="0" smtClean="0">
                <a:latin typeface="Comic Sans MS"/>
                <a:cs typeface="Comic Sans MS"/>
              </a:rPr>
              <a:t>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792537"/>
            <a:ext cx="5113337" cy="550863"/>
          </a:xfrm>
        </p:spPr>
        <p:txBody>
          <a:bodyPr/>
          <a:lstStyle/>
          <a:p>
            <a:r>
              <a:rPr lang="en-US" sz="2800" dirty="0" smtClean="0">
                <a:latin typeface="Comic Sans MS"/>
                <a:cs typeface="Comic Sans MS"/>
              </a:rPr>
              <a:t>Dick Epema</a:t>
            </a:r>
          </a:p>
          <a:p>
            <a:endParaRPr lang="en-US" dirty="0" smtClean="0"/>
          </a:p>
        </p:txBody>
      </p:sp>
      <p:sp>
        <p:nvSpPr>
          <p:cNvPr id="45" name="Right Triangle 44"/>
          <p:cNvSpPr/>
          <p:nvPr/>
        </p:nvSpPr>
        <p:spPr>
          <a:xfrm rot="10800000" flipV="1">
            <a:off x="5638801" y="1295400"/>
            <a:ext cx="1219199" cy="4191000"/>
          </a:xfrm>
          <a:prstGeom prst="rtTriangle">
            <a:avLst/>
          </a:prstGeom>
          <a:solidFill>
            <a:schemeClr val="tx2"/>
          </a:solidFill>
          <a:ln w="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804248" y="4221088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740352" y="2836213"/>
            <a:ext cx="504056" cy="23274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16416" y="3140968"/>
            <a:ext cx="288032" cy="576064"/>
          </a:xfrm>
          <a:prstGeom prst="line">
            <a:avLst/>
          </a:prstGeom>
          <a:ln w="381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96336" y="2852936"/>
            <a:ext cx="864096" cy="864096"/>
          </a:xfrm>
          <a:prstGeom prst="line">
            <a:avLst/>
          </a:prstGeom>
          <a:ln w="381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452320" y="2636912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100392" y="2924944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388424" y="3573016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43" idx="4"/>
            <a:endCxn id="60" idx="0"/>
          </p:cNvCxnSpPr>
          <p:nvPr/>
        </p:nvCxnSpPr>
        <p:spPr>
          <a:xfrm>
            <a:off x="7632340" y="2996952"/>
            <a:ext cx="0" cy="576064"/>
          </a:xfrm>
          <a:prstGeom prst="line">
            <a:avLst/>
          </a:prstGeom>
          <a:ln>
            <a:solidFill>
              <a:srgbClr val="10107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4" idx="6"/>
            <a:endCxn id="60" idx="2"/>
          </p:cNvCxnSpPr>
          <p:nvPr/>
        </p:nvCxnSpPr>
        <p:spPr>
          <a:xfrm>
            <a:off x="6876256" y="3753036"/>
            <a:ext cx="576064" cy="0"/>
          </a:xfrm>
          <a:prstGeom prst="line">
            <a:avLst/>
          </a:prstGeom>
          <a:ln w="28575" cmpd="sng">
            <a:solidFill>
              <a:srgbClr val="10107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0" idx="5"/>
            <a:endCxn id="59" idx="1"/>
          </p:cNvCxnSpPr>
          <p:nvPr/>
        </p:nvCxnSpPr>
        <p:spPr>
          <a:xfrm>
            <a:off x="7759633" y="3880329"/>
            <a:ext cx="393486" cy="393486"/>
          </a:xfrm>
          <a:prstGeom prst="line">
            <a:avLst/>
          </a:prstGeom>
          <a:ln w="28575" cmpd="sng">
            <a:solidFill>
              <a:srgbClr val="10107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7452320" y="3573016"/>
            <a:ext cx="360040" cy="360040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59" idx="7"/>
          </p:cNvCxnSpPr>
          <p:nvPr/>
        </p:nvCxnSpPr>
        <p:spPr>
          <a:xfrm flipH="1">
            <a:off x="7596336" y="4273815"/>
            <a:ext cx="811369" cy="451329"/>
          </a:xfrm>
          <a:prstGeom prst="line">
            <a:avLst/>
          </a:prstGeom>
          <a:ln w="762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8100392" y="4221088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6804248" y="3789040"/>
            <a:ext cx="864096" cy="864096"/>
          </a:xfrm>
          <a:prstGeom prst="line">
            <a:avLst/>
          </a:prstGeom>
          <a:ln w="381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6660232" y="3068960"/>
            <a:ext cx="360040" cy="720080"/>
          </a:xfrm>
          <a:prstGeom prst="line">
            <a:avLst/>
          </a:prstGeom>
          <a:ln w="127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6516216" y="3573016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endCxn id="53" idx="0"/>
          </p:cNvCxnSpPr>
          <p:nvPr/>
        </p:nvCxnSpPr>
        <p:spPr>
          <a:xfrm>
            <a:off x="7020272" y="3140968"/>
            <a:ext cx="612068" cy="1368152"/>
          </a:xfrm>
          <a:prstGeom prst="line">
            <a:avLst/>
          </a:prstGeom>
          <a:ln w="28575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6804248" y="2924944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452320" y="4509120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5950176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1935"/>
    </mc:Choice>
    <mc:Fallback>
      <p:transition spd="slow" advTm="1193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593" y="1118223"/>
            <a:ext cx="2016503" cy="1014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8447856" cy="904528"/>
          </a:xfrm>
        </p:spPr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BitTorrent</a:t>
            </a:r>
            <a:r>
              <a:rPr lang="en-US" dirty="0" smtClean="0"/>
              <a:t> Peer-to-Peer </a:t>
            </a:r>
            <a:r>
              <a:rPr lang="en-US" dirty="0" err="1" smtClean="0"/>
              <a:t>systeem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6984" b="16984"/>
          <a:stretch>
            <a:fillRect/>
          </a:stretch>
        </p:blipFill>
        <p:spPr>
          <a:xfrm>
            <a:off x="971601" y="1916832"/>
            <a:ext cx="2376264" cy="117680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556792"/>
            <a:ext cx="1872208" cy="1068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4581128"/>
            <a:ext cx="1800200" cy="151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005064"/>
            <a:ext cx="1899294" cy="16561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347864" y="2708920"/>
            <a:ext cx="2664296" cy="23042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732240" y="2708920"/>
            <a:ext cx="72008" cy="129614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347864" y="4653136"/>
            <a:ext cx="2592288" cy="5040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2"/>
          </p:cNvCxnSpPr>
          <p:nvPr/>
        </p:nvCxnSpPr>
        <p:spPr>
          <a:xfrm flipH="1" flipV="1">
            <a:off x="2159733" y="3093639"/>
            <a:ext cx="468051" cy="1415481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7740352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028384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16416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604448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948264" y="2708920"/>
            <a:ext cx="72008" cy="1296144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3347864" y="4941168"/>
            <a:ext cx="2520280" cy="504056"/>
          </a:xfrm>
          <a:prstGeom prst="straightConnector1">
            <a:avLst/>
          </a:prstGeom>
          <a:ln w="38100" cmpd="sng">
            <a:solidFill>
              <a:srgbClr val="D6004A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347864" y="2708920"/>
            <a:ext cx="2304256" cy="1944216"/>
          </a:xfrm>
          <a:prstGeom prst="straightConnector1">
            <a:avLst/>
          </a:prstGeom>
          <a:ln w="38100" cmpd="sng">
            <a:solidFill>
              <a:srgbClr val="D6004A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907704" y="3140968"/>
            <a:ext cx="504056" cy="1440160"/>
          </a:xfrm>
          <a:prstGeom prst="straightConnector1">
            <a:avLst/>
          </a:prstGeom>
          <a:ln w="38100" cmpd="sng">
            <a:solidFill>
              <a:srgbClr val="D6004A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648" y="3573016"/>
            <a:ext cx="576064" cy="5760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776" y="3429000"/>
            <a:ext cx="576064" cy="5760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221088"/>
            <a:ext cx="576064" cy="5760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5229200"/>
            <a:ext cx="576064" cy="5760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064" y="3501008"/>
            <a:ext cx="576064" cy="5760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1920" y="3140968"/>
            <a:ext cx="576064" cy="5760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3140968"/>
            <a:ext cx="576064" cy="5760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2996952"/>
            <a:ext cx="576064" cy="576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0981" y="1949931"/>
            <a:ext cx="163909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omic Sans MS"/>
                <a:cs typeface="Comic Sans MS"/>
              </a:rPr>
              <a:t>v</a:t>
            </a:r>
            <a:r>
              <a:rPr lang="en-US" sz="2400" b="1" dirty="0" err="1" smtClean="0">
                <a:latin typeface="Comic Sans MS"/>
                <a:cs typeface="Comic Sans MS"/>
              </a:rPr>
              <a:t>oor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wat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D6004A"/>
                </a:solidFill>
                <a:latin typeface="Comic Sans MS"/>
                <a:cs typeface="Comic Sans MS"/>
              </a:rPr>
              <a:t>hoort</a:t>
            </a:r>
            <a:r>
              <a:rPr lang="en-US" sz="2400" b="1" dirty="0" smtClean="0">
                <a:solidFill>
                  <a:srgbClr val="D6004A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D6004A"/>
                </a:solidFill>
                <a:latin typeface="Comic Sans MS"/>
                <a:cs typeface="Comic Sans MS"/>
              </a:rPr>
              <a:t>wat</a:t>
            </a:r>
            <a:endParaRPr lang="en-US" sz="2400" b="1" dirty="0">
              <a:solidFill>
                <a:srgbClr val="D6004A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600575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74139"/>
    </mc:Choice>
    <mc:Fallback>
      <p:transition spd="slow" advTm="741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sandvinefigur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7114" r="-17114"/>
          <a:stretch>
            <a:fillRect/>
          </a:stretch>
        </p:blipFill>
        <p:spPr bwMode="auto">
          <a:xfrm>
            <a:off x="-215252" y="1600200"/>
            <a:ext cx="7523556" cy="432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>
          <a:xfrm>
            <a:off x="1490464" y="1410816"/>
            <a:ext cx="3581400" cy="6858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024812" cy="922338"/>
          </a:xfrm>
        </p:spPr>
        <p:txBody>
          <a:bodyPr/>
          <a:lstStyle/>
          <a:p>
            <a:r>
              <a:rPr lang="en-US" dirty="0" err="1" smtClean="0"/>
              <a:t>Videodiensten</a:t>
            </a:r>
            <a:r>
              <a:rPr lang="en-US" dirty="0" smtClean="0"/>
              <a:t> op het internet</a:t>
            </a:r>
            <a:endParaRPr lang="en-US" dirty="0"/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46611"/>
            <a:ext cx="151606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43202"/>
            <a:ext cx="19034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59632" y="1196752"/>
            <a:ext cx="3313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samenstelling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verkeer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internet backbone VS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1880" y="3356992"/>
            <a:ext cx="1080120" cy="400110"/>
          </a:xfrm>
          <a:prstGeom prst="rect">
            <a:avLst/>
          </a:prstGeom>
          <a:solidFill>
            <a:srgbClr val="7FC24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 18,8%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4509120"/>
            <a:ext cx="1080120" cy="400110"/>
          </a:xfrm>
          <a:prstGeom prst="rect">
            <a:avLst/>
          </a:prstGeom>
          <a:solidFill>
            <a:srgbClr val="A03D2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 49,2%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5589240"/>
            <a:ext cx="3012964" cy="40011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2009       2010       2011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4008" y="1556792"/>
            <a:ext cx="1800200" cy="460851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>
            <a:off x="4572000" y="2740980"/>
            <a:ext cx="1584176" cy="835812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572000" y="3891880"/>
            <a:ext cx="2057028" cy="689248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72000" y="4797152"/>
            <a:ext cx="1872208" cy="360040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124968"/>
            <a:ext cx="2448551" cy="123202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64088" y="4069521"/>
            <a:ext cx="654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D6004A"/>
                </a:solidFill>
                <a:latin typeface="Comic Sans MS"/>
                <a:cs typeface="Comic Sans MS"/>
              </a:rPr>
              <a:t>+</a:t>
            </a:r>
            <a:endParaRPr lang="en-US" sz="6000" b="1" dirty="0">
              <a:solidFill>
                <a:srgbClr val="D6004A"/>
              </a:solidFill>
              <a:latin typeface="Comic Sans MS"/>
              <a:cs typeface="Comic Sans M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1456" y="1146412"/>
            <a:ext cx="1878856" cy="1202468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H="1">
            <a:off x="4355976" y="2132856"/>
            <a:ext cx="1440160" cy="86409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356379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57378"/>
    </mc:Choice>
    <mc:Fallback>
      <p:transition spd="slow" advTm="5737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Reputaties</a:t>
            </a:r>
            <a:r>
              <a:rPr lang="en-US" dirty="0" smtClean="0"/>
              <a:t> in Peer-to-Peer-systemen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574537" y="1827401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B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54057" y="1857018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142489" y="1857018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844269" y="1827401"/>
            <a:ext cx="409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A</a:t>
            </a:r>
            <a:endParaRPr lang="en-US" sz="2400" b="1" dirty="0">
              <a:latin typeface="Comic Sans MS"/>
              <a:cs typeface="Comic Sans MS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974137" y="1929026"/>
            <a:ext cx="2880320" cy="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974137" y="2217058"/>
            <a:ext cx="2880320" cy="0"/>
          </a:xfrm>
          <a:prstGeom prst="straightConnector1">
            <a:avLst/>
          </a:prstGeom>
          <a:ln w="57150" cmpd="sng">
            <a:solidFill>
              <a:srgbClr val="D600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20072" y="1412776"/>
            <a:ext cx="2538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/>
                <a:cs typeface="Comic Sans MS"/>
              </a:rPr>
              <a:t>v</a:t>
            </a:r>
            <a:r>
              <a:rPr lang="en-US" sz="2400" dirty="0" err="1" smtClean="0">
                <a:latin typeface="Comic Sans MS"/>
                <a:cs typeface="Comic Sans MS"/>
              </a:rPr>
              <a:t>erzoek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om</a:t>
            </a:r>
            <a:r>
              <a:rPr lang="en-US" sz="2400" dirty="0" smtClean="0">
                <a:latin typeface="Comic Sans MS"/>
                <a:cs typeface="Comic Sans MS"/>
              </a:rPr>
              <a:t> data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12331" y="2309971"/>
            <a:ext cx="3826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OK </a:t>
            </a:r>
            <a:r>
              <a:rPr lang="en-US" sz="2400" dirty="0" err="1" smtClean="0">
                <a:latin typeface="Comic Sans MS"/>
                <a:cs typeface="Comic Sans MS"/>
              </a:rPr>
              <a:t>als</a:t>
            </a:r>
            <a:r>
              <a:rPr lang="en-US" sz="2400" dirty="0" smtClean="0">
                <a:latin typeface="Comic Sans MS"/>
                <a:cs typeface="Comic Sans MS"/>
              </a:rPr>
              <a:t> de </a:t>
            </a:r>
            <a:r>
              <a:rPr lang="en-US" sz="2400" dirty="0" err="1" smtClean="0">
                <a:latin typeface="Comic Sans MS"/>
                <a:cs typeface="Comic Sans MS"/>
              </a:rPr>
              <a:t>reputatie</a:t>
            </a:r>
            <a:r>
              <a:rPr lang="en-US" sz="2400" dirty="0" smtClean="0">
                <a:latin typeface="Comic Sans MS"/>
                <a:cs typeface="Comic Sans MS"/>
              </a:rPr>
              <a:t> van </a:t>
            </a:r>
            <a:r>
              <a:rPr lang="en-US" sz="2400" b="1" dirty="0" smtClean="0">
                <a:latin typeface="Comic Sans MS"/>
                <a:cs typeface="Comic Sans MS"/>
              </a:rPr>
              <a:t>B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400" dirty="0" err="1" smtClean="0">
                <a:latin typeface="Comic Sans MS"/>
                <a:cs typeface="Comic Sans MS"/>
              </a:rPr>
              <a:t>bij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A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hoog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genoeg</a:t>
            </a:r>
            <a:r>
              <a:rPr lang="en-US" sz="2400" dirty="0" smtClean="0">
                <a:latin typeface="Comic Sans MS"/>
                <a:cs typeface="Comic Sans MS"/>
              </a:rPr>
              <a:t> is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5877" y="1340768"/>
            <a:ext cx="3543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Comic Sans MS"/>
                <a:cs typeface="Comic Sans MS"/>
              </a:rPr>
              <a:t>Gebruik</a:t>
            </a:r>
            <a:r>
              <a:rPr lang="en-US" sz="2400" dirty="0" smtClean="0">
                <a:latin typeface="Comic Sans MS"/>
                <a:cs typeface="Comic Sans MS"/>
              </a:rPr>
              <a:t> van </a:t>
            </a:r>
            <a:r>
              <a:rPr lang="en-US" sz="2400" dirty="0" err="1" smtClean="0">
                <a:latin typeface="Comic Sans MS"/>
                <a:cs typeface="Comic Sans MS"/>
              </a:rPr>
              <a:t>reputaties</a:t>
            </a:r>
            <a:r>
              <a:rPr lang="en-US" sz="2400" dirty="0" smtClean="0">
                <a:latin typeface="Comic Sans MS"/>
                <a:cs typeface="Comic Sans MS"/>
              </a:rPr>
              <a:t>: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316416" y="2780928"/>
            <a:ext cx="648072" cy="4320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347864" y="5415607"/>
            <a:ext cx="936104" cy="720080"/>
          </a:xfrm>
          <a:prstGeom prst="rect">
            <a:avLst/>
          </a:prstGeom>
          <a:solidFill>
            <a:srgbClr val="D6004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347864" y="4695527"/>
            <a:ext cx="936104" cy="72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347864" y="3975447"/>
            <a:ext cx="936104" cy="72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347864" y="3255367"/>
            <a:ext cx="936104" cy="72008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5816" y="3039343"/>
            <a:ext cx="323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1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3338" y="4479503"/>
            <a:ext cx="37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0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5847655"/>
            <a:ext cx="451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-1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283968" y="3573016"/>
            <a:ext cx="2160240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44208" y="3140968"/>
            <a:ext cx="0" cy="432048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15625" y="4437112"/>
            <a:ext cx="1528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reputatie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2123728" y="3284984"/>
            <a:ext cx="1" cy="115212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23728" y="5013176"/>
            <a:ext cx="0" cy="108012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36125"/>
    </mc:Choice>
    <mc:Fallback>
      <p:transition spd="slow" advTm="3612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Berekening</a:t>
            </a:r>
            <a:r>
              <a:rPr lang="en-US" dirty="0" smtClean="0"/>
              <a:t> </a:t>
            </a:r>
            <a:r>
              <a:rPr lang="en-US" dirty="0" err="1" smtClean="0"/>
              <a:t>reputaties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23528" y="2460958"/>
            <a:ext cx="409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A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01268" y="2893006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283968" y="2460958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B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22766" y="1639253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C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92860" y="4117142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D</a:t>
            </a:r>
            <a:endParaRPr lang="en-US" sz="2400" b="1" dirty="0">
              <a:latin typeface="Comic Sans MS"/>
              <a:cs typeface="Comic Sans MS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733316" y="3181038"/>
            <a:ext cx="1575440" cy="639336"/>
          </a:xfrm>
          <a:prstGeom prst="straightConnector1">
            <a:avLst/>
          </a:prstGeom>
          <a:ln w="57150" cmpd="sng">
            <a:solidFill>
              <a:srgbClr val="D600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2686268" y="2397686"/>
            <a:ext cx="1575440" cy="639336"/>
          </a:xfrm>
          <a:prstGeom prst="straightConnector1">
            <a:avLst/>
          </a:prstGeom>
          <a:ln w="57150" cmpd="sng">
            <a:solidFill>
              <a:srgbClr val="D600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2686268" y="3261782"/>
            <a:ext cx="1575440" cy="639336"/>
          </a:xfrm>
          <a:prstGeom prst="straightConnector1">
            <a:avLst/>
          </a:prstGeom>
          <a:ln w="57150" cmpd="sng">
            <a:solidFill>
              <a:srgbClr val="D600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733316" y="2397686"/>
            <a:ext cx="1575440" cy="639336"/>
          </a:xfrm>
          <a:prstGeom prst="straightConnector1">
            <a:avLst/>
          </a:prstGeom>
          <a:ln w="57150" cmpd="sng">
            <a:solidFill>
              <a:srgbClr val="D600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397612" y="2316942"/>
            <a:ext cx="654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200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21348" y="2316942"/>
            <a:ext cx="654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400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21348" y="3501008"/>
            <a:ext cx="654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150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69620" y="3541078"/>
            <a:ext cx="654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225</a:t>
            </a:r>
            <a:endParaRPr lang="en-US" sz="2000" b="1" dirty="0">
              <a:latin typeface="Comic Sans MS"/>
              <a:cs typeface="Comic Sans MS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165364" y="3109030"/>
            <a:ext cx="3024336" cy="0"/>
          </a:xfrm>
          <a:prstGeom prst="straightConnector1">
            <a:avLst/>
          </a:prstGeom>
          <a:ln w="57150" cmpd="sng">
            <a:solidFill>
              <a:srgbClr val="D6004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167252" y="2708920"/>
            <a:ext cx="654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250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189482" y="4717014"/>
            <a:ext cx="287846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omic Sans MS"/>
                <a:cs typeface="Comic Sans MS"/>
              </a:rPr>
              <a:t>v</a:t>
            </a:r>
            <a:r>
              <a:rPr lang="en-US" sz="2400" dirty="0" err="1" smtClean="0">
                <a:latin typeface="Comic Sans MS"/>
                <a:cs typeface="Comic Sans MS"/>
              </a:rPr>
              <a:t>oltooide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400" dirty="0" smtClean="0">
                <a:latin typeface="Comic Sans MS"/>
                <a:cs typeface="Comic Sans MS"/>
              </a:rPr>
              <a:t>data-</a:t>
            </a:r>
            <a:r>
              <a:rPr lang="en-US" sz="2400" dirty="0" err="1" smtClean="0">
                <a:latin typeface="Comic Sans MS"/>
                <a:cs typeface="Comic Sans MS"/>
              </a:rPr>
              <a:t>overdrachten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400" dirty="0" smtClean="0">
                <a:latin typeface="Comic Sans MS"/>
                <a:cs typeface="Comic Sans MS"/>
              </a:rPr>
              <a:t>in MB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 flipV="1">
            <a:off x="1420504" y="3901118"/>
            <a:ext cx="775232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52" idx="2"/>
          </p:cNvCxnSpPr>
          <p:nvPr/>
        </p:nvCxnSpPr>
        <p:spPr>
          <a:xfrm flipV="1">
            <a:off x="2987824" y="3941188"/>
            <a:ext cx="808944" cy="8240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788024" y="1556792"/>
            <a:ext cx="426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Capaciteit</a:t>
            </a:r>
            <a:r>
              <a:rPr lang="en-US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 van </a:t>
            </a:r>
            <a:r>
              <a:rPr lang="en-US" sz="2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A</a:t>
            </a:r>
            <a:r>
              <a:rPr lang="en-US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naar</a:t>
            </a:r>
            <a:r>
              <a:rPr lang="en-US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B</a:t>
            </a:r>
            <a:r>
              <a:rPr lang="en-US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: </a:t>
            </a:r>
            <a:r>
              <a:rPr lang="en-US" sz="2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250 </a:t>
            </a:r>
            <a:endParaRPr lang="en-US" sz="2400" b="1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788024" y="2178531"/>
            <a:ext cx="3650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Capaciteit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van 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B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naar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: 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1187624" y="3109030"/>
            <a:ext cx="3024336" cy="0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2699792" y="2397686"/>
            <a:ext cx="1575440" cy="639336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764312" y="2397686"/>
            <a:ext cx="1575440" cy="639336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45484" y="2100918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Arrow Connector 78"/>
          <p:cNvCxnSpPr/>
          <p:nvPr/>
        </p:nvCxnSpPr>
        <p:spPr>
          <a:xfrm flipH="1">
            <a:off x="2699792" y="3253046"/>
            <a:ext cx="1575440" cy="639336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 flipV="1">
            <a:off x="764312" y="3189774"/>
            <a:ext cx="1575440" cy="639336"/>
          </a:xfrm>
          <a:prstGeom prst="straightConnector1">
            <a:avLst/>
          </a:prstGeom>
          <a:ln w="57150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652120" y="2538571"/>
            <a:ext cx="200567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200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 via 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C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150 </a:t>
            </a:r>
            <a:r>
              <a:rPr lang="en-US" sz="2400" dirty="0" smtClean="0">
                <a:solidFill>
                  <a:srgbClr val="008000"/>
                </a:solidFill>
                <a:latin typeface="Comic Sans MS"/>
                <a:cs typeface="Comic Sans MS"/>
              </a:rPr>
              <a:t>via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D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350 </a:t>
            </a:r>
            <a:r>
              <a:rPr lang="en-US" sz="2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totaal</a:t>
            </a:r>
            <a:endParaRPr lang="en-US" sz="2400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211960" y="2913911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45484" y="368509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788024" y="4038163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Dus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heeft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B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een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goede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reputatie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bij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A</a:t>
            </a:r>
            <a:endParaRPr lang="en-US" sz="2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86" name="Oval 85"/>
          <p:cNvSpPr/>
          <p:nvPr/>
        </p:nvSpPr>
        <p:spPr>
          <a:xfrm>
            <a:off x="5940152" y="3253046"/>
            <a:ext cx="720080" cy="504056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stCxn id="54" idx="4"/>
            <a:endCxn id="86" idx="7"/>
          </p:cNvCxnSpPr>
          <p:nvPr/>
        </p:nvCxnSpPr>
        <p:spPr>
          <a:xfrm flipH="1">
            <a:off x="6554779" y="2060848"/>
            <a:ext cx="2085673" cy="1266015"/>
          </a:xfrm>
          <a:prstGeom prst="line">
            <a:avLst/>
          </a:prstGeom>
          <a:ln w="285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8244408" y="1556792"/>
            <a:ext cx="792088" cy="504056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729230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88066"/>
    </mc:Choice>
    <mc:Fallback>
      <p:transition spd="slow" advTm="8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81" grpId="0"/>
      <p:bldP spid="84" grpId="0"/>
      <p:bldP spid="86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Betere</a:t>
            </a:r>
            <a:r>
              <a:rPr lang="en-US" dirty="0" smtClean="0"/>
              <a:t> </a:t>
            </a:r>
            <a:r>
              <a:rPr lang="en-US" dirty="0" err="1" smtClean="0"/>
              <a:t>berekening</a:t>
            </a:r>
            <a:r>
              <a:rPr lang="en-US" dirty="0" smtClean="0"/>
              <a:t> </a:t>
            </a:r>
            <a:r>
              <a:rPr lang="en-US" dirty="0" err="1" smtClean="0"/>
              <a:t>reputaties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4684828794_2b0d3aec34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36512" y="2363284"/>
            <a:ext cx="4896544" cy="416206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43608" y="4983559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5289" y="2939348"/>
            <a:ext cx="378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B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67744" y="4119463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979712" y="3471391"/>
            <a:ext cx="1440160" cy="216024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7"/>
          </p:cNvCxnSpPr>
          <p:nvPr/>
        </p:nvCxnSpPr>
        <p:spPr>
          <a:xfrm flipH="1">
            <a:off x="1412384" y="3687415"/>
            <a:ext cx="639336" cy="1359416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59832" y="3759423"/>
            <a:ext cx="576064" cy="108012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6"/>
          </p:cNvCxnSpPr>
          <p:nvPr/>
        </p:nvCxnSpPr>
        <p:spPr>
          <a:xfrm flipH="1">
            <a:off x="1475656" y="4839543"/>
            <a:ext cx="1584176" cy="360040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95536" y="5358003"/>
            <a:ext cx="409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mic Sans MS"/>
                <a:cs typeface="Comic Sans MS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1560" y="1124744"/>
            <a:ext cx="370771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/>
                <a:cs typeface="Comic Sans MS"/>
              </a:rPr>
              <a:t>b</a:t>
            </a:r>
            <a:r>
              <a:rPr lang="en-US" sz="2400" dirty="0" err="1" smtClean="0">
                <a:latin typeface="Comic Sans MS"/>
                <a:cs typeface="Comic Sans MS"/>
              </a:rPr>
              <a:t>ereken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reputaties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op </a:t>
            </a:r>
            <a:r>
              <a:rPr lang="en-US" sz="2400" dirty="0" err="1" smtClean="0">
                <a:latin typeface="Comic Sans MS"/>
                <a:cs typeface="Comic Sans MS"/>
              </a:rPr>
              <a:t>dezelfde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manier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t.o.v</a:t>
            </a:r>
            <a:r>
              <a:rPr lang="en-US" sz="2400" dirty="0" smtClean="0">
                <a:latin typeface="Comic Sans MS"/>
                <a:cs typeface="Comic Sans MS"/>
              </a:rPr>
              <a:t>. </a:t>
            </a:r>
          </a:p>
          <a:p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de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meest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centrale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peer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cxnSp>
        <p:nvCxnSpPr>
          <p:cNvPr id="25" name="Straight Arrow Connector 24"/>
          <p:cNvCxnSpPr>
            <a:endCxn id="9" idx="0"/>
          </p:cNvCxnSpPr>
          <p:nvPr/>
        </p:nvCxnSpPr>
        <p:spPr>
          <a:xfrm flipH="1">
            <a:off x="2483768" y="3543399"/>
            <a:ext cx="360040" cy="576064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862447" y="3429000"/>
            <a:ext cx="557425" cy="144016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699792" y="4263479"/>
            <a:ext cx="576064" cy="144016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222487" y="3759423"/>
            <a:ext cx="360040" cy="576064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7"/>
            <a:endCxn id="6" idx="3"/>
          </p:cNvCxnSpPr>
          <p:nvPr/>
        </p:nvCxnSpPr>
        <p:spPr>
          <a:xfrm flipV="1">
            <a:off x="2636520" y="3696151"/>
            <a:ext cx="846624" cy="486584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419872" y="3327375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716016" y="1124744"/>
            <a:ext cx="43510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omic Sans MS"/>
                <a:cs typeface="Comic Sans MS"/>
              </a:rPr>
              <a:t>b</a:t>
            </a:r>
            <a:r>
              <a:rPr lang="en-US" sz="2400" b="1" dirty="0" err="1" smtClean="0">
                <a:latin typeface="Comic Sans MS"/>
                <a:cs typeface="Comic Sans MS"/>
              </a:rPr>
              <a:t>etweenness</a:t>
            </a:r>
            <a:r>
              <a:rPr lang="en-US" sz="2400" b="1" dirty="0" smtClean="0">
                <a:latin typeface="Comic Sans MS"/>
                <a:cs typeface="Comic Sans MS"/>
              </a:rPr>
              <a:t> centrality </a:t>
            </a:r>
            <a:r>
              <a:rPr lang="en-US" sz="2400" dirty="0" smtClean="0">
                <a:latin typeface="Comic Sans MS"/>
                <a:cs typeface="Comic Sans MS"/>
              </a:rPr>
              <a:t>van </a:t>
            </a:r>
          </a:p>
          <a:p>
            <a:r>
              <a:rPr lang="en-US" sz="2400" dirty="0" err="1" smtClean="0">
                <a:latin typeface="Comic Sans MS"/>
                <a:cs typeface="Comic Sans MS"/>
              </a:rPr>
              <a:t>een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knoop</a:t>
            </a:r>
            <a:r>
              <a:rPr lang="en-US" sz="2400" dirty="0" smtClean="0">
                <a:latin typeface="Comic Sans MS"/>
                <a:cs typeface="Comic Sans MS"/>
              </a:rPr>
              <a:t> in </a:t>
            </a:r>
            <a:r>
              <a:rPr lang="en-US" sz="2400" dirty="0" err="1" smtClean="0">
                <a:latin typeface="Comic Sans MS"/>
                <a:cs typeface="Comic Sans MS"/>
              </a:rPr>
              <a:t>een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netwerk</a:t>
            </a:r>
            <a:r>
              <a:rPr lang="en-US" sz="2400" dirty="0" smtClean="0">
                <a:latin typeface="Comic Sans MS"/>
                <a:cs typeface="Comic Sans MS"/>
              </a:rPr>
              <a:t>: </a:t>
            </a:r>
            <a:br>
              <a:rPr lang="en-US" sz="2400" dirty="0" smtClean="0">
                <a:latin typeface="Comic Sans MS"/>
                <a:cs typeface="Comic Sans MS"/>
              </a:rPr>
            </a:br>
            <a:r>
              <a:rPr lang="en-US" sz="2400" dirty="0" err="1" smtClean="0">
                <a:latin typeface="Comic Sans MS"/>
                <a:cs typeface="Comic Sans MS"/>
              </a:rPr>
              <a:t>aantal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kortste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wegen</a:t>
            </a:r>
            <a:r>
              <a:rPr lang="en-US" sz="2400" dirty="0" smtClean="0">
                <a:latin typeface="Comic Sans MS"/>
                <a:cs typeface="Comic Sans MS"/>
              </a:rPr>
              <a:t> via hem</a:t>
            </a:r>
            <a:endParaRPr lang="en-US" sz="2400" dirty="0">
              <a:latin typeface="Comic Sans MS"/>
              <a:cs typeface="Comic Sans MS"/>
            </a:endParaRPr>
          </a:p>
        </p:txBody>
      </p:sp>
      <p:pic>
        <p:nvPicPr>
          <p:cNvPr id="55" name="Content Placeholder 15" descr="landkaart-nederland-plaatsnam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97" r="997"/>
          <a:stretch>
            <a:fillRect/>
          </a:stretch>
        </p:blipFill>
        <p:spPr bwMode="auto">
          <a:xfrm>
            <a:off x="5292080" y="2420888"/>
            <a:ext cx="2880320" cy="348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Connector 14"/>
          <p:cNvCxnSpPr/>
          <p:nvPr/>
        </p:nvCxnSpPr>
        <p:spPr>
          <a:xfrm>
            <a:off x="7668344" y="2852936"/>
            <a:ext cx="0" cy="28803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7380312" y="3140968"/>
            <a:ext cx="288032" cy="57606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6660232" y="3717032"/>
            <a:ext cx="720080" cy="5040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7092280" y="2852936"/>
            <a:ext cx="576064" cy="7200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092280" y="2924944"/>
            <a:ext cx="288032" cy="7920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>
            <a:off x="5508104" y="4221088"/>
            <a:ext cx="1152128" cy="72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6012160" y="4221088"/>
            <a:ext cx="64807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6660232" y="3717032"/>
            <a:ext cx="288032" cy="5040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6948264" y="2924944"/>
            <a:ext cx="144016" cy="7920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6300192" y="2924944"/>
            <a:ext cx="792088" cy="93610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6300192" y="3861048"/>
            <a:ext cx="360040" cy="36004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660232" y="4221088"/>
            <a:ext cx="144016" cy="50405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7236296" y="3717032"/>
            <a:ext cx="144016" cy="57606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804248" y="4725144"/>
            <a:ext cx="288032" cy="10081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6804248" y="4293096"/>
            <a:ext cx="432048" cy="4320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5508104" y="4221088"/>
            <a:ext cx="504056" cy="72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6012160" y="3861048"/>
            <a:ext cx="288032" cy="36004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660232" y="4221088"/>
            <a:ext cx="576064" cy="1440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5508104" y="4725144"/>
            <a:ext cx="1296144" cy="2160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092280" y="4293096"/>
            <a:ext cx="144016" cy="144016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6" idx="3"/>
          </p:cNvCxnSpPr>
          <p:nvPr/>
        </p:nvCxnSpPr>
        <p:spPr>
          <a:xfrm flipV="1">
            <a:off x="1492776" y="3696151"/>
            <a:ext cx="1990368" cy="1389033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6300192" y="3717032"/>
            <a:ext cx="648072" cy="1440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948264" y="3717032"/>
            <a:ext cx="43204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550273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61599"/>
    </mc:Choice>
    <mc:Fallback>
      <p:transition spd="slow" advTm="61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Peer-to-Peer</a:t>
            </a:r>
            <a:r>
              <a:rPr lang="en-US" dirty="0"/>
              <a:t> </a:t>
            </a:r>
            <a:r>
              <a:rPr lang="en-US" dirty="0" err="1" smtClean="0"/>
              <a:t>gedecentraliseerd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16984" b="16984"/>
          <a:stretch>
            <a:fillRect/>
          </a:stretch>
        </p:blipFill>
        <p:spPr>
          <a:xfrm>
            <a:off x="971601" y="1916832"/>
            <a:ext cx="2376264" cy="117680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556792"/>
            <a:ext cx="1872208" cy="1068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4581128"/>
            <a:ext cx="1800200" cy="151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4005064"/>
            <a:ext cx="1899294" cy="16561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347864" y="2708920"/>
            <a:ext cx="2664296" cy="23042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732240" y="2708920"/>
            <a:ext cx="72008" cy="129614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347864" y="4653136"/>
            <a:ext cx="2592288" cy="5040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2"/>
          </p:cNvCxnSpPr>
          <p:nvPr/>
        </p:nvCxnSpPr>
        <p:spPr>
          <a:xfrm flipH="1" flipV="1">
            <a:off x="2159733" y="3093639"/>
            <a:ext cx="468051" cy="1415481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437112"/>
            <a:ext cx="720080" cy="720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3429000"/>
            <a:ext cx="720080" cy="72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3356992"/>
            <a:ext cx="720080" cy="7200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452320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740352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028384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316416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loud 2"/>
          <p:cNvSpPr/>
          <p:nvPr/>
        </p:nvSpPr>
        <p:spPr>
          <a:xfrm>
            <a:off x="2987824" y="2852936"/>
            <a:ext cx="3096344" cy="187220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347864" y="4365104"/>
            <a:ext cx="576064" cy="57606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5292080" y="4077072"/>
            <a:ext cx="720080" cy="5040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2362200" y="3124200"/>
            <a:ext cx="1273696" cy="30480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292080" y="2708920"/>
            <a:ext cx="720080" cy="57606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92080" y="4293096"/>
            <a:ext cx="720080" cy="5040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79912" y="3164776"/>
            <a:ext cx="15448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Internet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Service </a:t>
            </a: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Providers</a:t>
            </a:r>
            <a:endParaRPr lang="en-US" sz="2400" b="1" dirty="0">
              <a:latin typeface="Comic Sans MS"/>
              <a:cs typeface="Comic Sans MS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088" y="3501008"/>
            <a:ext cx="432048" cy="4320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856" y="3717032"/>
            <a:ext cx="432048" cy="432048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>
            <a:off x="6948264" y="2708920"/>
            <a:ext cx="72008" cy="1368152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2996952"/>
            <a:ext cx="720080" cy="72008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H="1">
            <a:off x="5364088" y="2708920"/>
            <a:ext cx="864096" cy="720080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4890439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26340"/>
    </mc:Choice>
    <mc:Fallback>
      <p:transition spd="slow" advTm="2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472008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Intermezzo 1: </a:t>
            </a:r>
            <a:r>
              <a:rPr lang="en-US" dirty="0" err="1" smtClean="0"/>
              <a:t>Decentralisatie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056" y="1788096"/>
            <a:ext cx="8748464" cy="4536504"/>
          </a:xfrm>
        </p:spPr>
        <p:txBody>
          <a:bodyPr/>
          <a:lstStyle/>
          <a:p>
            <a:pPr marL="0" indent="0" eaLnBrk="1" hangingPunct="1">
              <a:lnSpc>
                <a:spcPct val="140000"/>
              </a:lnSpc>
              <a:spcBef>
                <a:spcPts val="1200"/>
              </a:spcBef>
              <a:buNone/>
            </a:pPr>
            <a:r>
              <a:rPr lang="en-US" b="0" dirty="0" err="1" smtClean="0">
                <a:latin typeface="Comic Sans MS"/>
                <a:cs typeface="Comic Sans MS"/>
              </a:rPr>
              <a:t>Een</a:t>
            </a:r>
            <a:r>
              <a:rPr lang="en-US" b="0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gedistribueerd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systeem</a:t>
            </a:r>
            <a:r>
              <a:rPr lang="en-US" b="0" dirty="0" smtClean="0">
                <a:latin typeface="Comic Sans MS"/>
                <a:cs typeface="Comic Sans MS"/>
              </a:rPr>
              <a:t> </a:t>
            </a:r>
            <a:r>
              <a:rPr lang="en-US" b="0" dirty="0" err="1" smtClean="0">
                <a:latin typeface="Comic Sans MS"/>
                <a:cs typeface="Comic Sans MS"/>
              </a:rPr>
              <a:t>wordt</a:t>
            </a:r>
            <a:r>
              <a:rPr lang="en-US" b="0" dirty="0" smtClean="0">
                <a:latin typeface="Comic Sans MS"/>
                <a:cs typeface="Comic Sans MS"/>
              </a:rPr>
              <a:t> </a:t>
            </a:r>
            <a:r>
              <a:rPr lang="en-US" b="0" dirty="0" err="1" smtClean="0">
                <a:latin typeface="Comic Sans MS"/>
                <a:cs typeface="Comic Sans MS"/>
              </a:rPr>
              <a:t>gekenmerkt</a:t>
            </a:r>
            <a:r>
              <a:rPr lang="en-US" b="0" dirty="0" smtClean="0">
                <a:latin typeface="Comic Sans MS"/>
                <a:cs typeface="Comic Sans MS"/>
              </a:rPr>
              <a:t> door:</a:t>
            </a:r>
            <a:endParaRPr lang="en-US" b="0" dirty="0">
              <a:latin typeface="Comic Sans MS"/>
              <a:cs typeface="Comic Sans MS"/>
            </a:endParaRPr>
          </a:p>
          <a:p>
            <a:pPr lvl="2">
              <a:lnSpc>
                <a:spcPct val="140000"/>
              </a:lnSpc>
              <a:spcBef>
                <a:spcPts val="1200"/>
              </a:spcBef>
            </a:pPr>
            <a:r>
              <a:rPr lang="en-US" sz="2400" dirty="0" err="1"/>
              <a:t>a</a:t>
            </a:r>
            <a:r>
              <a:rPr lang="en-US" sz="2400" dirty="0" err="1" smtClean="0"/>
              <a:t>utonomie</a:t>
            </a:r>
            <a:r>
              <a:rPr lang="en-US" sz="2400" b="0" dirty="0" smtClean="0"/>
              <a:t>		(</a:t>
            </a:r>
            <a:r>
              <a:rPr lang="en-US" sz="2400" b="0" dirty="0" err="1" smtClean="0"/>
              <a:t>distributie</a:t>
            </a:r>
            <a:r>
              <a:rPr lang="en-US" sz="2400" b="0" dirty="0" smtClean="0"/>
              <a:t> van </a:t>
            </a:r>
            <a:r>
              <a:rPr lang="en-US" sz="2400" b="0" dirty="0" err="1" smtClean="0"/>
              <a:t>autoriteit</a:t>
            </a:r>
            <a:r>
              <a:rPr lang="en-US" sz="2400" b="0" dirty="0" smtClean="0"/>
              <a:t>)</a:t>
            </a:r>
            <a:endParaRPr lang="en-US" sz="2400" b="0" dirty="0"/>
          </a:p>
          <a:p>
            <a:pPr lvl="2">
              <a:lnSpc>
                <a:spcPct val="140000"/>
              </a:lnSpc>
              <a:spcBef>
                <a:spcPts val="1200"/>
              </a:spcBef>
            </a:pPr>
            <a:r>
              <a:rPr lang="en-US" sz="2400" dirty="0" err="1" smtClean="0"/>
              <a:t>samenwerking</a:t>
            </a:r>
            <a:r>
              <a:rPr lang="en-US" sz="2400" dirty="0" smtClean="0"/>
              <a:t> </a:t>
            </a:r>
            <a:r>
              <a:rPr lang="en-US" sz="2400" b="0" dirty="0"/>
              <a:t>	(</a:t>
            </a:r>
            <a:r>
              <a:rPr lang="en-US" sz="2400" b="0" dirty="0" err="1" smtClean="0"/>
              <a:t>distributie</a:t>
            </a:r>
            <a:r>
              <a:rPr lang="en-US" sz="2400" b="0" dirty="0" smtClean="0"/>
              <a:t> van </a:t>
            </a:r>
            <a:r>
              <a:rPr lang="en-US" sz="2400" b="0" dirty="0" err="1" smtClean="0"/>
              <a:t>functionaliteit</a:t>
            </a:r>
            <a:r>
              <a:rPr lang="en-US" sz="2400" b="0" dirty="0" smtClean="0"/>
              <a:t>)</a:t>
            </a:r>
            <a:endParaRPr lang="en-US" sz="2400" b="0" dirty="0"/>
          </a:p>
          <a:p>
            <a:pPr lvl="2">
              <a:lnSpc>
                <a:spcPct val="140000"/>
              </a:lnSpc>
              <a:spcBef>
                <a:spcPts val="1200"/>
              </a:spcBef>
            </a:pPr>
            <a:r>
              <a:rPr lang="en-US" sz="2400" dirty="0" err="1" smtClean="0"/>
              <a:t>communicatie</a:t>
            </a:r>
            <a:r>
              <a:rPr lang="en-US" sz="2400" b="0" dirty="0"/>
              <a:t>	</a:t>
            </a:r>
            <a:r>
              <a:rPr lang="en-US" sz="2400" b="0" dirty="0" smtClean="0"/>
              <a:t>	(</a:t>
            </a:r>
            <a:r>
              <a:rPr lang="en-US" sz="2400" b="0" dirty="0" err="1" smtClean="0"/>
              <a:t>distributie</a:t>
            </a:r>
            <a:r>
              <a:rPr lang="en-US" sz="2400" b="0" dirty="0" smtClean="0"/>
              <a:t> van </a:t>
            </a:r>
            <a:r>
              <a:rPr lang="en-US" sz="2400" b="0" dirty="0" err="1" smtClean="0"/>
              <a:t>informatie</a:t>
            </a:r>
            <a:r>
              <a:rPr lang="en-US" sz="2400" b="0" dirty="0" smtClean="0"/>
              <a:t>)</a:t>
            </a:r>
            <a:endParaRPr lang="en-US" sz="2400" b="0" dirty="0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09705"/>
    </mc:Choice>
    <mc:Fallback>
      <p:transition spd="slow" advTm="10970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620" y="76200"/>
            <a:ext cx="8024812" cy="922338"/>
          </a:xfrm>
        </p:spPr>
        <p:txBody>
          <a:bodyPr/>
          <a:lstStyle/>
          <a:p>
            <a:r>
              <a:rPr lang="en-US" dirty="0" err="1" smtClean="0"/>
              <a:t>Decentralisatie</a:t>
            </a:r>
            <a:r>
              <a:rPr lang="en-US" dirty="0" smtClean="0"/>
              <a:t> in het </a:t>
            </a:r>
            <a:r>
              <a:rPr lang="en-US" dirty="0" err="1" smtClean="0"/>
              <a:t>openbaar</a:t>
            </a:r>
            <a:r>
              <a:rPr lang="en-US" dirty="0" smtClean="0"/>
              <a:t> </a:t>
            </a:r>
            <a:r>
              <a:rPr lang="en-US" dirty="0" err="1" smtClean="0"/>
              <a:t>bestuur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7994650" cy="3959225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b="0" dirty="0" err="1" smtClean="0"/>
              <a:t>Onderkende</a:t>
            </a:r>
            <a:r>
              <a:rPr lang="en-US" b="0" dirty="0" smtClean="0"/>
              <a:t> </a:t>
            </a:r>
            <a:r>
              <a:rPr lang="en-US" b="0" dirty="0" err="1" smtClean="0"/>
              <a:t>vormen</a:t>
            </a:r>
            <a:r>
              <a:rPr lang="en-US" b="0" dirty="0" smtClean="0"/>
              <a:t> van </a:t>
            </a:r>
            <a:r>
              <a:rPr lang="en-US" b="0" dirty="0" err="1" smtClean="0"/>
              <a:t>decentralisatie</a:t>
            </a:r>
            <a:r>
              <a:rPr lang="en-US" b="0" dirty="0" smtClean="0"/>
              <a:t>:</a:t>
            </a:r>
          </a:p>
          <a:p>
            <a:pPr marL="0" indent="0">
              <a:spcBef>
                <a:spcPts val="600"/>
              </a:spcBef>
              <a:buNone/>
            </a:pPr>
            <a:endParaRPr lang="en-US" b="0" dirty="0" smtClean="0"/>
          </a:p>
          <a:p>
            <a:pPr marL="0" indent="0">
              <a:spcBef>
                <a:spcPts val="600"/>
              </a:spcBef>
              <a:buNone/>
            </a:pPr>
            <a:endParaRPr lang="en-US" b="0" dirty="0" smtClean="0"/>
          </a:p>
          <a:p>
            <a:pPr lvl="2">
              <a:spcBef>
                <a:spcPts val="600"/>
              </a:spcBef>
            </a:pPr>
            <a:r>
              <a:rPr lang="en-US" sz="2400" dirty="0" err="1"/>
              <a:t>f</a:t>
            </a:r>
            <a:r>
              <a:rPr lang="en-US" sz="2400" dirty="0" err="1" smtClean="0"/>
              <a:t>iscaal</a:t>
            </a:r>
            <a:endParaRPr lang="en-US" sz="2400" dirty="0" smtClean="0"/>
          </a:p>
          <a:p>
            <a:pPr lvl="2">
              <a:spcBef>
                <a:spcPts val="600"/>
              </a:spcBef>
            </a:pPr>
            <a:endParaRPr lang="en-US" sz="2400" dirty="0"/>
          </a:p>
          <a:p>
            <a:pPr lvl="2">
              <a:spcBef>
                <a:spcPts val="600"/>
              </a:spcBef>
            </a:pPr>
            <a:endParaRPr lang="en-US" sz="2400" dirty="0" smtClean="0"/>
          </a:p>
          <a:p>
            <a:pPr lvl="2">
              <a:spcBef>
                <a:spcPts val="600"/>
              </a:spcBef>
            </a:pPr>
            <a:r>
              <a:rPr lang="en-US" sz="2400" dirty="0" err="1" smtClean="0"/>
              <a:t>bestuurlijk</a:t>
            </a:r>
            <a:endParaRPr lang="en-US" sz="2400" dirty="0" smtClean="0"/>
          </a:p>
          <a:p>
            <a:pPr lvl="2">
              <a:spcBef>
                <a:spcPts val="600"/>
              </a:spcBef>
            </a:pPr>
            <a:endParaRPr lang="en-US" sz="2400" dirty="0"/>
          </a:p>
          <a:p>
            <a:pPr lvl="2">
              <a:spcBef>
                <a:spcPts val="600"/>
              </a:spcBef>
            </a:pPr>
            <a:endParaRPr lang="en-US" sz="2400" dirty="0" smtClean="0"/>
          </a:p>
          <a:p>
            <a:pPr lvl="2">
              <a:spcBef>
                <a:spcPts val="600"/>
              </a:spcBef>
            </a:pPr>
            <a:r>
              <a:rPr lang="en-US" sz="2400" dirty="0" err="1" smtClean="0"/>
              <a:t>politiek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348880"/>
            <a:ext cx="1944216" cy="129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3501008"/>
            <a:ext cx="1296144" cy="64807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581128"/>
            <a:ext cx="720080" cy="360040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6" idx="2"/>
            <a:endCxn id="44" idx="0"/>
          </p:cNvCxnSpPr>
          <p:nvPr/>
        </p:nvCxnSpPr>
        <p:spPr>
          <a:xfrm flipH="1">
            <a:off x="6732240" y="4149080"/>
            <a:ext cx="792088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4941168"/>
            <a:ext cx="1998923" cy="129614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76" y="4581128"/>
            <a:ext cx="720080" cy="36004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>
          <a:xfrm>
            <a:off x="7524328" y="4149080"/>
            <a:ext cx="792088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677864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45660"/>
    </mc:Choice>
    <mc:Fallback>
      <p:transition spd="slow" advTm="4566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652" y="76200"/>
            <a:ext cx="8024812" cy="922338"/>
          </a:xfrm>
        </p:spPr>
        <p:txBody>
          <a:bodyPr/>
          <a:lstStyle/>
          <a:p>
            <a:r>
              <a:rPr lang="en-US" dirty="0" smtClean="0"/>
              <a:t>Mate van </a:t>
            </a:r>
            <a:r>
              <a:rPr lang="en-US" dirty="0" err="1" smtClean="0"/>
              <a:t>decentralisatie</a:t>
            </a:r>
            <a:endParaRPr lang="en-US" dirty="0"/>
          </a:p>
        </p:txBody>
      </p:sp>
      <p:graphicFrame>
        <p:nvGraphicFramePr>
          <p:cNvPr id="24" name="Content Placeholder 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1841482"/>
              </p:ext>
            </p:extLst>
          </p:nvPr>
        </p:nvGraphicFramePr>
        <p:xfrm>
          <a:off x="611188" y="1524000"/>
          <a:ext cx="7847012" cy="3238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753"/>
                <a:gridCol w="1961753"/>
                <a:gridCol w="1961753"/>
                <a:gridCol w="1961753"/>
              </a:tblGrid>
              <a:tr h="464840">
                <a:tc>
                  <a:txBody>
                    <a:bodyPr/>
                    <a:lstStyle/>
                    <a:p>
                      <a:endParaRPr 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Mate van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decentralisatie</a:t>
                      </a:r>
                      <a:endParaRPr lang="en-US" sz="24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0537">
                <a:tc>
                  <a:txBody>
                    <a:bodyPr/>
                    <a:lstStyle/>
                    <a:p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Comic Sans MS"/>
                          <a:cs typeface="Comic Sans MS"/>
                        </a:rPr>
                        <a:t>Fiscaal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Comic Sans MS"/>
                          <a:cs typeface="Comic Sans MS"/>
                        </a:rPr>
                        <a:t>Bestuurlijk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Comic Sans MS"/>
                          <a:cs typeface="Comic Sans MS"/>
                        </a:rPr>
                        <a:t>Politiek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90537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Comic Sans MS"/>
                          <a:cs typeface="Comic Sans MS"/>
                        </a:rPr>
                        <a:t>Denemarken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0,71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0,53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0,87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9053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Nederland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0,45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0,20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0,44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90537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Comic Sans MS"/>
                          <a:cs typeface="Comic Sans MS"/>
                        </a:rPr>
                        <a:t>Duitsland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0,66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0,64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0,88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90537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Comic Sans MS"/>
                          <a:cs typeface="Comic Sans MS"/>
                        </a:rPr>
                        <a:t>Frankrijk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0,29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0,63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0,80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9053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Canada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0,96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0,67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latin typeface="Comic Sans MS"/>
                          <a:cs typeface="Comic Sans MS"/>
                        </a:rPr>
                        <a:t>0,82</a:t>
                      </a:r>
                      <a:endParaRPr lang="en-US" sz="20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90537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VS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0,80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0,56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0,84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55576" y="5253608"/>
            <a:ext cx="3828492" cy="861774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 smtClean="0">
                <a:latin typeface="Comic Sans MS"/>
                <a:cs typeface="Comic Sans MS"/>
              </a:rPr>
              <a:t>0,0: </a:t>
            </a:r>
            <a:r>
              <a:rPr lang="en-US" sz="2000" dirty="0" err="1" smtClean="0">
                <a:latin typeface="Comic Sans MS"/>
                <a:cs typeface="Comic Sans MS"/>
              </a:rPr>
              <a:t>volledig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gecentraliseerd</a:t>
            </a:r>
            <a:endParaRPr lang="en-US" sz="2000" dirty="0" smtClean="0">
              <a:latin typeface="Comic Sans MS"/>
              <a:cs typeface="Comic Sans MS"/>
            </a:endParaRPr>
          </a:p>
          <a:p>
            <a:pPr>
              <a:spcBef>
                <a:spcPts val="1200"/>
              </a:spcBef>
            </a:pPr>
            <a:r>
              <a:rPr lang="en-US" sz="2000" dirty="0" smtClean="0">
                <a:latin typeface="Comic Sans MS"/>
                <a:cs typeface="Comic Sans MS"/>
              </a:rPr>
              <a:t>1,0: </a:t>
            </a:r>
            <a:r>
              <a:rPr lang="en-US" sz="2000" dirty="0" err="1" smtClean="0">
                <a:latin typeface="Comic Sans MS"/>
                <a:cs typeface="Comic Sans MS"/>
              </a:rPr>
              <a:t>volledig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gedecentraliseerd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5677864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35218"/>
    </mc:Choice>
    <mc:Fallback>
      <p:transition spd="slow" advTm="3521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28" y="76200"/>
            <a:ext cx="8024812" cy="922338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Stille</a:t>
            </a:r>
            <a:r>
              <a:rPr lang="en-US" dirty="0" smtClean="0"/>
              <a:t> </a:t>
            </a:r>
            <a:r>
              <a:rPr lang="en-US" dirty="0" err="1" smtClean="0"/>
              <a:t>decentralisatie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281292" cy="3744416"/>
          </a:xfrm>
        </p:spPr>
        <p:txBody>
          <a:bodyPr/>
          <a:lstStyle/>
          <a:p>
            <a:pPr>
              <a:spcBef>
                <a:spcPts val="2376"/>
              </a:spcBef>
            </a:pPr>
            <a:r>
              <a:rPr lang="en-US" dirty="0" err="1" smtClean="0"/>
              <a:t>Onbedoelde</a:t>
            </a:r>
            <a:r>
              <a:rPr lang="en-US" dirty="0" smtClean="0"/>
              <a:t> </a:t>
            </a:r>
            <a:r>
              <a:rPr lang="en-US" dirty="0" err="1" smtClean="0"/>
              <a:t>verandering</a:t>
            </a:r>
            <a:r>
              <a:rPr lang="en-US" b="0" dirty="0" smtClean="0"/>
              <a:t> in de mate van </a:t>
            </a:r>
            <a:r>
              <a:rPr lang="en-US" b="0" dirty="0" err="1" smtClean="0"/>
              <a:t>decentralisatie</a:t>
            </a:r>
            <a:r>
              <a:rPr lang="en-US" b="0" dirty="0" smtClean="0"/>
              <a:t>, </a:t>
            </a:r>
            <a:r>
              <a:rPr lang="en-US" b="0" dirty="0" err="1" smtClean="0"/>
              <a:t>b.v</a:t>
            </a:r>
            <a:r>
              <a:rPr lang="en-US" b="0" dirty="0" smtClean="0"/>
              <a:t>. door </a:t>
            </a:r>
            <a:r>
              <a:rPr lang="en-US" sz="2400" b="0" dirty="0" smtClean="0"/>
              <a:t>het </a:t>
            </a:r>
            <a:r>
              <a:rPr lang="en-US" sz="2400" b="0" dirty="0" err="1" smtClean="0"/>
              <a:t>beschikbaar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komen</a:t>
            </a:r>
            <a:r>
              <a:rPr lang="en-US" sz="2400" b="0" dirty="0" smtClean="0"/>
              <a:t> van </a:t>
            </a:r>
            <a:r>
              <a:rPr lang="en-US" sz="2400" dirty="0" smtClean="0"/>
              <a:t>resources:</a:t>
            </a:r>
            <a:endParaRPr lang="en-US" sz="2400" b="0" dirty="0" smtClean="0"/>
          </a:p>
          <a:p>
            <a:pPr lvl="2">
              <a:spcBef>
                <a:spcPts val="2376"/>
              </a:spcBef>
            </a:pPr>
            <a:r>
              <a:rPr lang="en-US" sz="2400" b="0" dirty="0"/>
              <a:t>h</a:t>
            </a:r>
            <a:r>
              <a:rPr lang="en-US" sz="2400" b="0" dirty="0" smtClean="0"/>
              <a:t>et </a:t>
            </a:r>
            <a:r>
              <a:rPr lang="en-US" sz="2400" b="0" dirty="0" err="1" smtClean="0"/>
              <a:t>vinden</a:t>
            </a:r>
            <a:r>
              <a:rPr lang="en-US" sz="2400" b="0" dirty="0" smtClean="0"/>
              <a:t> van </a:t>
            </a:r>
            <a:r>
              <a:rPr lang="en-US" sz="2400" b="0" dirty="0" err="1" smtClean="0"/>
              <a:t>grondstoffen</a:t>
            </a:r>
            <a:endParaRPr lang="en-US" sz="2400" b="0" dirty="0" smtClean="0"/>
          </a:p>
          <a:p>
            <a:pPr lvl="2">
              <a:spcBef>
                <a:spcPts val="2376"/>
              </a:spcBef>
            </a:pPr>
            <a:r>
              <a:rPr lang="en-US" sz="2400" b="0" dirty="0" smtClean="0"/>
              <a:t>de </a:t>
            </a:r>
            <a:r>
              <a:rPr lang="en-US" sz="2400" b="0" dirty="0" err="1" smtClean="0"/>
              <a:t>vestiging</a:t>
            </a:r>
            <a:r>
              <a:rPr lang="en-US" sz="2400" b="0" dirty="0" smtClean="0"/>
              <a:t> van </a:t>
            </a:r>
            <a:r>
              <a:rPr lang="en-US" sz="2400" b="0" dirty="0" err="1" smtClean="0"/>
              <a:t>een</a:t>
            </a:r>
            <a:r>
              <a:rPr lang="en-US" sz="2400" b="0" dirty="0" smtClean="0"/>
              <a:t> multinational</a:t>
            </a:r>
            <a:endParaRPr lang="en-US" b="0" dirty="0" smtClean="0"/>
          </a:p>
          <a:p>
            <a:pPr>
              <a:spcBef>
                <a:spcPts val="2376"/>
              </a:spcBef>
            </a:pPr>
            <a:r>
              <a:rPr lang="en-US" b="0" dirty="0" smtClean="0"/>
              <a:t>In </a:t>
            </a:r>
            <a:r>
              <a:rPr lang="en-US" dirty="0" err="1" smtClean="0"/>
              <a:t>informatica</a:t>
            </a:r>
            <a:r>
              <a:rPr lang="en-US" b="0" dirty="0" smtClean="0"/>
              <a:t>:</a:t>
            </a:r>
          </a:p>
          <a:p>
            <a:pPr lvl="2">
              <a:spcBef>
                <a:spcPts val="2376"/>
              </a:spcBef>
            </a:pPr>
            <a:r>
              <a:rPr lang="en-US" b="0" dirty="0" smtClean="0"/>
              <a:t> </a:t>
            </a:r>
            <a:r>
              <a:rPr lang="en-US" b="0" dirty="0" err="1" smtClean="0"/>
              <a:t>grotere</a:t>
            </a:r>
            <a:r>
              <a:rPr lang="en-US" b="0" dirty="0" smtClean="0"/>
              <a:t> </a:t>
            </a:r>
            <a:r>
              <a:rPr lang="en-US" b="0" dirty="0" err="1" smtClean="0"/>
              <a:t>capaciteit</a:t>
            </a:r>
            <a:r>
              <a:rPr lang="en-US" b="0" dirty="0" smtClean="0"/>
              <a:t> van </a:t>
            </a:r>
            <a:r>
              <a:rPr lang="en-US" b="0" dirty="0" err="1" smtClean="0"/>
              <a:t>internetverbindingen</a:t>
            </a:r>
            <a:r>
              <a:rPr lang="en-US" b="0" dirty="0" smtClean="0"/>
              <a:t> door ADSL</a:t>
            </a:r>
            <a:endParaRPr lang="en-US" b="0" dirty="0"/>
          </a:p>
          <a:p>
            <a:pPr>
              <a:spcBef>
                <a:spcPts val="1176"/>
              </a:spcBef>
            </a:pPr>
            <a:endParaRPr lang="en-US" b="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7981261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95836"/>
    </mc:Choice>
    <mc:Fallback>
      <p:transition spd="slow" advTm="9583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200"/>
            <a:ext cx="8024812" cy="922338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De NWO </a:t>
            </a:r>
            <a:r>
              <a:rPr lang="en-US" dirty="0" err="1" smtClean="0">
                <a:latin typeface="Comic Sans MS"/>
                <a:cs typeface="Comic Sans MS"/>
              </a:rPr>
              <a:t>wetenschapsquiz</a:t>
            </a:r>
            <a:r>
              <a:rPr lang="en-US" dirty="0" smtClean="0">
                <a:latin typeface="Comic Sans MS"/>
                <a:cs typeface="Comic Sans MS"/>
              </a:rPr>
              <a:t> 2011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3568" y="1268760"/>
            <a:ext cx="6858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Je </a:t>
            </a:r>
            <a:r>
              <a:rPr lang="en-US" sz="2400" b="1" dirty="0" err="1" smtClean="0">
                <a:latin typeface="Comic Sans MS"/>
                <a:cs typeface="Comic Sans MS"/>
              </a:rPr>
              <a:t>kunt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bij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Facebook</a:t>
            </a:r>
            <a:r>
              <a:rPr lang="en-US" sz="2400" b="1" dirty="0" smtClean="0">
                <a:latin typeface="Comic Sans MS"/>
                <a:cs typeface="Comic Sans MS"/>
              </a:rPr>
              <a:t> heel </a:t>
            </a:r>
            <a:r>
              <a:rPr lang="en-US" sz="2400" b="1" dirty="0" err="1" smtClean="0">
                <a:latin typeface="Comic Sans MS"/>
                <a:cs typeface="Comic Sans MS"/>
              </a:rPr>
              <a:t>goed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zien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hoeveel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vrienden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jouw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vrienden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hebben</a:t>
            </a:r>
            <a:r>
              <a:rPr lang="en-US" sz="2400" b="1" dirty="0" smtClean="0">
                <a:latin typeface="Comic Sans MS"/>
                <a:cs typeface="Comic Sans MS"/>
              </a:rPr>
              <a:t>. </a:t>
            </a:r>
          </a:p>
          <a:p>
            <a:endParaRPr lang="en-US" sz="2400" b="1" dirty="0" smtClean="0">
              <a:latin typeface="Comic Sans MS"/>
              <a:cs typeface="Comic Sans MS"/>
            </a:endParaRPr>
          </a:p>
          <a:p>
            <a:r>
              <a:rPr lang="en-US" sz="2400" b="1" dirty="0" err="1" smtClean="0">
                <a:latin typeface="Comic Sans MS"/>
                <a:cs typeface="Comic Sans MS"/>
              </a:rPr>
              <a:t>Hebben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mensen</a:t>
            </a:r>
            <a:r>
              <a:rPr lang="en-US" sz="2400" b="1" dirty="0" smtClean="0">
                <a:latin typeface="Comic Sans MS"/>
                <a:cs typeface="Comic Sans MS"/>
              </a:rPr>
              <a:t> op </a:t>
            </a:r>
            <a:r>
              <a:rPr lang="en-US" sz="2400" b="1" dirty="0" err="1" smtClean="0">
                <a:latin typeface="Comic Sans MS"/>
                <a:cs typeface="Comic Sans MS"/>
              </a:rPr>
              <a:t>Facebook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gemiddeld</a:t>
            </a:r>
            <a:r>
              <a:rPr lang="en-US" sz="2400" b="1" dirty="0" smtClean="0">
                <a:latin typeface="Comic Sans MS"/>
                <a:cs typeface="Comic Sans MS"/>
              </a:rPr>
              <a:t> net </a:t>
            </a:r>
            <a:r>
              <a:rPr lang="en-US" sz="2400" b="1" dirty="0" err="1" smtClean="0">
                <a:latin typeface="Comic Sans MS"/>
                <a:cs typeface="Comic Sans MS"/>
              </a:rPr>
              <a:t>zoveel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vrienden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als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hún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latin typeface="Comic Sans MS"/>
                <a:cs typeface="Comic Sans MS"/>
              </a:rPr>
              <a:t>vrienden</a:t>
            </a:r>
            <a:r>
              <a:rPr lang="en-US" sz="2400" b="1" dirty="0" smtClean="0">
                <a:latin typeface="Comic Sans MS"/>
                <a:cs typeface="Comic Sans MS"/>
              </a:rPr>
              <a:t>?</a:t>
            </a:r>
          </a:p>
          <a:p>
            <a:endParaRPr lang="en-US" dirty="0" smtClean="0"/>
          </a:p>
          <a:p>
            <a:pPr marL="457200" indent="-457200">
              <a:buFont typeface="+mj-lt"/>
              <a:buAutoNum type="alphaLcPeriod"/>
            </a:pPr>
            <a:r>
              <a:rPr lang="en-US" sz="2400" b="1" dirty="0" err="1" smtClean="0">
                <a:latin typeface="Comic Sans MS"/>
                <a:cs typeface="Comic Sans MS"/>
              </a:rPr>
              <a:t>Ja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lphaLcPeriod"/>
            </a:pP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latin typeface="Comic Sans MS"/>
                <a:cs typeface="Comic Sans MS"/>
              </a:rPr>
              <a:t>Nee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gemiddeld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hebben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hun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vrienden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br>
              <a:rPr lang="en-US" sz="2400" dirty="0" smtClean="0">
                <a:latin typeface="Comic Sans MS"/>
                <a:cs typeface="Comic Sans MS"/>
              </a:rPr>
            </a:br>
            <a:r>
              <a:rPr lang="en-US" sz="2400" b="1" dirty="0" err="1" smtClean="0">
                <a:latin typeface="Comic Sans MS"/>
                <a:cs typeface="Comic Sans MS"/>
              </a:rPr>
              <a:t>meer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vrienden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dan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zij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lphaLcPeriod"/>
            </a:pP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buFont typeface="+mj-lt"/>
              <a:buAutoNum type="alphaLcPeriod"/>
            </a:pPr>
            <a:r>
              <a:rPr lang="en-US" sz="2400" b="1" dirty="0" smtClean="0">
                <a:latin typeface="Comic Sans MS"/>
                <a:cs typeface="Comic Sans MS"/>
              </a:rPr>
              <a:t>Nee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 err="1" smtClean="0">
                <a:latin typeface="Comic Sans MS"/>
                <a:cs typeface="Comic Sans MS"/>
              </a:rPr>
              <a:t>gemiddeld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hebben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hun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vrienden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minder </a:t>
            </a:r>
            <a:r>
              <a:rPr lang="en-US" sz="2400" dirty="0" err="1" smtClean="0">
                <a:latin typeface="Comic Sans MS"/>
                <a:cs typeface="Comic Sans MS"/>
              </a:rPr>
              <a:t>vrienden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dan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zij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55780"/>
    </mc:Choice>
    <mc:Fallback>
      <p:transition spd="slow" advTm="5578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76200"/>
            <a:ext cx="8024812" cy="922338"/>
          </a:xfrm>
        </p:spPr>
        <p:txBody>
          <a:bodyPr/>
          <a:lstStyle/>
          <a:p>
            <a:r>
              <a:rPr lang="en-US" dirty="0" smtClean="0"/>
              <a:t>Scheduling in </a:t>
            </a:r>
            <a:r>
              <a:rPr lang="en-US" dirty="0" err="1" smtClean="0"/>
              <a:t>grootschalige</a:t>
            </a:r>
            <a:r>
              <a:rPr lang="en-US" dirty="0" smtClean="0"/>
              <a:t> </a:t>
            </a:r>
            <a:r>
              <a:rPr lang="en-US" dirty="0" err="1" smtClean="0"/>
              <a:t>systemen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1196752"/>
            <a:ext cx="1800200" cy="2991653"/>
          </a:xfrm>
          <a:prstGeom prst="rect">
            <a:avLst/>
          </a:prstGeom>
        </p:spPr>
      </p:pic>
      <p:pic>
        <p:nvPicPr>
          <p:cNvPr id="24" name="Content Placeholder 6"/>
          <p:cNvPicPr>
            <a:picLocks noChangeAspect="1"/>
          </p:cNvPicPr>
          <p:nvPr/>
        </p:nvPicPr>
        <p:blipFill>
          <a:blip r:embed="rId4"/>
          <a:srcRect t="16984" b="16984"/>
          <a:stretch>
            <a:fillRect/>
          </a:stretch>
        </p:blipFill>
        <p:spPr bwMode="auto">
          <a:xfrm>
            <a:off x="179512" y="1484784"/>
            <a:ext cx="1744823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>
          <a:blip r:embed="rId5"/>
          <a:srcRect t="18997" b="18997"/>
          <a:stretch>
            <a:fillRect/>
          </a:stretch>
        </p:blipFill>
        <p:spPr>
          <a:xfrm>
            <a:off x="2411760" y="1268760"/>
            <a:ext cx="4103070" cy="2031981"/>
          </a:xfrm>
        </p:spPr>
      </p:pic>
      <p:sp>
        <p:nvSpPr>
          <p:cNvPr id="49" name="Rectangle 48"/>
          <p:cNvSpPr/>
          <p:nvPr/>
        </p:nvSpPr>
        <p:spPr>
          <a:xfrm>
            <a:off x="2411760" y="562117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411760" y="4901098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411760" y="540515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2411760" y="6021288"/>
            <a:ext cx="2880320" cy="0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848072" y="5949280"/>
            <a:ext cx="1867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omic Sans MS"/>
                <a:cs typeface="Comic Sans MS"/>
              </a:rPr>
              <a:t>4 </a:t>
            </a:r>
            <a:r>
              <a:rPr lang="en-US" sz="2000" dirty="0" err="1" smtClean="0">
                <a:latin typeface="Comic Sans MS"/>
                <a:cs typeface="Comic Sans MS"/>
              </a:rPr>
              <a:t>processoren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in </a:t>
            </a:r>
            <a:r>
              <a:rPr lang="en-US" sz="2000" dirty="0" err="1" smtClean="0">
                <a:latin typeface="Comic Sans MS"/>
                <a:cs typeface="Comic Sans MS"/>
              </a:rPr>
              <a:t>een</a:t>
            </a:r>
            <a:r>
              <a:rPr lang="en-US" sz="2000" dirty="0" smtClean="0">
                <a:latin typeface="Comic Sans MS"/>
                <a:cs typeface="Comic Sans MS"/>
              </a:rPr>
              <a:t> cluster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411760" y="4613066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411760" y="511712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3203848" y="562117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203848" y="4901098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3203848" y="540515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3203848" y="4613066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3203848" y="511712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3995936" y="562117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995936" y="4901098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995936" y="540515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3995936" y="4613066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995936" y="511712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788024" y="562117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788024" y="4901098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788024" y="540515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788024" y="4613066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788024" y="511712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1115616" y="2452826"/>
            <a:ext cx="504056" cy="34563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/>
          <p:nvPr/>
        </p:nvCxnSpPr>
        <p:spPr>
          <a:xfrm flipV="1">
            <a:off x="683568" y="2492896"/>
            <a:ext cx="0" cy="144016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22738" y="3903439"/>
            <a:ext cx="72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/>
                <a:cs typeface="Comic Sans MS"/>
              </a:rPr>
              <a:t>t</a:t>
            </a:r>
            <a:r>
              <a:rPr lang="en-US" sz="2400" dirty="0" err="1" smtClean="0">
                <a:latin typeface="Comic Sans MS"/>
                <a:cs typeface="Comic Sans MS"/>
              </a:rPr>
              <a:t>ijd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  <a:endParaRPr lang="en-US" sz="2400" b="1" dirty="0">
              <a:latin typeface="Comic Sans MS"/>
              <a:cs typeface="Comic Sans MS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683568" y="4397042"/>
            <a:ext cx="1" cy="1512168"/>
          </a:xfrm>
          <a:prstGeom prst="line">
            <a:avLst/>
          </a:prstGeom>
          <a:ln w="28575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1115616" y="6021288"/>
            <a:ext cx="504056" cy="0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611560" y="5949280"/>
            <a:ext cx="1552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1 processor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52" y="3501008"/>
            <a:ext cx="1198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cluster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2771800" y="3717032"/>
            <a:ext cx="360040" cy="216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3138734" y="3573016"/>
            <a:ext cx="114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err="1" smtClean="0">
                <a:latin typeface="Comic Sans MS"/>
                <a:cs typeface="Comic Sans MS"/>
              </a:rPr>
              <a:t>rekenen</a:t>
            </a:r>
            <a:endParaRPr lang="en-US" sz="2000" dirty="0" smtClean="0">
              <a:latin typeface="Comic Sans MS"/>
              <a:cs typeface="Comic Sans M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38734" y="3964994"/>
            <a:ext cx="1865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omic Sans MS"/>
                <a:cs typeface="Comic Sans MS"/>
              </a:rPr>
              <a:t>communiceren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4128" y="4509120"/>
            <a:ext cx="3047228" cy="12003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e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erder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klaar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, maar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b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ij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elkaar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opgeteld</a:t>
            </a:r>
            <a:endParaRPr lang="en-US" sz="2400" b="1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m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eer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tijd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nodig</a:t>
            </a:r>
            <a:endParaRPr lang="en-US" sz="2400" b="1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771800" y="4077072"/>
            <a:ext cx="360040" cy="216024"/>
          </a:xfrm>
          <a:prstGeom prst="rect">
            <a:avLst/>
          </a:prstGeom>
          <a:solidFill>
            <a:srgbClr val="D6004A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172400" y="1844824"/>
            <a:ext cx="0" cy="432048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884368" y="1700808"/>
            <a:ext cx="0" cy="432048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115616" y="4581128"/>
            <a:ext cx="4176464" cy="0"/>
          </a:xfrm>
          <a:prstGeom prst="line">
            <a:avLst/>
          </a:prstGeom>
          <a:ln w="38100" cmpd="sng">
            <a:solidFill>
              <a:srgbClr val="10107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915816" y="5517232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915816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707904" y="5517232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707904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4499992" y="5517232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499992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508104" y="1628800"/>
            <a:ext cx="2232248" cy="72008"/>
          </a:xfrm>
          <a:prstGeom prst="straightConnector1">
            <a:avLst/>
          </a:prstGeom>
          <a:ln w="28575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5940152" y="1844824"/>
            <a:ext cx="1800200" cy="0"/>
          </a:xfrm>
          <a:prstGeom prst="straightConnector1">
            <a:avLst/>
          </a:prstGeom>
          <a:ln w="190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940152" y="2060848"/>
            <a:ext cx="1800200" cy="144016"/>
          </a:xfrm>
          <a:prstGeom prst="straightConnector1">
            <a:avLst/>
          </a:prstGeom>
          <a:ln w="190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89" idx="2"/>
          </p:cNvCxnSpPr>
          <p:nvPr/>
        </p:nvCxnSpPr>
        <p:spPr>
          <a:xfrm flipV="1">
            <a:off x="5436096" y="2276873"/>
            <a:ext cx="2304256" cy="72007"/>
          </a:xfrm>
          <a:prstGeom prst="straightConnector1">
            <a:avLst/>
          </a:prstGeom>
          <a:ln w="190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436096" y="1556792"/>
            <a:ext cx="144016" cy="144016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5868144" y="1772816"/>
            <a:ext cx="144016" cy="144016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5868144" y="2132856"/>
            <a:ext cx="144016" cy="144016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5436096" y="2276872"/>
            <a:ext cx="144016" cy="144016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547664" y="1916832"/>
            <a:ext cx="792088" cy="13026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339752" y="1196752"/>
            <a:ext cx="4248472" cy="2160240"/>
          </a:xfrm>
          <a:prstGeom prst="rect">
            <a:avLst/>
          </a:prstGeom>
          <a:noFill/>
          <a:ln w="5715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92080" y="1484784"/>
            <a:ext cx="432048" cy="504056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5724128" y="1484784"/>
            <a:ext cx="432048" cy="504056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724128" y="1988840"/>
            <a:ext cx="432048" cy="504056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292080" y="1988840"/>
            <a:ext cx="432048" cy="504056"/>
          </a:xfrm>
          <a:prstGeom prst="rect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5989904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80525"/>
    </mc:Choice>
    <mc:Fallback>
      <p:transition spd="slow" advTm="80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/>
      <p:bldP spid="76" grpId="0"/>
      <p:bldP spid="78" grpId="0" animBg="1"/>
      <p:bldP spid="80" grpId="0"/>
      <p:bldP spid="81" grpId="0"/>
      <p:bldP spid="14" grpId="0" animBg="1"/>
      <p:bldP spid="82" grpId="0" animBg="1"/>
      <p:bldP spid="19" grpId="0" animBg="1"/>
      <p:bldP spid="87" grpId="0" animBg="1"/>
      <p:bldP spid="88" grpId="0" animBg="1"/>
      <p:bldP spid="89" grpId="0" animBg="1"/>
      <p:bldP spid="9" grpId="0" animBg="1"/>
      <p:bldP spid="90" grpId="0" animBg="1"/>
      <p:bldP spid="91" grpId="0" animBg="1"/>
      <p:bldP spid="9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56792"/>
            <a:ext cx="1236908" cy="2055549"/>
          </a:xfrm>
          <a:prstGeom prst="rect">
            <a:avLst/>
          </a:prstGeom>
        </p:spPr>
      </p:pic>
      <p:pic>
        <p:nvPicPr>
          <p:cNvPr id="20" name="Picture 19" descr="agen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86400" y="3810000"/>
            <a:ext cx="2016224" cy="1439080"/>
          </a:xfrm>
          <a:prstGeom prst="rect">
            <a:avLst/>
          </a:prstGeom>
        </p:spPr>
      </p:pic>
      <p:pic>
        <p:nvPicPr>
          <p:cNvPr id="17" name="Picture 16" descr="agen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486400" y="2370920"/>
            <a:ext cx="2016224" cy="1439080"/>
          </a:xfrm>
          <a:prstGeom prst="rect">
            <a:avLst/>
          </a:prstGeom>
        </p:spPr>
      </p:pic>
      <p:pic>
        <p:nvPicPr>
          <p:cNvPr id="21" name="Picture 20" descr="agen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17576" y="3810000"/>
            <a:ext cx="2016224" cy="1439080"/>
          </a:xfrm>
          <a:prstGeom prst="rect">
            <a:avLst/>
          </a:prstGeom>
        </p:spPr>
      </p:pic>
      <p:pic>
        <p:nvPicPr>
          <p:cNvPr id="19" name="Picture 18" descr="agen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717576" y="2370920"/>
            <a:ext cx="2016224" cy="1439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644" y="76200"/>
            <a:ext cx="8024812" cy="922338"/>
          </a:xfrm>
        </p:spPr>
        <p:txBody>
          <a:bodyPr/>
          <a:lstStyle/>
          <a:p>
            <a:r>
              <a:rPr lang="en-US" dirty="0" err="1" smtClean="0"/>
              <a:t>Gebruik</a:t>
            </a:r>
            <a:r>
              <a:rPr lang="en-US" dirty="0" smtClean="0"/>
              <a:t> van </a:t>
            </a:r>
            <a:r>
              <a:rPr lang="en-US" dirty="0" err="1" smtClean="0"/>
              <a:t>meerdere</a:t>
            </a:r>
            <a:r>
              <a:rPr lang="en-US" dirty="0" smtClean="0"/>
              <a:t> clusters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292" y="1556792"/>
            <a:ext cx="1236908" cy="2055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292" y="3861048"/>
            <a:ext cx="1236908" cy="2055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61048"/>
            <a:ext cx="1236908" cy="205554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rot="16200000">
            <a:off x="3275856" y="3645024"/>
            <a:ext cx="1008112" cy="0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995936" y="4365104"/>
            <a:ext cx="1008112" cy="0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>
            <a:off x="4716016" y="3645024"/>
            <a:ext cx="1008112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995936" y="2924944"/>
            <a:ext cx="1008112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635896" y="5085184"/>
            <a:ext cx="173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mic Sans MS"/>
                <a:cs typeface="Comic Sans MS"/>
              </a:rPr>
              <a:t>c</a:t>
            </a:r>
            <a:r>
              <a:rPr lang="en-US" sz="2400" dirty="0" smtClean="0">
                <a:latin typeface="Comic Sans MS"/>
                <a:cs typeface="Comic Sans MS"/>
              </a:rPr>
              <a:t>luster</a:t>
            </a:r>
          </a:p>
          <a:p>
            <a:pPr algn="ctr"/>
            <a:r>
              <a:rPr lang="en-US" sz="2400" dirty="0" smtClean="0">
                <a:latin typeface="Comic Sans MS"/>
                <a:cs typeface="Comic Sans MS"/>
              </a:rPr>
              <a:t>schedulers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851920" y="4581128"/>
            <a:ext cx="580656" cy="53715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567408" y="4581128"/>
            <a:ext cx="580656" cy="53715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3"/>
            <a:endCxn id="13" idx="7"/>
          </p:cNvCxnSpPr>
          <p:nvPr/>
        </p:nvCxnSpPr>
        <p:spPr>
          <a:xfrm flipH="1">
            <a:off x="3932664" y="3077696"/>
            <a:ext cx="1134656" cy="1134656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2" idx="1"/>
            <a:endCxn id="11" idx="5"/>
          </p:cNvCxnSpPr>
          <p:nvPr/>
        </p:nvCxnSpPr>
        <p:spPr>
          <a:xfrm flipH="1" flipV="1">
            <a:off x="3932664" y="3077696"/>
            <a:ext cx="1134656" cy="1134656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83968" y="3429000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04048" y="270892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004048" y="414908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563888" y="270892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63888" y="414908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50027" t="49722" r="-1672" b="18723"/>
          <a:stretch/>
        </p:blipFill>
        <p:spPr>
          <a:xfrm>
            <a:off x="7740352" y="4479281"/>
            <a:ext cx="946448" cy="461887"/>
          </a:xfrm>
        </p:spPr>
      </p:pic>
      <p:sp>
        <p:nvSpPr>
          <p:cNvPr id="3" name="Rectangle 2"/>
          <p:cNvSpPr/>
          <p:nvPr/>
        </p:nvSpPr>
        <p:spPr>
          <a:xfrm rot="968515">
            <a:off x="2748867" y="4482903"/>
            <a:ext cx="360040" cy="216024"/>
          </a:xfrm>
          <a:prstGeom prst="rect">
            <a:avLst/>
          </a:prstGeom>
          <a:solidFill>
            <a:srgbClr val="C12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 rot="968515">
            <a:off x="2748867" y="3042743"/>
            <a:ext cx="360040" cy="216024"/>
          </a:xfrm>
          <a:prstGeom prst="rect">
            <a:avLst/>
          </a:prstGeom>
          <a:solidFill>
            <a:srgbClr val="C12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968515">
            <a:off x="6493283" y="3042743"/>
            <a:ext cx="360040" cy="216024"/>
          </a:xfrm>
          <a:prstGeom prst="rect">
            <a:avLst/>
          </a:prstGeom>
          <a:solidFill>
            <a:srgbClr val="C12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968515">
            <a:off x="6493283" y="4482903"/>
            <a:ext cx="360040" cy="216024"/>
          </a:xfrm>
          <a:prstGeom prst="rect">
            <a:avLst/>
          </a:prstGeom>
          <a:solidFill>
            <a:srgbClr val="C120E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Content Placeholder 24"/>
          <p:cNvPicPr>
            <a:picLocks noChangeAspect="1"/>
          </p:cNvPicPr>
          <p:nvPr/>
        </p:nvPicPr>
        <p:blipFill>
          <a:blip r:embed="rId5"/>
          <a:srcRect t="19007" b="19007"/>
          <a:stretch>
            <a:fillRect/>
          </a:stretch>
        </p:blipFill>
        <p:spPr bwMode="auto">
          <a:xfrm>
            <a:off x="3059832" y="1124744"/>
            <a:ext cx="2787774" cy="13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Content Placeholder 24"/>
          <p:cNvPicPr>
            <a:picLocks noChangeAspect="1"/>
          </p:cNvPicPr>
          <p:nvPr/>
        </p:nvPicPr>
        <p:blipFill rotWithShape="1">
          <a:blip r:embed="rId5"/>
          <a:srcRect l="1" t="19007" r="47555" b="47904"/>
          <a:stretch/>
        </p:blipFill>
        <p:spPr bwMode="auto">
          <a:xfrm>
            <a:off x="372468" y="2204864"/>
            <a:ext cx="959172" cy="48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Content Placeholder 24"/>
          <p:cNvPicPr>
            <a:picLocks noChangeAspect="1"/>
          </p:cNvPicPr>
          <p:nvPr/>
        </p:nvPicPr>
        <p:blipFill rotWithShape="1">
          <a:blip r:embed="rId5"/>
          <a:srcRect l="48972" t="19007" r="-3829" b="48783"/>
          <a:stretch/>
        </p:blipFill>
        <p:spPr bwMode="auto">
          <a:xfrm>
            <a:off x="7740352" y="2166392"/>
            <a:ext cx="1003300" cy="47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Content Placeholder 24"/>
          <p:cNvPicPr>
            <a:picLocks noChangeAspect="1"/>
          </p:cNvPicPr>
          <p:nvPr/>
        </p:nvPicPr>
        <p:blipFill rotWithShape="1">
          <a:blip r:embed="rId5"/>
          <a:srcRect l="-1027" t="49722" r="49642" b="18981"/>
          <a:stretch/>
        </p:blipFill>
        <p:spPr bwMode="auto">
          <a:xfrm>
            <a:off x="391840" y="4483968"/>
            <a:ext cx="93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739986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38487"/>
    </mc:Choice>
    <mc:Fallback>
      <p:transition spd="slow" advTm="38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" grpId="0" animBg="1"/>
      <p:bldP spid="36" grpId="0" animBg="1"/>
      <p:bldP spid="37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200"/>
            <a:ext cx="8024812" cy="922338"/>
          </a:xfrm>
        </p:spPr>
        <p:txBody>
          <a:bodyPr/>
          <a:lstStyle/>
          <a:p>
            <a:r>
              <a:rPr lang="en-US" dirty="0" smtClean="0"/>
              <a:t>Processor-</a:t>
            </a:r>
            <a:r>
              <a:rPr lang="en-US" dirty="0" err="1" smtClean="0"/>
              <a:t>coallocatie</a:t>
            </a:r>
            <a:r>
              <a:rPr lang="en-US" dirty="0" smtClean="0"/>
              <a:t>: </a:t>
            </a:r>
            <a:r>
              <a:rPr lang="en-US" dirty="0" err="1" smtClean="0"/>
              <a:t>voordeel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44" y="1474441"/>
            <a:ext cx="7524700" cy="36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31154" y="4491078"/>
            <a:ext cx="1454727" cy="133480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0827" y="4825901"/>
            <a:ext cx="1454727" cy="990744"/>
          </a:xfrm>
          <a:prstGeom prst="rect">
            <a:avLst/>
          </a:prstGeom>
          <a:solidFill>
            <a:srgbClr val="D6004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0500" y="4618083"/>
            <a:ext cx="1454727" cy="1184708"/>
          </a:xfrm>
          <a:prstGeom prst="rect">
            <a:avLst/>
          </a:prstGeom>
          <a:solidFill>
            <a:srgbClr val="D6004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45014" y="3823761"/>
            <a:ext cx="1454727" cy="20044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0827" y="3814501"/>
            <a:ext cx="1454727" cy="20044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0500" y="3821446"/>
            <a:ext cx="1454727" cy="2004436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5014" y="4015419"/>
            <a:ext cx="1454727" cy="464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0827" y="4383360"/>
            <a:ext cx="1454727" cy="4641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0500" y="4133228"/>
            <a:ext cx="1454727" cy="464114"/>
          </a:xfrm>
          <a:prstGeom prst="rect">
            <a:avLst/>
          </a:prstGeom>
          <a:solidFill>
            <a:srgbClr val="FF89B2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30827" y="1602518"/>
            <a:ext cx="1454727" cy="1401537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5805264"/>
            <a:ext cx="1428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c</a:t>
            </a:r>
            <a:r>
              <a:rPr lang="en-US" sz="2400" dirty="0" smtClean="0">
                <a:latin typeface="Comic Sans MS"/>
                <a:cs typeface="Comic Sans MS"/>
              </a:rPr>
              <a:t>luster 1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5856" y="5805264"/>
            <a:ext cx="1478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c</a:t>
            </a:r>
            <a:r>
              <a:rPr lang="en-US" sz="2400" dirty="0" smtClean="0">
                <a:latin typeface="Comic Sans MS"/>
                <a:cs typeface="Comic Sans MS"/>
              </a:rPr>
              <a:t>luster 2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943" y="5805264"/>
            <a:ext cx="1478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/>
                <a:cs typeface="Comic Sans MS"/>
              </a:rPr>
              <a:t>c</a:t>
            </a:r>
            <a:r>
              <a:rPr lang="en-US" sz="2400" dirty="0" smtClean="0">
                <a:latin typeface="Comic Sans MS"/>
                <a:cs typeface="Comic Sans MS"/>
              </a:rPr>
              <a:t>luster 3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5856" y="1124744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applicatie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19" name="Straight Arrow Connector 18"/>
          <p:cNvCxnSpPr>
            <a:endCxn id="11" idx="0"/>
          </p:cNvCxnSpPr>
          <p:nvPr/>
        </p:nvCxnSpPr>
        <p:spPr>
          <a:xfrm flipH="1">
            <a:off x="2072378" y="2770809"/>
            <a:ext cx="1648685" cy="12446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13791" y="1819454"/>
            <a:ext cx="1743364" cy="23137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77154" y="3814501"/>
            <a:ext cx="11545" cy="2004436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-36512" y="4527376"/>
            <a:ext cx="1136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cluster-</a:t>
            </a:r>
          </a:p>
          <a:p>
            <a:r>
              <a:rPr lang="en-US" sz="2000" dirty="0" err="1" smtClean="0">
                <a:latin typeface="Comic Sans MS"/>
                <a:cs typeface="Comic Sans MS"/>
              </a:rPr>
              <a:t>grootte</a:t>
            </a:r>
            <a:endParaRPr lang="en-US" sz="2000" dirty="0">
              <a:latin typeface="Comic Sans MS"/>
              <a:cs typeface="Comic Sans M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065278" y="1602519"/>
            <a:ext cx="11545" cy="140153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19672" y="1929026"/>
            <a:ext cx="1435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omic Sans MS"/>
                <a:cs typeface="Comic Sans MS"/>
              </a:rPr>
              <a:t>applicatie</a:t>
            </a:r>
            <a:r>
              <a:rPr lang="en-US" sz="2000" dirty="0" smtClean="0">
                <a:latin typeface="Comic Sans MS"/>
                <a:cs typeface="Comic Sans MS"/>
              </a:rPr>
              <a:t>-</a:t>
            </a:r>
          </a:p>
          <a:p>
            <a:r>
              <a:rPr lang="en-US" sz="2000" dirty="0" err="1" smtClean="0">
                <a:latin typeface="Comic Sans MS"/>
                <a:cs typeface="Comic Sans MS"/>
              </a:rPr>
              <a:t>grootte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03714" y="4860465"/>
            <a:ext cx="1800734" cy="841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>
                <a:latin typeface="Comic Sans MS"/>
                <a:cs typeface="Comic Sans MS"/>
              </a:rPr>
              <a:t>i</a:t>
            </a:r>
            <a:r>
              <a:rPr lang="en-US" sz="2000" dirty="0" smtClean="0">
                <a:latin typeface="Comic Sans MS"/>
                <a:cs typeface="Comic Sans MS"/>
              </a:rPr>
              <a:t>n </a:t>
            </a:r>
            <a:r>
              <a:rPr lang="en-US" sz="2000" dirty="0" err="1" smtClean="0">
                <a:latin typeface="Comic Sans MS"/>
                <a:cs typeface="Comic Sans MS"/>
              </a:rPr>
              <a:t>gebruik</a:t>
            </a:r>
            <a:endParaRPr lang="en-US" sz="2000" dirty="0" smtClean="0">
              <a:latin typeface="Comic Sans MS"/>
              <a:cs typeface="Comic Sans MS"/>
            </a:endParaRPr>
          </a:p>
          <a:p>
            <a:pPr>
              <a:lnSpc>
                <a:spcPct val="80000"/>
              </a:lnSpc>
            </a:pPr>
            <a:r>
              <a:rPr lang="en-US" sz="2000" dirty="0">
                <a:latin typeface="Comic Sans MS"/>
                <a:cs typeface="Comic Sans MS"/>
              </a:rPr>
              <a:t>d</a:t>
            </a:r>
            <a:r>
              <a:rPr lang="en-US" sz="2000" dirty="0" smtClean="0">
                <a:latin typeface="Comic Sans MS"/>
                <a:cs typeface="Comic Sans MS"/>
              </a:rPr>
              <a:t>oor </a:t>
            </a:r>
            <a:r>
              <a:rPr lang="en-US" sz="2000" dirty="0" err="1" smtClean="0">
                <a:latin typeface="Comic Sans MS"/>
                <a:cs typeface="Comic Sans MS"/>
              </a:rPr>
              <a:t>andere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applicaties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72353" y="3645024"/>
            <a:ext cx="607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Comic Sans MS"/>
                <a:cs typeface="Comic Sans MS"/>
              </a:rPr>
              <a:t>vrij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06144" y="4017258"/>
            <a:ext cx="1438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omic Sans MS"/>
                <a:cs typeface="Comic Sans MS"/>
              </a:rPr>
              <a:t>g</a:t>
            </a:r>
            <a:r>
              <a:rPr lang="en-US" sz="2000" dirty="0" err="1" smtClean="0">
                <a:latin typeface="Comic Sans MS"/>
                <a:cs typeface="Comic Sans MS"/>
              </a:rPr>
              <a:t>eplaatste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2000" dirty="0" err="1" smtClean="0">
                <a:latin typeface="Comic Sans MS"/>
                <a:cs typeface="Comic Sans MS"/>
              </a:rPr>
              <a:t>applicatie</a:t>
            </a:r>
            <a:endParaRPr lang="en-US" sz="2000" dirty="0">
              <a:latin typeface="Comic Sans MS"/>
              <a:cs typeface="Comic Sans MS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330827" y="2066492"/>
            <a:ext cx="1454727" cy="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333142" y="2530607"/>
            <a:ext cx="1454727" cy="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04048" y="1412776"/>
            <a:ext cx="3995936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snellere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beschikbaarheid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v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an 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meer</a:t>
            </a:r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processoren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78724" y="2289359"/>
            <a:ext cx="0" cy="20724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-252536" y="258316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 smtClean="0">
              <a:latin typeface="Comic Sans MS"/>
              <a:cs typeface="Comic Sans M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252536" y="29432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252536" y="29432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b="1" dirty="0">
              <a:solidFill>
                <a:schemeClr val="accent2">
                  <a:lumMod val="50000"/>
                </a:schemeClr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6005190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44176"/>
    </mc:Choice>
    <mc:Fallback>
      <p:transition spd="slow" advTm="44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3" grpId="1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2209800"/>
            <a:ext cx="792480" cy="131698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20" y="2209800"/>
            <a:ext cx="792480" cy="131698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09800"/>
            <a:ext cx="792480" cy="131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200"/>
            <a:ext cx="8024812" cy="922338"/>
          </a:xfrm>
        </p:spPr>
        <p:txBody>
          <a:bodyPr/>
          <a:lstStyle/>
          <a:p>
            <a:r>
              <a:rPr lang="en-US" dirty="0" smtClean="0"/>
              <a:t>Processor-</a:t>
            </a:r>
            <a:r>
              <a:rPr lang="en-US" dirty="0" err="1" smtClean="0"/>
              <a:t>coallocatie</a:t>
            </a:r>
            <a:r>
              <a:rPr lang="en-US" dirty="0" smtClean="0"/>
              <a:t>: </a:t>
            </a:r>
            <a:r>
              <a:rPr lang="en-US" dirty="0" err="1" smtClean="0"/>
              <a:t>nadeel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608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3608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3608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1043608" y="5543872"/>
            <a:ext cx="2880320" cy="0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716016" y="5543872"/>
            <a:ext cx="3384376" cy="0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834112" y="5517232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4 </a:t>
            </a:r>
            <a:r>
              <a:rPr lang="en-US" sz="2000" dirty="0" err="1" smtClean="0">
                <a:latin typeface="Comic Sans MS"/>
                <a:cs typeface="Comic Sans MS"/>
              </a:rPr>
              <a:t>processoren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latin typeface="Comic Sans MS"/>
                <a:cs typeface="Comic Sans MS"/>
              </a:rPr>
              <a:t>in 1 cluster 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499992" y="5517232"/>
            <a:ext cx="381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2x2 </a:t>
            </a:r>
            <a:r>
              <a:rPr lang="en-US" sz="2000" dirty="0" err="1" smtClean="0">
                <a:latin typeface="Comic Sans MS"/>
                <a:cs typeface="Comic Sans MS"/>
              </a:rPr>
              <a:t>processoren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latin typeface="Comic Sans MS"/>
                <a:cs typeface="Comic Sans MS"/>
              </a:rPr>
              <a:t>in 2 clusters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43608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043608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835696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835696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835696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1835696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1835696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627784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627784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627784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627784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627784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419872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419872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419872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419872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419872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716016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716016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716016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716016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611560" y="1219200"/>
            <a:ext cx="114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 smtClean="0">
                <a:latin typeface="Comic Sans MS"/>
                <a:cs typeface="Comic Sans MS"/>
              </a:rPr>
              <a:t>rekenen</a:t>
            </a:r>
            <a:endParaRPr lang="en-US" sz="2000" b="1" dirty="0" smtClean="0">
              <a:latin typeface="Comic Sans MS"/>
              <a:cs typeface="Comic Sans M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39552" y="1611178"/>
            <a:ext cx="1865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Comic Sans MS"/>
                <a:cs typeface="Comic Sans MS"/>
              </a:rPr>
              <a:t>communiceren</a:t>
            </a:r>
            <a:endParaRPr lang="en-US" sz="2000" b="1" dirty="0">
              <a:latin typeface="Comic Sans MS"/>
              <a:cs typeface="Comic Sans MS"/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 flipH="1">
            <a:off x="3923928" y="3671664"/>
            <a:ext cx="792088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3923928" y="4103712"/>
            <a:ext cx="792088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4355976" y="3671664"/>
            <a:ext cx="0" cy="432048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2915816" y="1229851"/>
            <a:ext cx="5205872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extra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verlies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aan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efficiëntie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door</a:t>
            </a:r>
          </a:p>
          <a:p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rage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wide-area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communicatie</a:t>
            </a:r>
            <a:endParaRPr lang="en-US" sz="2400" b="1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79512" y="1363216"/>
            <a:ext cx="360040" cy="216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79512" y="1723256"/>
            <a:ext cx="360040" cy="216024"/>
          </a:xfrm>
          <a:prstGeom prst="rect">
            <a:avLst/>
          </a:prstGeom>
          <a:solidFill>
            <a:srgbClr val="D6004A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716016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508104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508104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508104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508104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508104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804248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804248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804248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804248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804248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596336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596336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7596336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596336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7596336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urved Connector 64"/>
          <p:cNvCxnSpPr/>
          <p:nvPr/>
        </p:nvCxnSpPr>
        <p:spPr>
          <a:xfrm rot="16200000" flipH="1">
            <a:off x="3352056" y="2667744"/>
            <a:ext cx="1614264" cy="393576"/>
          </a:xfrm>
          <a:prstGeom prst="curvedConnector3">
            <a:avLst>
              <a:gd name="adj1" fmla="val 50000"/>
            </a:avLst>
          </a:prstGeom>
          <a:ln w="5715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2339752" y="2492896"/>
            <a:ext cx="144016" cy="50405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5292080" y="2879576"/>
            <a:ext cx="2232248" cy="0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755180" y="4103712"/>
            <a:ext cx="396" cy="12961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06" y="4535760"/>
            <a:ext cx="72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tijd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5220072" y="4149080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77" idx="3"/>
            <a:endCxn id="82" idx="1"/>
          </p:cNvCxnSpPr>
          <p:nvPr/>
        </p:nvCxnSpPr>
        <p:spPr>
          <a:xfrm>
            <a:off x="6012160" y="4175720"/>
            <a:ext cx="792088" cy="0"/>
          </a:xfrm>
          <a:prstGeom prst="straightConnector1">
            <a:avLst/>
          </a:prstGeom>
          <a:ln w="762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1547664" y="4509120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339752" y="4509120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131840" y="4509120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7308304" y="4149080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547664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2339752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3131840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5220072" y="4941168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7308304" y="4941168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012160" y="4941168"/>
            <a:ext cx="792088" cy="0"/>
          </a:xfrm>
          <a:prstGeom prst="straightConnector1">
            <a:avLst/>
          </a:prstGeom>
          <a:ln w="762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645695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9389"/>
    </mc:Choice>
    <mc:Fallback>
      <p:transition spd="slow" advTm="19389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8" y="76200"/>
            <a:ext cx="8024812" cy="922338"/>
          </a:xfrm>
        </p:spPr>
        <p:txBody>
          <a:bodyPr/>
          <a:lstStyle/>
          <a:p>
            <a:r>
              <a:rPr lang="en-US" dirty="0" err="1" smtClean="0"/>
              <a:t>Invloed</a:t>
            </a:r>
            <a:r>
              <a:rPr lang="en-US" dirty="0" smtClean="0"/>
              <a:t> van wide-area </a:t>
            </a:r>
            <a:r>
              <a:rPr lang="en-US" dirty="0" err="1" smtClean="0"/>
              <a:t>communicatie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rcRect t="20086" b="20086"/>
          <a:stretch>
            <a:fillRect/>
          </a:stretch>
        </p:blipFill>
        <p:spPr>
          <a:xfrm>
            <a:off x="1473894" y="1268760"/>
            <a:ext cx="7994650" cy="3959225"/>
          </a:xfrm>
        </p:spPr>
      </p:pic>
      <p:sp>
        <p:nvSpPr>
          <p:cNvPr id="12" name="TextBox 11"/>
          <p:cNvSpPr txBox="1"/>
          <p:nvPr/>
        </p:nvSpPr>
        <p:spPr>
          <a:xfrm>
            <a:off x="3770664" y="5117703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lain"/>
            </a:pPr>
            <a:r>
              <a:rPr lang="en-US" sz="2000" dirty="0" smtClean="0">
                <a:latin typeface="Comic Sans MS"/>
                <a:cs typeface="Comic Sans MS"/>
              </a:rPr>
              <a:t>       2           3          4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62653" y="5373216"/>
            <a:ext cx="3917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Comic Sans MS"/>
                <a:cs typeface="Comic Sans MS"/>
              </a:rPr>
              <a:t>a</a:t>
            </a:r>
            <a:r>
              <a:rPr lang="en-US" sz="2400" dirty="0" err="1" smtClean="0">
                <a:latin typeface="Comic Sans MS"/>
                <a:cs typeface="Comic Sans MS"/>
              </a:rPr>
              <a:t>antal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gebruikte</a:t>
            </a:r>
            <a:r>
              <a:rPr lang="en-US" sz="2400" dirty="0" smtClean="0">
                <a:latin typeface="Comic Sans MS"/>
                <a:cs typeface="Comic Sans MS"/>
              </a:rPr>
              <a:t> clusters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79712" y="1733327"/>
            <a:ext cx="576064" cy="30963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9245" y="2492896"/>
            <a:ext cx="24408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verwerkingstijd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v</a:t>
            </a:r>
            <a:r>
              <a:rPr lang="en-US" sz="2400" dirty="0" smtClean="0">
                <a:latin typeface="Comic Sans MS"/>
                <a:cs typeface="Comic Sans MS"/>
              </a:rPr>
              <a:t>an </a:t>
            </a:r>
            <a:r>
              <a:rPr lang="en-US" sz="2400" dirty="0" err="1" smtClean="0">
                <a:latin typeface="Comic Sans MS"/>
                <a:cs typeface="Comic Sans MS"/>
              </a:rPr>
              <a:t>drie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err="1" smtClean="0">
                <a:latin typeface="Comic Sans MS"/>
                <a:cs typeface="Comic Sans MS"/>
              </a:rPr>
              <a:t>applicaties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(in </a:t>
            </a:r>
            <a:r>
              <a:rPr lang="en-US" sz="2400" dirty="0" err="1" smtClean="0">
                <a:latin typeface="Comic Sans MS"/>
                <a:cs typeface="Comic Sans MS"/>
              </a:rPr>
              <a:t>seconden</a:t>
            </a:r>
            <a:r>
              <a:rPr lang="en-US" sz="2400" dirty="0" smtClean="0">
                <a:latin typeface="Comic Sans MS"/>
                <a:cs typeface="Comic Sans MS"/>
              </a:rPr>
              <a:t>)</a:t>
            </a:r>
          </a:p>
          <a:p>
            <a:endParaRPr lang="en-US" sz="2400" b="1" dirty="0">
              <a:latin typeface="Comic Sans MS"/>
              <a:cs typeface="Comic Sans MS"/>
            </a:endParaRPr>
          </a:p>
          <a:p>
            <a:endParaRPr lang="en-US" sz="2400" b="1" dirty="0" smtClean="0">
              <a:latin typeface="Comic Sans MS"/>
              <a:cs typeface="Comic Sans MS"/>
            </a:endParaRPr>
          </a:p>
          <a:p>
            <a:endParaRPr lang="en-US" sz="2400" b="1" dirty="0" smtClean="0">
              <a:latin typeface="Comic Sans MS"/>
              <a:cs typeface="Comic Sans MS"/>
            </a:endParaRPr>
          </a:p>
          <a:p>
            <a:r>
              <a:rPr lang="en-US" sz="2400" dirty="0">
                <a:latin typeface="Comic Sans MS"/>
                <a:cs typeface="Comic Sans MS"/>
              </a:rPr>
              <a:t>i</a:t>
            </a:r>
            <a:r>
              <a:rPr lang="en-US" sz="2400" dirty="0" smtClean="0">
                <a:latin typeface="Comic Sans MS"/>
                <a:cs typeface="Comic Sans MS"/>
              </a:rPr>
              <a:t>n </a:t>
            </a:r>
            <a:r>
              <a:rPr lang="en-US" sz="2400" dirty="0" err="1" smtClean="0">
                <a:latin typeface="Comic Sans MS"/>
                <a:cs typeface="Comic Sans MS"/>
              </a:rPr>
              <a:t>totaal</a:t>
            </a: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400" dirty="0" smtClean="0">
                <a:latin typeface="Comic Sans MS"/>
                <a:cs typeface="Comic Sans MS"/>
              </a:rPr>
              <a:t>32 </a:t>
            </a:r>
            <a:r>
              <a:rPr lang="en-US" sz="2400" dirty="0" err="1" smtClean="0">
                <a:latin typeface="Comic Sans MS"/>
                <a:cs typeface="Comic Sans MS"/>
              </a:rPr>
              <a:t>processoren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848" y="1556792"/>
            <a:ext cx="766456" cy="830997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Appl</a:t>
            </a:r>
            <a:r>
              <a:rPr lang="en-US" sz="1600" dirty="0" smtClean="0"/>
              <a:t> 1</a:t>
            </a:r>
          </a:p>
          <a:p>
            <a:r>
              <a:rPr lang="en-US" sz="1600" dirty="0" err="1" smtClean="0"/>
              <a:t>Appl</a:t>
            </a:r>
            <a:r>
              <a:rPr lang="en-US" sz="1600" dirty="0" smtClean="0"/>
              <a:t> 2</a:t>
            </a:r>
          </a:p>
          <a:p>
            <a:r>
              <a:rPr lang="en-US" sz="1600" dirty="0" err="1" smtClean="0"/>
              <a:t>Appl</a:t>
            </a:r>
            <a:r>
              <a:rPr lang="en-US" sz="1600" dirty="0" smtClean="0"/>
              <a:t> 3</a:t>
            </a:r>
            <a:endParaRPr lang="en-US" sz="1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00626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31652"/>
    </mc:Choice>
    <mc:Fallback>
      <p:transition spd="slow" advTm="31652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85184"/>
            <a:ext cx="2376264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76200"/>
            <a:ext cx="8024812" cy="922338"/>
          </a:xfrm>
        </p:spPr>
        <p:txBody>
          <a:bodyPr/>
          <a:lstStyle/>
          <a:p>
            <a:r>
              <a:rPr lang="en-US" dirty="0" smtClean="0"/>
              <a:t>De Distributed ASCI Supercomputer</a:t>
            </a:r>
            <a:endParaRPr lang="en-US" dirty="0"/>
          </a:p>
        </p:txBody>
      </p:sp>
      <p:pic>
        <p:nvPicPr>
          <p:cNvPr id="16" name="Content Placeholder 15" descr="landkaart-nederland-plaatsname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97" r="997"/>
          <a:stretch>
            <a:fillRect/>
          </a:stretch>
        </p:blipFill>
        <p:spPr>
          <a:xfrm>
            <a:off x="395536" y="1824863"/>
            <a:ext cx="3888804" cy="4700481"/>
          </a:xfrm>
        </p:spPr>
      </p:pic>
      <p:sp>
        <p:nvSpPr>
          <p:cNvPr id="28" name="Line 5"/>
          <p:cNvSpPr>
            <a:spLocks noChangeShapeType="1"/>
          </p:cNvSpPr>
          <p:nvPr/>
        </p:nvSpPr>
        <p:spPr bwMode="auto">
          <a:xfrm flipH="1">
            <a:off x="2051720" y="2833719"/>
            <a:ext cx="1402432" cy="863352"/>
          </a:xfrm>
          <a:prstGeom prst="line">
            <a:avLst/>
          </a:prstGeom>
          <a:noFill/>
          <a:ln w="190500">
            <a:pattFill prst="ltVert">
              <a:fgClr>
                <a:srgbClr val="FF3300"/>
              </a:fgClr>
              <a:bgClr>
                <a:srgbClr val="0066FF"/>
              </a:bgClr>
            </a:patt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anchor="b"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544943"/>
            <a:ext cx="389971" cy="648072"/>
          </a:xfrm>
          <a:prstGeom prst="rect">
            <a:avLst/>
          </a:prstGeom>
        </p:spPr>
      </p:pic>
      <p:sp>
        <p:nvSpPr>
          <p:cNvPr id="29" name="Line 5"/>
          <p:cNvSpPr>
            <a:spLocks noChangeShapeType="1"/>
          </p:cNvSpPr>
          <p:nvPr/>
        </p:nvSpPr>
        <p:spPr bwMode="auto">
          <a:xfrm flipH="1">
            <a:off x="1115616" y="3841087"/>
            <a:ext cx="216024" cy="791344"/>
          </a:xfrm>
          <a:prstGeom prst="line">
            <a:avLst/>
          </a:prstGeom>
          <a:noFill/>
          <a:ln w="190500">
            <a:pattFill prst="ltVert">
              <a:fgClr>
                <a:srgbClr val="FF3300"/>
              </a:fgClr>
              <a:bgClr>
                <a:srgbClr val="0066FF"/>
              </a:bgClr>
            </a:patt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anchor="b"/>
          <a:lstStyle/>
          <a:p>
            <a:endParaRPr lang="en-US"/>
          </a:p>
        </p:txBody>
      </p:sp>
      <p:sp>
        <p:nvSpPr>
          <p:cNvPr id="30" name="Line 5"/>
          <p:cNvSpPr>
            <a:spLocks noChangeShapeType="1"/>
          </p:cNvSpPr>
          <p:nvPr/>
        </p:nvSpPr>
        <p:spPr bwMode="auto">
          <a:xfrm flipH="1">
            <a:off x="1115616" y="3769079"/>
            <a:ext cx="1008112" cy="1008112"/>
          </a:xfrm>
          <a:prstGeom prst="line">
            <a:avLst/>
          </a:prstGeom>
          <a:noFill/>
          <a:ln w="190500">
            <a:pattFill prst="ltVert">
              <a:fgClr>
                <a:srgbClr val="FF3300"/>
              </a:fgClr>
              <a:bgClr>
                <a:srgbClr val="0066FF"/>
              </a:bgClr>
            </a:patt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anchor="b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4345143"/>
            <a:ext cx="389971" cy="648072"/>
          </a:xfrm>
          <a:prstGeom prst="rect">
            <a:avLst/>
          </a:prstGeom>
        </p:spPr>
      </p:pic>
      <p:sp>
        <p:nvSpPr>
          <p:cNvPr id="31" name="Line 5"/>
          <p:cNvSpPr>
            <a:spLocks noChangeShapeType="1"/>
          </p:cNvSpPr>
          <p:nvPr/>
        </p:nvSpPr>
        <p:spPr bwMode="auto">
          <a:xfrm flipH="1">
            <a:off x="1331640" y="3553055"/>
            <a:ext cx="720080" cy="288032"/>
          </a:xfrm>
          <a:prstGeom prst="line">
            <a:avLst/>
          </a:prstGeom>
          <a:noFill/>
          <a:ln w="190500">
            <a:pattFill prst="ltVert">
              <a:fgClr>
                <a:srgbClr val="FF3300"/>
              </a:fgClr>
              <a:bgClr>
                <a:srgbClr val="0066FF"/>
              </a:bgClr>
            </a:patt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anchor="b"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693" y="3481047"/>
            <a:ext cx="389971" cy="648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757" y="3265023"/>
            <a:ext cx="389971" cy="6480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73" y="3409039"/>
            <a:ext cx="389971" cy="6480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789" y="3561439"/>
            <a:ext cx="389971" cy="648072"/>
          </a:xfrm>
          <a:prstGeom prst="rect">
            <a:avLst/>
          </a:prstGeom>
        </p:spPr>
      </p:pic>
      <p:pic>
        <p:nvPicPr>
          <p:cNvPr id="32" name="Picture 26" descr="NWO LogoBasis 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70525" y="5044281"/>
            <a:ext cx="24939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99992" y="1688608"/>
            <a:ext cx="4429418" cy="310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Multicluster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systeem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voor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br>
              <a:rPr lang="en-US" sz="2400" dirty="0" smtClean="0">
                <a:latin typeface="Comic Sans MS"/>
                <a:cs typeface="Comic Sans MS"/>
              </a:rPr>
            </a:br>
            <a:r>
              <a:rPr lang="en-US" sz="2400" dirty="0" err="1" smtClean="0">
                <a:latin typeface="Comic Sans MS"/>
                <a:cs typeface="Comic Sans MS"/>
              </a:rPr>
              <a:t>informatica-onderzoek</a:t>
            </a:r>
            <a:endParaRPr lang="en-US" sz="2400" dirty="0" smtClean="0">
              <a:latin typeface="Comic Sans MS"/>
              <a:cs typeface="Comic Sans MS"/>
            </a:endParaRPr>
          </a:p>
          <a:p>
            <a:endParaRPr lang="en-US" dirty="0" smtClean="0">
              <a:latin typeface="Comic Sans MS"/>
              <a:cs typeface="Comic Sans MS"/>
            </a:endParaRPr>
          </a:p>
          <a:p>
            <a:pPr lvl="1">
              <a:spcBef>
                <a:spcPct val="15000"/>
              </a:spcBef>
              <a:buClr>
                <a:srgbClr val="0066FF"/>
              </a:buClr>
              <a:buFont typeface="Arial" charset="0"/>
              <a:buChar char="•"/>
            </a:pPr>
            <a:r>
              <a:rPr kumimoji="1" lang="en-GB" dirty="0" smtClean="0">
                <a:solidFill>
                  <a:srgbClr val="333399"/>
                </a:solidFill>
                <a:latin typeface="Comic Sans MS"/>
                <a:cs typeface="Comic Sans MS"/>
              </a:rPr>
              <a:t> 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6 clusters </a:t>
            </a:r>
          </a:p>
          <a:p>
            <a:pPr lvl="1">
              <a:spcBef>
                <a:spcPct val="15000"/>
              </a:spcBef>
              <a:buClr>
                <a:srgbClr val="0066FF"/>
              </a:buClr>
              <a:buFont typeface="Arial" charset="0"/>
              <a:buChar char="•"/>
            </a:pP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400 </a:t>
            </a:r>
            <a:r>
              <a:rPr kumimoji="1" lang="en-GB" sz="2000" dirty="0" err="1" smtClean="0">
                <a:solidFill>
                  <a:srgbClr val="333399"/>
                </a:solidFill>
                <a:latin typeface="Comic Sans MS"/>
                <a:cs typeface="Comic Sans MS"/>
              </a:rPr>
              <a:t>processoren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(2.4 GHz)</a:t>
            </a:r>
          </a:p>
          <a:p>
            <a:pPr lvl="1">
              <a:spcBef>
                <a:spcPct val="15000"/>
              </a:spcBef>
              <a:buClr>
                <a:srgbClr val="0066FF"/>
              </a:buClr>
              <a:buFont typeface="Arial" charset="0"/>
              <a:buChar char="•"/>
            </a:pP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180 </a:t>
            </a:r>
            <a:r>
              <a:rPr kumimoji="1" lang="en-GB" sz="2000" dirty="0" err="1" smtClean="0">
                <a:solidFill>
                  <a:srgbClr val="333399"/>
                </a:solidFill>
                <a:latin typeface="Comic Sans MS"/>
                <a:cs typeface="Comic Sans MS"/>
              </a:rPr>
              <a:t>TeraByte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</a:t>
            </a:r>
            <a:r>
              <a:rPr kumimoji="1" lang="en-GB" sz="2000" dirty="0" err="1" smtClean="0">
                <a:solidFill>
                  <a:srgbClr val="333399"/>
                </a:solidFill>
                <a:latin typeface="Comic Sans MS"/>
                <a:cs typeface="Comic Sans MS"/>
              </a:rPr>
              <a:t>opslagcapaciteit</a:t>
            </a:r>
            <a:endParaRPr kumimoji="1" lang="en-GB" sz="2000" dirty="0" smtClean="0">
              <a:solidFill>
                <a:srgbClr val="333399"/>
              </a:solidFill>
              <a:latin typeface="Comic Sans MS"/>
              <a:cs typeface="Comic Sans MS"/>
            </a:endParaRPr>
          </a:p>
          <a:p>
            <a:pPr lvl="1">
              <a:spcBef>
                <a:spcPct val="15000"/>
              </a:spcBef>
              <a:buClr>
                <a:srgbClr val="0066FF"/>
              </a:buClr>
              <a:buFont typeface="Arial" charset="0"/>
              <a:buChar char="•"/>
            </a:pPr>
            <a:r>
              <a:rPr kumimoji="1" lang="en-GB" sz="2000" dirty="0">
                <a:solidFill>
                  <a:srgbClr val="333399"/>
                </a:solidFill>
                <a:latin typeface="Comic Sans MS"/>
                <a:cs typeface="Comic Sans MS"/>
              </a:rPr>
              <a:t> 10 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Gigabit/</a:t>
            </a:r>
            <a:r>
              <a:rPr kumimoji="1" lang="en-GB" sz="2000" dirty="0" err="1" smtClean="0">
                <a:solidFill>
                  <a:srgbClr val="333399"/>
                </a:solidFill>
                <a:latin typeface="Comic Sans MS"/>
                <a:cs typeface="Comic Sans MS"/>
              </a:rPr>
              <a:t>seconde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</a:t>
            </a:r>
            <a:r>
              <a:rPr kumimoji="1" lang="en-GB" sz="2000" dirty="0" err="1" smtClean="0">
                <a:solidFill>
                  <a:srgbClr val="333399"/>
                </a:solidFill>
                <a:latin typeface="Comic Sans MS"/>
                <a:cs typeface="Comic Sans MS"/>
              </a:rPr>
              <a:t>optisch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/>
            </a:r>
            <a:b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</a:b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 </a:t>
            </a:r>
            <a:r>
              <a:rPr kumimoji="1" lang="en-GB" sz="2000" dirty="0" err="1" smtClean="0">
                <a:solidFill>
                  <a:srgbClr val="333399"/>
                </a:solidFill>
                <a:latin typeface="Comic Sans MS"/>
                <a:cs typeface="Comic Sans MS"/>
              </a:rPr>
              <a:t>netwerk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</a:t>
            </a:r>
            <a:r>
              <a:rPr kumimoji="1" lang="en-GB" sz="2000" dirty="0" err="1" smtClean="0">
                <a:solidFill>
                  <a:srgbClr val="333399"/>
                </a:solidFill>
                <a:latin typeface="Comic Sans MS"/>
                <a:cs typeface="Comic Sans MS"/>
              </a:rPr>
              <a:t>tussen</a:t>
            </a:r>
            <a:r>
              <a:rPr kumimoji="1" lang="en-GB" sz="2000" dirty="0" smtClean="0">
                <a:solidFill>
                  <a:srgbClr val="333399"/>
                </a:solidFill>
                <a:latin typeface="Comic Sans MS"/>
                <a:cs typeface="Comic Sans MS"/>
              </a:rPr>
              <a:t> de clusters</a:t>
            </a:r>
          </a:p>
          <a:p>
            <a:endParaRPr lang="en-US" dirty="0"/>
          </a:p>
        </p:txBody>
      </p:sp>
      <p:pic>
        <p:nvPicPr>
          <p:cNvPr id="21" name="Picture 20" descr="Screen Shot 2012-11-06 at 12.06.0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200" y="1121296"/>
            <a:ext cx="2453498" cy="93610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929529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27044"/>
    </mc:Choice>
    <mc:Fallback>
      <p:transition spd="slow" advTm="2704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24812" cy="922338"/>
          </a:xfrm>
        </p:spPr>
        <p:txBody>
          <a:bodyPr/>
          <a:lstStyle/>
          <a:p>
            <a:r>
              <a:rPr lang="en-US" dirty="0" smtClean="0"/>
              <a:t>De KOALA </a:t>
            </a:r>
            <a:r>
              <a:rPr lang="en-US" dirty="0" err="1" smtClean="0"/>
              <a:t>multicluster</a:t>
            </a:r>
            <a:r>
              <a:rPr lang="en-US" dirty="0" smtClean="0"/>
              <a:t> scheduler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68" y="1484784"/>
            <a:ext cx="1236908" cy="2055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468" y="3789040"/>
            <a:ext cx="1236908" cy="20555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28" y="3789040"/>
            <a:ext cx="1236908" cy="2055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28" y="1484784"/>
            <a:ext cx="1236908" cy="2055549"/>
          </a:xfrm>
          <a:prstGeom prst="rect">
            <a:avLst/>
          </a:prstGeom>
        </p:spPr>
      </p:pic>
      <p:cxnSp>
        <p:nvCxnSpPr>
          <p:cNvPr id="32" name="Straight Connector 31"/>
          <p:cNvCxnSpPr>
            <a:stCxn id="14" idx="3"/>
            <a:endCxn id="13" idx="7"/>
          </p:cNvCxnSpPr>
          <p:nvPr/>
        </p:nvCxnSpPr>
        <p:spPr>
          <a:xfrm flipH="1">
            <a:off x="3068568" y="2285608"/>
            <a:ext cx="2862848" cy="2862848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2" idx="1"/>
            <a:endCxn id="11" idx="5"/>
          </p:cNvCxnSpPr>
          <p:nvPr/>
        </p:nvCxnSpPr>
        <p:spPr>
          <a:xfrm flipH="1" flipV="1">
            <a:off x="3068568" y="2285608"/>
            <a:ext cx="2862848" cy="2862848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83968" y="3501008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68144" y="1916832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68144" y="508518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99792" y="1916832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699792" y="508518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Epema-Figuur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915816" y="2636912"/>
            <a:ext cx="3187239" cy="2160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2636912"/>
            <a:ext cx="3312368" cy="2160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411234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53223"/>
    </mc:Choice>
    <mc:Fallback>
      <p:transition spd="slow" advTm="53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20" y="2209800"/>
            <a:ext cx="792480" cy="131698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120" y="2209800"/>
            <a:ext cx="792480" cy="1316980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209800"/>
            <a:ext cx="792480" cy="13169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200"/>
            <a:ext cx="8024812" cy="922338"/>
          </a:xfrm>
        </p:spPr>
        <p:txBody>
          <a:bodyPr/>
          <a:lstStyle/>
          <a:p>
            <a:r>
              <a:rPr lang="en-US" dirty="0" smtClean="0"/>
              <a:t>Processor-</a:t>
            </a:r>
            <a:r>
              <a:rPr lang="en-US" dirty="0" err="1" smtClean="0"/>
              <a:t>coallocatie</a:t>
            </a:r>
            <a:r>
              <a:rPr lang="en-US" dirty="0" smtClean="0"/>
              <a:t>: </a:t>
            </a:r>
            <a:r>
              <a:rPr lang="en-US" dirty="0" err="1" smtClean="0"/>
              <a:t>loont</a:t>
            </a:r>
            <a:r>
              <a:rPr lang="en-US" dirty="0" smtClean="0"/>
              <a:t> het?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608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43608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3608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1043608" y="5543872"/>
            <a:ext cx="2880320" cy="0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716016" y="5543872"/>
            <a:ext cx="3384376" cy="0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834112" y="5517232"/>
            <a:ext cx="3377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4 </a:t>
            </a:r>
            <a:r>
              <a:rPr lang="en-US" sz="2000" dirty="0" err="1" smtClean="0">
                <a:latin typeface="Comic Sans MS"/>
                <a:cs typeface="Comic Sans MS"/>
              </a:rPr>
              <a:t>processoren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latin typeface="Comic Sans MS"/>
                <a:cs typeface="Comic Sans MS"/>
              </a:rPr>
              <a:t>in 1 cluster 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499992" y="5517232"/>
            <a:ext cx="3810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2x2 </a:t>
            </a:r>
            <a:r>
              <a:rPr lang="en-US" sz="2000" dirty="0" err="1" smtClean="0">
                <a:latin typeface="Comic Sans MS"/>
                <a:cs typeface="Comic Sans MS"/>
              </a:rPr>
              <a:t>processoren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latin typeface="Comic Sans MS"/>
                <a:cs typeface="Comic Sans MS"/>
              </a:rPr>
              <a:t>in 2 clusters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1043608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043608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>
            <a:off x="1835696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1835696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835696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1835696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1835696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2627784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2627784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2627784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627784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2627784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3419872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3419872" y="4391744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3419872" y="4895800"/>
            <a:ext cx="504056" cy="21602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3419872" y="4103712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3419872" y="4607768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716016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716016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4716016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4716016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/>
          <p:cNvSpPr txBox="1"/>
          <p:nvPr/>
        </p:nvSpPr>
        <p:spPr>
          <a:xfrm>
            <a:off x="611560" y="1219200"/>
            <a:ext cx="114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 smtClean="0">
                <a:latin typeface="Comic Sans MS"/>
                <a:cs typeface="Comic Sans MS"/>
              </a:rPr>
              <a:t>rekenen</a:t>
            </a:r>
            <a:endParaRPr lang="en-US" sz="2000" b="1" dirty="0" smtClean="0">
              <a:latin typeface="Comic Sans MS"/>
              <a:cs typeface="Comic Sans M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39552" y="1611178"/>
            <a:ext cx="1865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Comic Sans MS"/>
                <a:cs typeface="Comic Sans MS"/>
              </a:rPr>
              <a:t>communiceren</a:t>
            </a:r>
            <a:endParaRPr lang="en-US" sz="2000" b="1" dirty="0">
              <a:latin typeface="Comic Sans MS"/>
              <a:cs typeface="Comic Sans MS"/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 flipH="1">
            <a:off x="3923928" y="3671664"/>
            <a:ext cx="792088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H="1">
            <a:off x="3923928" y="4103712"/>
            <a:ext cx="792088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>
            <a:off x="4355976" y="3671664"/>
            <a:ext cx="0" cy="432048"/>
          </a:xfrm>
          <a:prstGeom prst="straightConnector1">
            <a:avLst/>
          </a:prstGeom>
          <a:ln w="28575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179512" y="1363216"/>
            <a:ext cx="360040" cy="216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79512" y="1723256"/>
            <a:ext cx="360040" cy="216024"/>
          </a:xfrm>
          <a:prstGeom prst="rect">
            <a:avLst/>
          </a:prstGeom>
          <a:solidFill>
            <a:srgbClr val="D6004A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716016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5508104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508104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5508104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5508104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508104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804248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804248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804248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804248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804248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7596336" y="511182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7596336" y="467977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7596336" y="367166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7596336" y="4391744"/>
            <a:ext cx="504056" cy="2880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7596336" y="3959696"/>
            <a:ext cx="504056" cy="43204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urved Connector 64"/>
          <p:cNvCxnSpPr/>
          <p:nvPr/>
        </p:nvCxnSpPr>
        <p:spPr>
          <a:xfrm rot="16200000" flipH="1">
            <a:off x="3226532" y="2542220"/>
            <a:ext cx="1826840" cy="432048"/>
          </a:xfrm>
          <a:prstGeom prst="curvedConnector3">
            <a:avLst>
              <a:gd name="adj1" fmla="val 50000"/>
            </a:avLst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2339752" y="2492896"/>
            <a:ext cx="144016" cy="504056"/>
          </a:xfrm>
          <a:prstGeom prst="straightConnector1">
            <a:avLst/>
          </a:prstGeom>
          <a:ln w="28575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5292080" y="2879576"/>
            <a:ext cx="2232248" cy="0"/>
          </a:xfrm>
          <a:prstGeom prst="straightConnector1">
            <a:avLst/>
          </a:prstGeom>
          <a:ln w="762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755180" y="4103712"/>
            <a:ext cx="396" cy="1296145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706" y="4535760"/>
            <a:ext cx="72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/>
                <a:cs typeface="Comic Sans MS"/>
              </a:rPr>
              <a:t>tijd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5220072" y="4149080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77" idx="3"/>
            <a:endCxn id="82" idx="1"/>
          </p:cNvCxnSpPr>
          <p:nvPr/>
        </p:nvCxnSpPr>
        <p:spPr>
          <a:xfrm>
            <a:off x="6012160" y="4175720"/>
            <a:ext cx="792088" cy="0"/>
          </a:xfrm>
          <a:prstGeom prst="straightConnector1">
            <a:avLst/>
          </a:prstGeom>
          <a:ln w="762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1547664" y="4509120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339752" y="4509120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131840" y="4509120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7308304" y="4149080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1547664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2339752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3131840" y="5013176"/>
            <a:ext cx="28803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5220072" y="4941168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7308304" y="4941168"/>
            <a:ext cx="288032" cy="0"/>
          </a:xfrm>
          <a:prstGeom prst="straightConnector1">
            <a:avLst/>
          </a:prstGeom>
          <a:ln w="127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6012160" y="4941168"/>
            <a:ext cx="792088" cy="0"/>
          </a:xfrm>
          <a:prstGeom prst="straightConnector1">
            <a:avLst/>
          </a:prstGeom>
          <a:ln w="76200" cmpd="sng">
            <a:solidFill>
              <a:srgbClr val="101073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71800" y="1321604"/>
            <a:ext cx="2659702" cy="52322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8000"/>
                </a:solidFill>
                <a:latin typeface="Comic Sans MS"/>
                <a:cs typeface="Comic Sans MS"/>
              </a:rPr>
              <a:t>m</a:t>
            </a:r>
            <a:r>
              <a:rPr lang="en-US" sz="2800" b="1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aximaal</a:t>
            </a:r>
            <a:r>
              <a:rPr lang="en-US" sz="28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 20%</a:t>
            </a:r>
            <a:endParaRPr lang="en-US" sz="28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2158568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9389"/>
    </mc:Choice>
    <mc:Fallback>
      <p:transition spd="slow" advTm="1938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6200"/>
            <a:ext cx="8240464" cy="904528"/>
          </a:xfrm>
        </p:spPr>
        <p:txBody>
          <a:bodyPr/>
          <a:lstStyle/>
          <a:p>
            <a:r>
              <a:rPr lang="en-US" dirty="0" smtClean="0"/>
              <a:t>Intermezzo 2: </a:t>
            </a:r>
            <a:r>
              <a:rPr lang="en-US" dirty="0" err="1" smtClean="0"/>
              <a:t>Experimentele</a:t>
            </a:r>
            <a:r>
              <a:rPr lang="en-US" dirty="0" smtClean="0"/>
              <a:t> </a:t>
            </a:r>
            <a:r>
              <a:rPr lang="en-US" dirty="0" err="1" smtClean="0"/>
              <a:t>informatica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373216"/>
            <a:ext cx="1914758" cy="1080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884" y="5373216"/>
            <a:ext cx="1995316" cy="1112540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11188" y="1456185"/>
            <a:ext cx="2736676" cy="6766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176" y="4149080"/>
            <a:ext cx="649952" cy="1080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4149080"/>
            <a:ext cx="649952" cy="1080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149080"/>
            <a:ext cx="649952" cy="10801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1772816"/>
            <a:ext cx="5672057" cy="180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704" y="1268760"/>
            <a:ext cx="280831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688" y="1628800"/>
            <a:ext cx="2952328" cy="183824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676456" y="1628800"/>
            <a:ext cx="1872208" cy="23042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115616" y="3573016"/>
            <a:ext cx="1440160" cy="50405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347864" y="3717032"/>
            <a:ext cx="0" cy="36004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860032" y="1556792"/>
            <a:ext cx="1872208" cy="23042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4860032" y="2132856"/>
            <a:ext cx="187220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24288" y="1628800"/>
            <a:ext cx="387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?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48064" y="2276872"/>
            <a:ext cx="1368152" cy="4320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??? </a:t>
            </a:r>
            <a:r>
              <a:rPr lang="en-US" sz="2400" dirty="0" err="1" smtClean="0">
                <a:latin typeface="Comic Sans MS"/>
                <a:cs typeface="Comic Sans MS"/>
              </a:rPr>
              <a:t>ms</a:t>
            </a:r>
            <a:endParaRPr lang="en-US" sz="2400" dirty="0">
              <a:latin typeface="Comic Sans MS"/>
              <a:cs typeface="Comic Sans MS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95936" y="3573016"/>
            <a:ext cx="1368152" cy="50405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860032" y="2852936"/>
            <a:ext cx="187220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Screen Shot 2012-11-07 at 10.28.53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48064" y="2924944"/>
            <a:ext cx="1296144" cy="942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1760" y="5301208"/>
            <a:ext cx="1743968" cy="130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0147452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61251"/>
    </mc:Choice>
    <mc:Fallback>
      <p:transition spd="slow" advTm="6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80112" y="4581128"/>
            <a:ext cx="3384376" cy="2088232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Soorten</a:t>
            </a:r>
            <a:r>
              <a:rPr lang="en-US" dirty="0" smtClean="0"/>
              <a:t> </a:t>
            </a:r>
            <a:r>
              <a:rPr lang="en-US" dirty="0" err="1" smtClean="0"/>
              <a:t>experimenten</a:t>
            </a:r>
            <a:r>
              <a:rPr lang="en-US" dirty="0" smtClean="0"/>
              <a:t> I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307" y="5708467"/>
            <a:ext cx="460099" cy="76461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563" y="4628347"/>
            <a:ext cx="460099" cy="76461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387" y="4628347"/>
            <a:ext cx="460099" cy="7646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772363"/>
            <a:ext cx="460099" cy="7646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368" y="4772363"/>
            <a:ext cx="460099" cy="764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443" y="4916379"/>
            <a:ext cx="460099" cy="7646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24128" y="4725144"/>
            <a:ext cx="792088" cy="720080"/>
          </a:xfrm>
          <a:prstGeom prst="rect">
            <a:avLst/>
          </a:prstGeom>
          <a:noFill/>
          <a:ln w="28575" cmpd="sng"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76256" y="4725144"/>
            <a:ext cx="792088" cy="720080"/>
          </a:xfrm>
          <a:prstGeom prst="rect">
            <a:avLst/>
          </a:prstGeom>
          <a:noFill/>
          <a:ln w="28575" cmpd="sng"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028384" y="4725144"/>
            <a:ext cx="792088" cy="720080"/>
          </a:xfrm>
          <a:prstGeom prst="rect">
            <a:avLst/>
          </a:prstGeom>
          <a:noFill/>
          <a:ln w="28575" cmpd="sng"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028384" y="5805264"/>
            <a:ext cx="792088" cy="720080"/>
          </a:xfrm>
          <a:prstGeom prst="rect">
            <a:avLst/>
          </a:prstGeom>
          <a:noFill/>
          <a:ln w="28575" cmpd="sng"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76256" y="5805264"/>
            <a:ext cx="792088" cy="720080"/>
          </a:xfrm>
          <a:prstGeom prst="rect">
            <a:avLst/>
          </a:prstGeom>
          <a:noFill/>
          <a:ln w="28575" cmpd="sng"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724128" y="5805264"/>
            <a:ext cx="792088" cy="720080"/>
          </a:xfrm>
          <a:prstGeom prst="rect">
            <a:avLst/>
          </a:prstGeom>
          <a:noFill/>
          <a:ln w="28575" cmpd="sng"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04048" y="3873242"/>
            <a:ext cx="4170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omic Sans MS"/>
                <a:cs typeface="Comic Sans MS"/>
              </a:rPr>
              <a:t>n</a:t>
            </a:r>
            <a:r>
              <a:rPr lang="en-US" sz="2000" dirty="0" err="1" smtClean="0">
                <a:latin typeface="Comic Sans MS"/>
                <a:cs typeface="Comic Sans MS"/>
              </a:rPr>
              <a:t>agebootst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multicluster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systeem</a:t>
            </a:r>
            <a:r>
              <a:rPr lang="en-US" sz="2000" dirty="0" smtClean="0">
                <a:latin typeface="Comic Sans MS"/>
                <a:cs typeface="Comic Sans MS"/>
              </a:rPr>
              <a:t>:</a:t>
            </a:r>
          </a:p>
          <a:p>
            <a:r>
              <a:rPr lang="en-US" sz="2000" dirty="0" err="1" smtClean="0">
                <a:latin typeface="Comic Sans MS"/>
                <a:cs typeface="Comic Sans MS"/>
              </a:rPr>
              <a:t>één</a:t>
            </a:r>
            <a:r>
              <a:rPr lang="en-US" sz="2000" dirty="0" smtClean="0">
                <a:latin typeface="Comic Sans MS"/>
                <a:cs typeface="Comic Sans MS"/>
              </a:rPr>
              <a:t> cluster </a:t>
            </a:r>
            <a:r>
              <a:rPr lang="en-US" sz="2000" dirty="0" err="1" smtClean="0">
                <a:latin typeface="Comic Sans MS"/>
                <a:cs typeface="Comic Sans MS"/>
              </a:rPr>
              <a:t>gesplitst</a:t>
            </a:r>
            <a:r>
              <a:rPr lang="en-US" sz="2000" dirty="0" smtClean="0">
                <a:latin typeface="Comic Sans MS"/>
                <a:cs typeface="Comic Sans MS"/>
              </a:rPr>
              <a:t> in 6 </a:t>
            </a:r>
            <a:r>
              <a:rPr lang="en-US" sz="2000" dirty="0" err="1" smtClean="0">
                <a:latin typeface="Comic Sans MS"/>
                <a:cs typeface="Comic Sans MS"/>
              </a:rPr>
              <a:t>delen</a:t>
            </a:r>
            <a:endParaRPr lang="en-US" sz="2000" dirty="0">
              <a:latin typeface="Comic Sans MS"/>
              <a:cs typeface="Comic Sans M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940152" y="5157192"/>
            <a:ext cx="360040" cy="0"/>
          </a:xfrm>
          <a:prstGeom prst="straightConnector1">
            <a:avLst/>
          </a:pr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92280" y="6237312"/>
            <a:ext cx="360040" cy="0"/>
          </a:xfrm>
          <a:prstGeom prst="straightConnector1">
            <a:avLst/>
          </a:pr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244408" y="6237312"/>
            <a:ext cx="360040" cy="0"/>
          </a:xfrm>
          <a:prstGeom prst="straightConnector1">
            <a:avLst/>
          </a:pr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092280" y="5157192"/>
            <a:ext cx="360040" cy="0"/>
          </a:xfrm>
          <a:prstGeom prst="straightConnector1">
            <a:avLst/>
          </a:pr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8244408" y="5157192"/>
            <a:ext cx="360040" cy="0"/>
          </a:xfrm>
          <a:prstGeom prst="straightConnector1">
            <a:avLst/>
          </a:pr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940152" y="6237312"/>
            <a:ext cx="360040" cy="0"/>
          </a:xfrm>
          <a:prstGeom prst="straightConnector1">
            <a:avLst/>
          </a:pr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7668344" y="5085184"/>
            <a:ext cx="360040" cy="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516216" y="5085184"/>
            <a:ext cx="360040" cy="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>
            <a:off x="8280412" y="5625244"/>
            <a:ext cx="360040" cy="0"/>
          </a:xfrm>
          <a:prstGeom prst="straightConnector1">
            <a:avLst/>
          </a:prstGeom>
          <a:ln w="38100" cmpd="sng">
            <a:solidFill>
              <a:srgbClr val="D6004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>
            <a:off x="7128284" y="5625244"/>
            <a:ext cx="360040" cy="0"/>
          </a:xfrm>
          <a:prstGeom prst="straightConnector1">
            <a:avLst/>
          </a:prstGeom>
          <a:ln w="38100" cmpd="sng">
            <a:solidFill>
              <a:srgbClr val="D6004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5976156" y="5625244"/>
            <a:ext cx="360040" cy="0"/>
          </a:xfrm>
          <a:prstGeom prst="straightConnector1">
            <a:avLst/>
          </a:prstGeom>
          <a:ln w="38100" cmpd="sng">
            <a:solidFill>
              <a:srgbClr val="D6004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516216" y="6165304"/>
            <a:ext cx="360040" cy="0"/>
          </a:xfrm>
          <a:prstGeom prst="straightConnector1">
            <a:avLst/>
          </a:prstGeom>
          <a:ln w="38100" cmpd="sng">
            <a:solidFill>
              <a:srgbClr val="D6004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668344" y="6165304"/>
            <a:ext cx="360040" cy="0"/>
          </a:xfrm>
          <a:prstGeom prst="straightConnector1">
            <a:avLst/>
          </a:prstGeom>
          <a:ln w="38100" cmpd="sng">
            <a:solidFill>
              <a:srgbClr val="D6004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496" y="3963253"/>
            <a:ext cx="2039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Emulaties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55976" y="5361022"/>
            <a:ext cx="1008112" cy="0"/>
          </a:xfrm>
          <a:prstGeom prst="straightConnector1">
            <a:avLst/>
          </a:prstGeom>
          <a:ln w="38100" cmpd="sng">
            <a:solidFill>
              <a:srgbClr val="101073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5496" y="1052736"/>
            <a:ext cx="3806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1. In-situ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experimenten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015875" y="5132403"/>
            <a:ext cx="648072" cy="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1431699" y="5204411"/>
            <a:ext cx="648072" cy="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1" idx="2"/>
            <a:endCxn id="27" idx="1"/>
          </p:cNvCxnSpPr>
          <p:nvPr/>
        </p:nvCxnSpPr>
        <p:spPr>
          <a:xfrm>
            <a:off x="1201650" y="5536976"/>
            <a:ext cx="149657" cy="553798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17" idx="2"/>
          </p:cNvCxnSpPr>
          <p:nvPr/>
        </p:nvCxnSpPr>
        <p:spPr>
          <a:xfrm flipV="1">
            <a:off x="1791739" y="5680992"/>
            <a:ext cx="1013754" cy="243499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28" idx="2"/>
          </p:cNvCxnSpPr>
          <p:nvPr/>
        </p:nvCxnSpPr>
        <p:spPr>
          <a:xfrm flipV="1">
            <a:off x="1791739" y="5392960"/>
            <a:ext cx="2093874" cy="963579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rcRect t="13075" b="13075"/>
          <a:stretch>
            <a:fillRect/>
          </a:stretch>
        </p:blipFill>
        <p:spPr>
          <a:xfrm>
            <a:off x="1010347" y="1556792"/>
            <a:ext cx="3633661" cy="1799514"/>
          </a:xfr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819" y="2376355"/>
            <a:ext cx="460099" cy="76461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075" y="1296235"/>
            <a:ext cx="460099" cy="76461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899" y="1296235"/>
            <a:ext cx="460099" cy="76461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440251"/>
            <a:ext cx="460099" cy="76461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80" y="1440251"/>
            <a:ext cx="460099" cy="76461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955" y="1584267"/>
            <a:ext cx="460099" cy="764613"/>
          </a:xfrm>
          <a:prstGeom prst="rect">
            <a:avLst/>
          </a:prstGeom>
        </p:spPr>
      </p:pic>
      <p:cxnSp>
        <p:nvCxnSpPr>
          <p:cNvPr id="72" name="Straight Arrow Connector 71"/>
          <p:cNvCxnSpPr/>
          <p:nvPr/>
        </p:nvCxnSpPr>
        <p:spPr>
          <a:xfrm>
            <a:off x="7624387" y="1800291"/>
            <a:ext cx="648072" cy="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6040211" y="1872299"/>
            <a:ext cx="648072" cy="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9" idx="2"/>
            <a:endCxn id="66" idx="1"/>
          </p:cNvCxnSpPr>
          <p:nvPr/>
        </p:nvCxnSpPr>
        <p:spPr>
          <a:xfrm>
            <a:off x="5810162" y="2204864"/>
            <a:ext cx="149657" cy="553798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endCxn id="71" idx="2"/>
          </p:cNvCxnSpPr>
          <p:nvPr/>
        </p:nvCxnSpPr>
        <p:spPr>
          <a:xfrm flipV="1">
            <a:off x="6400251" y="2348880"/>
            <a:ext cx="1013754" cy="243499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67" idx="2"/>
          </p:cNvCxnSpPr>
          <p:nvPr/>
        </p:nvCxnSpPr>
        <p:spPr>
          <a:xfrm flipV="1">
            <a:off x="6400251" y="2060848"/>
            <a:ext cx="2093874" cy="963579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4355976" y="2348880"/>
            <a:ext cx="1008112" cy="0"/>
          </a:xfrm>
          <a:prstGeom prst="straightConnector1">
            <a:avLst/>
          </a:prstGeom>
          <a:ln w="38100" cmpd="sng">
            <a:solidFill>
              <a:srgbClr val="101073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4139952" y="5837202"/>
            <a:ext cx="120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0,05 </a:t>
            </a:r>
            <a:r>
              <a:rPr lang="en-US" sz="2000" b="1" dirty="0" err="1" smtClean="0">
                <a:latin typeface="Comic Sans MS"/>
                <a:cs typeface="Comic Sans MS"/>
              </a:rPr>
              <a:t>ms</a:t>
            </a:r>
            <a:endParaRPr lang="en-US" sz="2000" b="1" dirty="0">
              <a:latin typeface="Comic Sans MS"/>
              <a:cs typeface="Comic Sans MS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635896" y="6041032"/>
            <a:ext cx="360040" cy="0"/>
          </a:xfrm>
          <a:prstGeom prst="straightConnector1">
            <a:avLst/>
          </a:prstGeom>
          <a:ln w="3810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635896" y="6411525"/>
            <a:ext cx="360040" cy="0"/>
          </a:xfrm>
          <a:prstGeom prst="straightConnector1">
            <a:avLst/>
          </a:prstGeom>
          <a:ln w="9525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3014" y="4960912"/>
            <a:ext cx="300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1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8133" y="6401072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2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213" y="4240832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3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83768" y="4375556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4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1800" y="4528864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/>
                <a:cs typeface="Comic Sans MS"/>
              </a:rPr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26735" y="4272770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6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000060" y="4725144"/>
            <a:ext cx="300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1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11111" y="4725144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2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263239" y="4725144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3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958983" y="5837202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4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092280" y="5837202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/>
                <a:cs typeface="Comic Sans MS"/>
              </a:rPr>
              <a:t>5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263239" y="5837202"/>
            <a:ext cx="34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6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139952" y="6197242"/>
            <a:ext cx="1200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Comic Sans MS"/>
                <a:cs typeface="Comic Sans MS"/>
              </a:rPr>
              <a:t>1,15 </a:t>
            </a:r>
            <a:r>
              <a:rPr lang="en-US" sz="2000" b="1" dirty="0" err="1" smtClean="0">
                <a:latin typeface="Comic Sans MS"/>
                <a:cs typeface="Comic Sans MS"/>
              </a:rPr>
              <a:t>ms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4328" y="2341329"/>
            <a:ext cx="16251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omic Sans MS"/>
                <a:cs typeface="Comic Sans MS"/>
              </a:rPr>
              <a:t>e</a:t>
            </a:r>
            <a:r>
              <a:rPr lang="en-US" sz="2000" dirty="0" err="1" smtClean="0">
                <a:latin typeface="Comic Sans MS"/>
                <a:cs typeface="Comic Sans MS"/>
              </a:rPr>
              <a:t>cht</a:t>
            </a:r>
            <a:endParaRPr lang="en-US" sz="2000" dirty="0" smtClean="0">
              <a:latin typeface="Comic Sans MS"/>
              <a:cs typeface="Comic Sans MS"/>
            </a:endParaRPr>
          </a:p>
          <a:p>
            <a:r>
              <a:rPr lang="en-US" sz="2000" dirty="0" err="1">
                <a:latin typeface="Comic Sans MS"/>
                <a:cs typeface="Comic Sans MS"/>
              </a:rPr>
              <a:t>m</a:t>
            </a:r>
            <a:r>
              <a:rPr lang="en-US" sz="2000" dirty="0" err="1" smtClean="0">
                <a:latin typeface="Comic Sans MS"/>
                <a:cs typeface="Comic Sans MS"/>
              </a:rPr>
              <a:t>ulticluster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</a:p>
          <a:p>
            <a:r>
              <a:rPr lang="en-US" sz="2000" dirty="0" err="1" smtClean="0">
                <a:latin typeface="Comic Sans MS"/>
                <a:cs typeface="Comic Sans MS"/>
              </a:rPr>
              <a:t>systeem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1628800"/>
            <a:ext cx="1328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omic Sans MS"/>
                <a:cs typeface="Comic Sans MS"/>
              </a:rPr>
              <a:t>e</a:t>
            </a:r>
            <a:r>
              <a:rPr lang="en-US" sz="2000" dirty="0" err="1" smtClean="0">
                <a:latin typeface="Comic Sans MS"/>
                <a:cs typeface="Comic Sans MS"/>
              </a:rPr>
              <a:t>chte</a:t>
            </a:r>
            <a:endParaRPr lang="en-US" sz="2000" dirty="0" smtClean="0">
              <a:latin typeface="Comic Sans MS"/>
              <a:cs typeface="Comic Sans MS"/>
            </a:endParaRPr>
          </a:p>
          <a:p>
            <a:r>
              <a:rPr lang="en-US" sz="2000" dirty="0" err="1" smtClean="0">
                <a:latin typeface="Comic Sans MS"/>
                <a:cs typeface="Comic Sans MS"/>
              </a:rPr>
              <a:t>applicatie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886091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45523"/>
    </mc:Choice>
    <mc:Fallback>
      <p:transition spd="slow" advTm="4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  <p:bldP spid="22" grpId="0" animBg="1"/>
      <p:bldP spid="23" grpId="0" animBg="1"/>
      <p:bldP spid="24" grpId="0" animBg="1"/>
      <p:bldP spid="32" grpId="0" animBg="1"/>
      <p:bldP spid="7" grpId="0"/>
      <p:bldP spid="11" grpId="0"/>
      <p:bldP spid="79" grpId="0"/>
      <p:bldP spid="4" grpId="0"/>
      <p:bldP spid="9" grpId="0"/>
      <p:bldP spid="12" grpId="0"/>
      <p:bldP spid="13" grpId="0"/>
      <p:bldP spid="15" grpId="0"/>
      <p:bldP spid="16" grpId="0"/>
      <p:bldP spid="62" grpId="0"/>
      <p:bldP spid="62" grpId="1"/>
      <p:bldP spid="63" grpId="0"/>
      <p:bldP spid="64" grpId="0"/>
      <p:bldP spid="78" grpId="0"/>
      <p:bldP spid="80" grpId="0"/>
      <p:bldP spid="81" grpId="0"/>
      <p:bldP spid="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620" y="76200"/>
            <a:ext cx="8024812" cy="922338"/>
          </a:xfrm>
        </p:spPr>
        <p:txBody>
          <a:bodyPr/>
          <a:lstStyle/>
          <a:p>
            <a:r>
              <a:rPr lang="en-US" dirty="0" err="1" smtClean="0">
                <a:latin typeface="Comic Sans MS"/>
                <a:cs typeface="Comic Sans MS"/>
              </a:rPr>
              <a:t>Vrienden</a:t>
            </a:r>
            <a:r>
              <a:rPr lang="en-US" dirty="0" smtClean="0">
                <a:latin typeface="Comic Sans MS"/>
                <a:cs typeface="Comic Sans MS"/>
              </a:rPr>
              <a:t> van </a:t>
            </a:r>
            <a:r>
              <a:rPr lang="en-US" dirty="0" err="1" smtClean="0">
                <a:latin typeface="Comic Sans MS"/>
                <a:cs typeface="Comic Sans MS"/>
              </a:rPr>
              <a:t>vrienden</a:t>
            </a:r>
            <a:r>
              <a:rPr lang="en-US" dirty="0" smtClean="0">
                <a:latin typeface="Comic Sans MS"/>
                <a:cs typeface="Comic Sans MS"/>
              </a:rPr>
              <a:t>: </a:t>
            </a:r>
            <a:r>
              <a:rPr lang="en-US" dirty="0" err="1" smtClean="0">
                <a:latin typeface="Comic Sans MS"/>
                <a:cs typeface="Comic Sans MS"/>
              </a:rPr>
              <a:t>netwerk</a:t>
            </a:r>
            <a:r>
              <a:rPr lang="en-US" dirty="0" smtClean="0">
                <a:latin typeface="Comic Sans MS"/>
                <a:cs typeface="Comic Sans MS"/>
              </a:rPr>
              <a:t> 1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2348880"/>
            <a:ext cx="5311080" cy="536847"/>
          </a:xfrm>
          <a:ln>
            <a:noFill/>
          </a:ln>
        </p:spPr>
        <p:txBody>
          <a:bodyPr/>
          <a:lstStyle/>
          <a:p>
            <a:pPr lvl="1">
              <a:buNone/>
            </a:pPr>
            <a:r>
              <a:rPr lang="en-US" sz="2400" b="0" dirty="0" err="1" smtClean="0">
                <a:latin typeface="Comic Sans MS"/>
                <a:cs typeface="Comic Sans MS"/>
              </a:rPr>
              <a:t>aantal</a:t>
            </a:r>
            <a:r>
              <a:rPr lang="en-US" sz="2400" b="0" dirty="0" smtClean="0">
                <a:latin typeface="Comic Sans MS"/>
                <a:cs typeface="Comic Sans MS"/>
              </a:rPr>
              <a:t> </a:t>
            </a:r>
            <a:r>
              <a:rPr lang="en-US" sz="2400" b="0" dirty="0" err="1" smtClean="0">
                <a:latin typeface="Comic Sans MS"/>
                <a:cs typeface="Comic Sans MS"/>
              </a:rPr>
              <a:t>vrienden</a:t>
            </a:r>
            <a:r>
              <a:rPr lang="en-US" sz="2400" b="0" dirty="0" smtClean="0">
                <a:latin typeface="Comic Sans MS"/>
                <a:cs typeface="Comic Sans MS"/>
              </a:rPr>
              <a:t> van </a:t>
            </a:r>
            <a:r>
              <a:rPr lang="en-US" sz="2400" b="0" dirty="0" err="1" smtClean="0">
                <a:latin typeface="Comic Sans MS"/>
                <a:cs typeface="Comic Sans MS"/>
              </a:rPr>
              <a:t>iedereen</a:t>
            </a:r>
            <a:r>
              <a:rPr lang="en-US" sz="2400" b="0" dirty="0" smtClean="0">
                <a:latin typeface="Comic Sans MS"/>
                <a:cs typeface="Comic Sans MS"/>
              </a:rPr>
              <a:t>: </a:t>
            </a:r>
            <a:r>
              <a:rPr lang="en-US" sz="2400" dirty="0" smtClean="0">
                <a:latin typeface="Comic Sans MS"/>
                <a:cs typeface="Comic Sans MS"/>
              </a:rPr>
              <a:t>2 </a:t>
            </a:r>
          </a:p>
          <a:p>
            <a:pPr lvl="1">
              <a:buNone/>
            </a:pPr>
            <a:endParaRPr lang="en-US" sz="2400" dirty="0" smtClean="0">
              <a:latin typeface="Comic Sans MS"/>
              <a:cs typeface="Comic Sans MS"/>
            </a:endParaRPr>
          </a:p>
          <a:p>
            <a:pPr lvl="1">
              <a:buNone/>
            </a:pPr>
            <a:r>
              <a:rPr lang="en-US" sz="2400" dirty="0" smtClean="0">
                <a:latin typeface="Comic Sans MS"/>
                <a:cs typeface="Comic Sans MS"/>
              </a:rPr>
              <a:t>					</a:t>
            </a:r>
          </a:p>
          <a:p>
            <a:pPr lvl="1">
              <a:buNone/>
            </a:pPr>
            <a:endParaRPr lang="en-US" sz="2400" b="0" dirty="0" smtClean="0">
              <a:latin typeface="Comic Sans MS"/>
              <a:cs typeface="Comic Sans MS"/>
            </a:endParaRPr>
          </a:p>
          <a:p>
            <a:pPr lvl="1">
              <a:buNone/>
            </a:pPr>
            <a:endParaRPr lang="en-US" sz="2400" dirty="0" smtClean="0">
              <a:latin typeface="Comic Sans MS"/>
              <a:cs typeface="Comic Sans MS"/>
            </a:endParaRPr>
          </a:p>
          <a:p>
            <a:pPr lvl="1">
              <a:buNone/>
            </a:pPr>
            <a:r>
              <a:rPr lang="en-US" sz="2400" dirty="0" smtClean="0">
                <a:latin typeface="Comic Sans MS"/>
                <a:cs typeface="Comic Sans MS"/>
              </a:rPr>
              <a:t>			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683568" y="2708920"/>
            <a:ext cx="2592288" cy="2592288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763688" y="2492896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763688" y="508518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7544" y="378904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059832" y="3749823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699792" y="472514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27584" y="2852936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699792" y="2852936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827584" y="472514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3419872" y="3140968"/>
            <a:ext cx="5724128" cy="53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536575" indent="-2667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2pPr>
            <a:lvl3pPr marL="809625" indent="-2651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3pPr>
            <a:lvl4pPr marL="1090613" indent="-279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4pPr>
            <a:lvl5pPr marL="13493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5pPr>
            <a:lvl6pPr marL="18065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637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209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1781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Tx/>
              <a:buNone/>
            </a:pPr>
            <a:r>
              <a:rPr lang="en-US" sz="2400" b="0" dirty="0" err="1" smtClean="0">
                <a:solidFill>
                  <a:srgbClr val="101073"/>
                </a:solidFill>
              </a:rPr>
              <a:t>aantal</a:t>
            </a:r>
            <a:r>
              <a:rPr lang="en-US" sz="2400" b="0" dirty="0" smtClean="0">
                <a:solidFill>
                  <a:srgbClr val="101073"/>
                </a:solidFill>
              </a:rPr>
              <a:t> </a:t>
            </a:r>
            <a:r>
              <a:rPr lang="en-US" sz="2400" b="0" dirty="0" err="1" smtClean="0">
                <a:solidFill>
                  <a:srgbClr val="101073"/>
                </a:solidFill>
              </a:rPr>
              <a:t>vrienden</a:t>
            </a:r>
            <a:r>
              <a:rPr lang="en-US" sz="2400" b="0" dirty="0" smtClean="0">
                <a:solidFill>
                  <a:srgbClr val="101073"/>
                </a:solidFill>
              </a:rPr>
              <a:t> van </a:t>
            </a:r>
            <a:r>
              <a:rPr lang="en-US" sz="2400" b="0" dirty="0" err="1" smtClean="0">
                <a:solidFill>
                  <a:srgbClr val="101073"/>
                </a:solidFill>
              </a:rPr>
              <a:t>iedere</a:t>
            </a:r>
            <a:r>
              <a:rPr lang="en-US" sz="2400" b="0" dirty="0" smtClean="0">
                <a:solidFill>
                  <a:srgbClr val="101073"/>
                </a:solidFill>
              </a:rPr>
              <a:t> </a:t>
            </a:r>
            <a:r>
              <a:rPr lang="en-US" sz="2400" b="0" dirty="0" err="1" smtClean="0">
                <a:solidFill>
                  <a:srgbClr val="101073"/>
                </a:solidFill>
              </a:rPr>
              <a:t>vriend</a:t>
            </a:r>
            <a:r>
              <a:rPr lang="en-US" sz="2400" b="0" dirty="0" smtClean="0">
                <a:solidFill>
                  <a:srgbClr val="101073"/>
                </a:solidFill>
              </a:rPr>
              <a:t>: </a:t>
            </a:r>
            <a:r>
              <a:rPr lang="en-US" sz="2400" dirty="0" smtClean="0">
                <a:solidFill>
                  <a:srgbClr val="101073"/>
                </a:solidFill>
              </a:rPr>
              <a:t>2 </a:t>
            </a:r>
          </a:p>
          <a:p>
            <a:pPr lvl="1">
              <a:buFontTx/>
              <a:buNone/>
            </a:pPr>
            <a:endParaRPr lang="en-US" sz="2400" dirty="0" smtClean="0"/>
          </a:p>
          <a:p>
            <a:pPr lvl="1">
              <a:buFontTx/>
              <a:buNone/>
            </a:pPr>
            <a:r>
              <a:rPr lang="en-US" sz="2400" dirty="0" smtClean="0"/>
              <a:t>					</a:t>
            </a:r>
          </a:p>
          <a:p>
            <a:pPr lvl="1">
              <a:buFontTx/>
              <a:buNone/>
            </a:pPr>
            <a:endParaRPr lang="en-US" sz="2400" b="0" dirty="0" smtClean="0"/>
          </a:p>
          <a:p>
            <a:pPr lvl="1">
              <a:buFontTx/>
              <a:buNone/>
            </a:pPr>
            <a:endParaRPr lang="en-US" sz="2400" dirty="0" smtClean="0"/>
          </a:p>
          <a:p>
            <a:pPr lvl="1">
              <a:buFontTx/>
              <a:buNone/>
            </a:pPr>
            <a:r>
              <a:rPr lang="en-US" sz="2400" dirty="0" smtClean="0"/>
              <a:t>			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95936" y="3894147"/>
            <a:ext cx="4147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Comic Sans MS"/>
                <a:cs typeface="Comic Sans MS"/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us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het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juiste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antwoord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op </a:t>
            </a:r>
          </a:p>
          <a:p>
            <a:r>
              <a:rPr lang="en-US" sz="2400" dirty="0">
                <a:solidFill>
                  <a:schemeClr val="accent2"/>
                </a:solidFill>
                <a:latin typeface="Comic Sans MS"/>
                <a:cs typeface="Comic Sans MS"/>
              </a:rPr>
              <a:t>d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e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quizvraag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is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hier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“a.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Ja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”</a:t>
            </a:r>
            <a:endParaRPr lang="en-US" sz="2400" b="1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9552" y="1445875"/>
            <a:ext cx="282135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omic Sans MS"/>
                <a:cs typeface="Comic Sans MS"/>
              </a:rPr>
              <a:t>g</a:t>
            </a:r>
            <a:r>
              <a:rPr lang="en-US" sz="2400" b="1" dirty="0" err="1" smtClean="0">
                <a:latin typeface="Comic Sans MS"/>
                <a:cs typeface="Comic Sans MS"/>
              </a:rPr>
              <a:t>edecentraliseerd</a:t>
            </a:r>
            <a:r>
              <a:rPr lang="en-US" sz="2400" b="1" dirty="0" smtClean="0">
                <a:latin typeface="Comic Sans MS"/>
                <a:cs typeface="Comic Sans MS"/>
              </a:rPr>
              <a:t> </a:t>
            </a:r>
          </a:p>
          <a:p>
            <a:pPr algn="ctr"/>
            <a:r>
              <a:rPr lang="en-US" sz="2400" b="1" dirty="0" err="1" smtClean="0">
                <a:latin typeface="Comic Sans MS"/>
                <a:cs typeface="Comic Sans MS"/>
              </a:rPr>
              <a:t>netwerk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133524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55838"/>
    </mc:Choice>
    <mc:Fallback>
      <p:transition spd="slow" advTm="55838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Soorten</a:t>
            </a:r>
            <a:r>
              <a:rPr lang="en-US" dirty="0" smtClean="0"/>
              <a:t> </a:t>
            </a:r>
            <a:r>
              <a:rPr lang="en-US" dirty="0" err="1" smtClean="0"/>
              <a:t>experimenten</a:t>
            </a:r>
            <a:r>
              <a:rPr lang="en-US" dirty="0" smtClean="0"/>
              <a:t> II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rcRect t="13075" b="13075"/>
          <a:stretch>
            <a:fillRect/>
          </a:stretch>
        </p:blipFill>
        <p:spPr>
          <a:xfrm>
            <a:off x="1403648" y="4005064"/>
            <a:ext cx="2326430" cy="1152128"/>
          </a:xfrm>
        </p:spPr>
      </p:pic>
      <p:pic>
        <p:nvPicPr>
          <p:cNvPr id="18" name="Content Placeholder 6"/>
          <p:cNvPicPr>
            <a:picLocks noChangeAspect="1"/>
          </p:cNvPicPr>
          <p:nvPr/>
        </p:nvPicPr>
        <p:blipFill>
          <a:blip r:embed="rId4"/>
          <a:srcRect t="16984" b="16984"/>
          <a:stretch>
            <a:fillRect/>
          </a:stretch>
        </p:blipFill>
        <p:spPr bwMode="auto">
          <a:xfrm>
            <a:off x="6444208" y="4484441"/>
            <a:ext cx="2376264" cy="117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" name="Straight Arrow Connector 19"/>
          <p:cNvCxnSpPr>
            <a:stCxn id="38" idx="0"/>
            <a:endCxn id="18" idx="1"/>
          </p:cNvCxnSpPr>
          <p:nvPr/>
        </p:nvCxnSpPr>
        <p:spPr>
          <a:xfrm>
            <a:off x="4488735" y="4653136"/>
            <a:ext cx="1955473" cy="419709"/>
          </a:xfrm>
          <a:prstGeom prst="straightConnector1">
            <a:avLst/>
          </a:prstGeom>
          <a:ln w="38100" cmpd="sng">
            <a:solidFill>
              <a:srgbClr val="10107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6" idx="0"/>
          </p:cNvCxnSpPr>
          <p:nvPr/>
        </p:nvCxnSpPr>
        <p:spPr>
          <a:xfrm flipV="1">
            <a:off x="4497119" y="5229200"/>
            <a:ext cx="1947089" cy="864096"/>
          </a:xfrm>
          <a:prstGeom prst="straightConnector1">
            <a:avLst/>
          </a:prstGeom>
          <a:ln w="38100" cmpd="sng">
            <a:solidFill>
              <a:srgbClr val="10107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1051992" y="5373216"/>
            <a:ext cx="3448000" cy="1440160"/>
          </a:xfrm>
          <a:prstGeom prst="cloud">
            <a:avLst/>
          </a:prstGeom>
          <a:noFill/>
          <a:ln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loud 37"/>
          <p:cNvSpPr/>
          <p:nvPr/>
        </p:nvSpPr>
        <p:spPr>
          <a:xfrm>
            <a:off x="1043608" y="3933056"/>
            <a:ext cx="3448000" cy="1440160"/>
          </a:xfrm>
          <a:prstGeom prst="cloud">
            <a:avLst/>
          </a:prstGeom>
          <a:noFill/>
          <a:ln>
            <a:solidFill>
              <a:srgbClr val="1010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5496" y="1124744"/>
            <a:ext cx="263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3. Benchmarking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556792"/>
            <a:ext cx="2880320" cy="1825918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V="1">
            <a:off x="4355976" y="2708920"/>
            <a:ext cx="936104" cy="72008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5496" y="3687415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4. </a:t>
            </a:r>
            <a:r>
              <a:rPr lang="en-US" sz="2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Simulaties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5517232"/>
            <a:ext cx="360040" cy="5983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5999022"/>
            <a:ext cx="360040" cy="5983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5661248"/>
            <a:ext cx="360040" cy="59833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5589240"/>
            <a:ext cx="360040" cy="59833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5710990"/>
            <a:ext cx="360040" cy="5983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5855006"/>
            <a:ext cx="360040" cy="598330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3275856" y="6021288"/>
            <a:ext cx="288032" cy="0"/>
          </a:xfrm>
          <a:prstGeom prst="straightConnector1">
            <a:avLst/>
          </a:prstGeom>
          <a:ln w="1905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1907704" y="5877272"/>
            <a:ext cx="720080" cy="0"/>
          </a:xfrm>
          <a:prstGeom prst="straightConnector1">
            <a:avLst/>
          </a:prstGeom>
          <a:ln w="1905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49" idx="1"/>
          </p:cNvCxnSpPr>
          <p:nvPr/>
        </p:nvCxnSpPr>
        <p:spPr>
          <a:xfrm>
            <a:off x="1907704" y="6165304"/>
            <a:ext cx="216024" cy="132883"/>
          </a:xfrm>
          <a:prstGeom prst="straightConnector1">
            <a:avLst/>
          </a:prstGeom>
          <a:ln w="1905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2483768" y="6381328"/>
            <a:ext cx="432048" cy="72008"/>
          </a:xfrm>
          <a:prstGeom prst="straightConnector1">
            <a:avLst/>
          </a:prstGeom>
          <a:ln w="19050" cmpd="sng">
            <a:solidFill>
              <a:schemeClr val="accent2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1556792"/>
            <a:ext cx="3975720" cy="21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2492896"/>
            <a:ext cx="3744416" cy="72008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7984" y="4293096"/>
            <a:ext cx="181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computermodel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95936" y="5219908"/>
            <a:ext cx="181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computermodel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8701" y="1844824"/>
            <a:ext cx="2398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mic Sans MS"/>
                <a:cs typeface="Comic Sans MS"/>
              </a:rPr>
              <a:t>r</a:t>
            </a:r>
            <a:r>
              <a:rPr lang="en-US" dirty="0" err="1" smtClean="0">
                <a:latin typeface="Comic Sans MS"/>
                <a:cs typeface="Comic Sans MS"/>
              </a:rPr>
              <a:t>ekenintensieve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deel</a:t>
            </a:r>
            <a:endParaRPr lang="en-US" dirty="0" smtClean="0"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v</a:t>
            </a:r>
            <a:r>
              <a:rPr lang="en-US" dirty="0" smtClean="0">
                <a:latin typeface="Comic Sans MS"/>
                <a:cs typeface="Comic Sans MS"/>
              </a:rPr>
              <a:t>an </a:t>
            </a:r>
            <a:r>
              <a:rPr lang="en-US" dirty="0" err="1" smtClean="0">
                <a:latin typeface="Comic Sans MS"/>
                <a:cs typeface="Comic Sans MS"/>
              </a:rPr>
              <a:t>een</a:t>
            </a: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dirty="0" err="1" smtClean="0">
                <a:latin typeface="Comic Sans MS"/>
                <a:cs typeface="Comic Sans MS"/>
              </a:rPr>
              <a:t>applicatie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2160" y="1124744"/>
            <a:ext cx="178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Comic Sans MS"/>
                <a:cs typeface="Comic Sans MS"/>
              </a:rPr>
              <a:t>e</a:t>
            </a:r>
            <a:r>
              <a:rPr lang="en-US" sz="2000" dirty="0" err="1" smtClean="0">
                <a:latin typeface="Comic Sans MS"/>
                <a:cs typeface="Comic Sans MS"/>
              </a:rPr>
              <a:t>cht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 err="1" smtClean="0">
                <a:latin typeface="Comic Sans MS"/>
                <a:cs typeface="Comic Sans MS"/>
              </a:rPr>
              <a:t>systeem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8336640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67962"/>
    </mc:Choice>
    <mc:Fallback>
      <p:transition spd="slow" advTm="67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 animBg="1"/>
      <p:bldP spid="36" grpId="0"/>
      <p:bldP spid="7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157193"/>
            <a:ext cx="1584176" cy="1057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58390"/>
            <a:ext cx="8024812" cy="922338"/>
          </a:xfrm>
        </p:spPr>
        <p:txBody>
          <a:bodyPr/>
          <a:lstStyle/>
          <a:p>
            <a:r>
              <a:rPr lang="en-US" dirty="0" err="1" smtClean="0"/>
              <a:t>Problemen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experimenten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1556792"/>
            <a:ext cx="4903907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err="1" smtClean="0">
                <a:latin typeface="Comic Sans MS"/>
                <a:cs typeface="Comic Sans MS"/>
              </a:rPr>
              <a:t>Financieel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err="1" smtClean="0">
                <a:latin typeface="Comic Sans MS"/>
                <a:cs typeface="Comic Sans MS"/>
              </a:rPr>
              <a:t>Geldigheidsbereik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resultaten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err="1" smtClean="0">
                <a:latin typeface="Comic Sans MS"/>
                <a:cs typeface="Comic Sans MS"/>
              </a:rPr>
              <a:t>Afmeting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systemen</a:t>
            </a:r>
            <a:endParaRPr lang="en-US" sz="2400" dirty="0" smtClean="0">
              <a:latin typeface="Comic Sans MS"/>
              <a:cs typeface="Comic Sans MS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endParaRPr lang="en-US" sz="2400" dirty="0">
              <a:latin typeface="Comic Sans MS"/>
              <a:cs typeface="Comic Sans MS"/>
            </a:endParaRP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400" dirty="0" err="1" smtClean="0">
                <a:latin typeface="Comic Sans MS"/>
                <a:cs typeface="Comic Sans MS"/>
              </a:rPr>
              <a:t>Experimentele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methoden</a:t>
            </a:r>
            <a:endParaRPr lang="en-US" sz="2400" dirty="0" smtClean="0">
              <a:latin typeface="Comic Sans MS"/>
              <a:cs typeface="Comic Sans MS"/>
            </a:endParaRPr>
          </a:p>
          <a:p>
            <a:endParaRPr lang="en-US" dirty="0"/>
          </a:p>
        </p:txBody>
      </p:sp>
      <p:pic>
        <p:nvPicPr>
          <p:cNvPr id="7" name="Picture 6" descr="Screen Shot 2012-11-06 at 12.06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47864" y="1412776"/>
            <a:ext cx="1887306" cy="720080"/>
          </a:xfrm>
          <a:prstGeom prst="rect">
            <a:avLst/>
          </a:prstGeom>
        </p:spPr>
      </p:pic>
      <p:pic>
        <p:nvPicPr>
          <p:cNvPr id="8" name="Picture 7" descr="Screen Shot 2012-11-06 at 12.06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34163" y="5373216"/>
            <a:ext cx="1509845" cy="5760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5157192"/>
            <a:ext cx="1584176" cy="1039616"/>
          </a:xfrm>
          <a:prstGeom prst="rect">
            <a:avLst/>
          </a:prstGeom>
        </p:spPr>
      </p:pic>
      <p:pic>
        <p:nvPicPr>
          <p:cNvPr id="11" name="Picture 10" descr="Screen Shot 2012-11-06 at 12.06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33301" y="3717032"/>
            <a:ext cx="754923" cy="288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3183648"/>
            <a:ext cx="2355304" cy="13974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27584" y="1196752"/>
            <a:ext cx="4464496" cy="93610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7584" y="4797152"/>
            <a:ext cx="5688632" cy="151216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868144" y="3068960"/>
            <a:ext cx="3275856" cy="172819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5762393"/>
              </p:ext>
            </p:extLst>
          </p:nvPr>
        </p:nvGraphicFramePr>
        <p:xfrm>
          <a:off x="683567" y="2294878"/>
          <a:ext cx="7776865" cy="2862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/>
                <a:gridCol w="1440160"/>
                <a:gridCol w="1728192"/>
                <a:gridCol w="1728192"/>
                <a:gridCol w="1872209"/>
              </a:tblGrid>
              <a:tr h="40890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Plaats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Land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Leverancier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Naam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Aantal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cores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089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VS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Cray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Titan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560.640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089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2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VS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IBM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Sequoia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1.572.864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089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3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Japan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Fujitsu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K computer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705.024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089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102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VS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Comic Sans MS"/>
                          <a:cs typeface="Comic Sans MS"/>
                        </a:rPr>
                        <a:t>zelfgemaakt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Amazon EC2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17.024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089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500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Japan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IBM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-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13.560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0890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/>
                          <a:cs typeface="Comic Sans MS"/>
                        </a:rPr>
                        <a:t>-</a:t>
                      </a:r>
                      <a:endParaRPr lang="en-US" sz="2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Nederland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latin typeface="Comic Sans MS"/>
                          <a:cs typeface="Comic Sans MS"/>
                        </a:rPr>
                        <a:t>Clustervision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DAS-4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latin typeface="Comic Sans MS"/>
                          <a:cs typeface="Comic Sans MS"/>
                        </a:rPr>
                        <a:t>1.584</a:t>
                      </a:r>
                      <a:endParaRPr lang="en-US" sz="2000" b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611560" y="44624"/>
            <a:ext cx="80248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Comic Sans MS"/>
                <a:ea typeface="+mj-ea"/>
                <a:cs typeface="Comic Sans M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err="1" smtClean="0"/>
              <a:t>Afmetingen</a:t>
            </a:r>
            <a:r>
              <a:rPr lang="en-US" dirty="0" smtClean="0"/>
              <a:t> </a:t>
            </a:r>
            <a:r>
              <a:rPr lang="en-US" dirty="0" err="1" smtClean="0"/>
              <a:t>systemen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71600" y="1455167"/>
            <a:ext cx="2004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De Top-500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8663010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52149"/>
    </mc:Choice>
    <mc:Fallback>
      <p:transition spd="slow" advTm="15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8" grpId="0"/>
      <p:bldP spid="1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Experimentele</a:t>
            </a:r>
            <a:r>
              <a:rPr lang="en-US" dirty="0" smtClean="0"/>
              <a:t> </a:t>
            </a:r>
            <a:r>
              <a:rPr lang="en-US" dirty="0" err="1" smtClean="0"/>
              <a:t>methoden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00200"/>
            <a:ext cx="7994650" cy="3959225"/>
          </a:xfrm>
        </p:spPr>
        <p:txBody>
          <a:bodyPr/>
          <a:lstStyle/>
          <a:p>
            <a:r>
              <a:rPr lang="en-US" b="0" dirty="0" err="1" smtClean="0"/>
              <a:t>Reproduceerbaarheid</a:t>
            </a:r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endParaRPr lang="en-US" b="0" dirty="0" smtClean="0"/>
          </a:p>
          <a:p>
            <a:r>
              <a:rPr lang="en-US" b="0" dirty="0" err="1" smtClean="0"/>
              <a:t>Vergelijkbaarheid</a:t>
            </a:r>
            <a:endParaRPr lang="en-US" b="0" dirty="0" smtClean="0"/>
          </a:p>
          <a:p>
            <a:endParaRPr lang="en-US" b="0" dirty="0" smtClean="0"/>
          </a:p>
          <a:p>
            <a:endParaRPr lang="en-US" b="0" dirty="0"/>
          </a:p>
          <a:p>
            <a:endParaRPr lang="en-US" b="0" dirty="0" smtClean="0"/>
          </a:p>
          <a:p>
            <a:r>
              <a:rPr lang="en-US" b="0" dirty="0" err="1" smtClean="0"/>
              <a:t>Analyse</a:t>
            </a:r>
            <a:r>
              <a:rPr lang="en-US" b="0" dirty="0" smtClean="0"/>
              <a:t> en </a:t>
            </a:r>
            <a:r>
              <a:rPr lang="en-US" b="0" dirty="0" err="1" smtClean="0"/>
              <a:t>verklaring</a:t>
            </a:r>
            <a:r>
              <a:rPr lang="en-US" b="0" dirty="0" smtClean="0"/>
              <a:t> </a:t>
            </a:r>
            <a:r>
              <a:rPr lang="en-US" b="0" dirty="0" err="1" smtClean="0"/>
              <a:t>resultaten</a:t>
            </a:r>
            <a:endParaRPr lang="en-US" b="0" dirty="0" smtClean="0"/>
          </a:p>
          <a:p>
            <a:endParaRPr lang="en-US" b="0" dirty="0"/>
          </a:p>
        </p:txBody>
      </p:sp>
      <p:pic>
        <p:nvPicPr>
          <p:cNvPr id="4" name="Picture 3" descr="comparabil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79913" y="2924945"/>
            <a:ext cx="1956443" cy="1440160"/>
          </a:xfrm>
          <a:prstGeom prst="rect">
            <a:avLst/>
          </a:prstGeom>
        </p:spPr>
      </p:pic>
      <p:pic>
        <p:nvPicPr>
          <p:cNvPr id="5" name="Picture 4" descr="Confidence_Interval_90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08104" y="3789041"/>
            <a:ext cx="3285536" cy="2160240"/>
          </a:xfrm>
          <a:prstGeom prst="rect">
            <a:avLst/>
          </a:prstGeom>
        </p:spPr>
      </p:pic>
      <p:pic>
        <p:nvPicPr>
          <p:cNvPr id="6" name="Content Placeholder 12"/>
          <p:cNvPicPr>
            <a:picLocks noChangeAspect="1"/>
          </p:cNvPicPr>
          <p:nvPr/>
        </p:nvPicPr>
        <p:blipFill>
          <a:blip r:embed="rId4"/>
          <a:srcRect t="13075" b="13075"/>
          <a:stretch>
            <a:fillRect/>
          </a:stretch>
        </p:blipFill>
        <p:spPr bwMode="auto">
          <a:xfrm>
            <a:off x="3826975" y="1268760"/>
            <a:ext cx="2617233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12"/>
          <p:cNvPicPr>
            <a:picLocks noChangeAspect="1"/>
          </p:cNvPicPr>
          <p:nvPr/>
        </p:nvPicPr>
        <p:blipFill>
          <a:blip r:embed="rId4"/>
          <a:srcRect t="13075" b="13075"/>
          <a:stretch>
            <a:fillRect/>
          </a:stretch>
        </p:blipFill>
        <p:spPr bwMode="auto">
          <a:xfrm>
            <a:off x="6164560" y="1412776"/>
            <a:ext cx="2007840" cy="99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12"/>
          <p:cNvPicPr>
            <a:picLocks noChangeAspect="1"/>
          </p:cNvPicPr>
          <p:nvPr/>
        </p:nvPicPr>
        <p:blipFill>
          <a:blip r:embed="rId4"/>
          <a:srcRect t="13075" b="13075"/>
          <a:stretch>
            <a:fillRect/>
          </a:stretch>
        </p:blipFill>
        <p:spPr bwMode="auto">
          <a:xfrm>
            <a:off x="7979148" y="1645568"/>
            <a:ext cx="1129356" cy="55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319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844" y="76200"/>
            <a:ext cx="8024812" cy="922338"/>
          </a:xfrm>
        </p:spPr>
        <p:txBody>
          <a:bodyPr/>
          <a:lstStyle/>
          <a:p>
            <a:r>
              <a:rPr lang="en-US" dirty="0" smtClean="0"/>
              <a:t>Clouds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08520" y="1280949"/>
            <a:ext cx="56166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2400" dirty="0">
                <a:latin typeface="Comic Sans MS"/>
                <a:cs typeface="Comic Sans MS"/>
              </a:rPr>
              <a:t>data centers   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nl-NL" sz="2400" dirty="0">
                <a:latin typeface="Comic Sans MS"/>
                <a:cs typeface="Comic Sans MS"/>
              </a:rPr>
              <a:t>homogeniteit   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nl-NL" sz="2400" dirty="0" smtClean="0">
                <a:latin typeface="Comic Sans MS"/>
                <a:cs typeface="Comic Sans MS"/>
              </a:rPr>
              <a:t>geoptimaliseerd netwerk</a:t>
            </a:r>
          </a:p>
          <a:p>
            <a:pPr algn="r"/>
            <a:r>
              <a:rPr lang="nl-NL" sz="2400" dirty="0" err="1">
                <a:latin typeface="Comic Sans MS"/>
                <a:cs typeface="Comic Sans MS"/>
              </a:rPr>
              <a:t>c</a:t>
            </a:r>
            <a:r>
              <a:rPr lang="nl-NL" sz="2400" dirty="0" err="1" smtClean="0">
                <a:latin typeface="Comic Sans MS"/>
                <a:cs typeface="Comic Sans MS"/>
              </a:rPr>
              <a:t>loud</a:t>
            </a:r>
            <a:r>
              <a:rPr lang="nl-NL" sz="2400" dirty="0" smtClean="0">
                <a:latin typeface="Comic Sans MS"/>
                <a:cs typeface="Comic Sans MS"/>
              </a:rPr>
              <a:t> provider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en-US" sz="2400" dirty="0" err="1" smtClean="0">
                <a:latin typeface="Comic Sans MS"/>
                <a:cs typeface="Comic Sans MS"/>
              </a:rPr>
              <a:t>elasticiteit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en-US" sz="2400" dirty="0" err="1">
                <a:latin typeface="Comic Sans MS"/>
                <a:cs typeface="Comic Sans MS"/>
              </a:rPr>
              <a:t>energiegebruik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en-US" sz="2400" dirty="0">
                <a:latin typeface="Comic Sans MS"/>
                <a:cs typeface="Comic Sans MS"/>
              </a:rPr>
              <a:t>Anything-as-a-Service (</a:t>
            </a:r>
            <a:r>
              <a:rPr lang="en-US" sz="2400" dirty="0" err="1">
                <a:latin typeface="Comic Sans MS"/>
                <a:cs typeface="Comic Sans MS"/>
              </a:rPr>
              <a:t>AaaS</a:t>
            </a:r>
            <a:r>
              <a:rPr lang="en-US" sz="2400" dirty="0">
                <a:latin typeface="Comic Sans MS"/>
                <a:cs typeface="Comic Sans MS"/>
              </a:rPr>
              <a:t>)</a:t>
            </a:r>
          </a:p>
          <a:p>
            <a:pPr algn="r"/>
            <a:r>
              <a:rPr lang="en-US" sz="2400" dirty="0">
                <a:latin typeface="Comic Sans MS"/>
                <a:cs typeface="Comic Sans MS"/>
              </a:rPr>
              <a:t>web-</a:t>
            </a:r>
            <a:r>
              <a:rPr lang="en-US" sz="2400" dirty="0" smtClean="0">
                <a:latin typeface="Comic Sans MS"/>
                <a:cs typeface="Comic Sans MS"/>
              </a:rPr>
              <a:t>, </a:t>
            </a:r>
            <a:r>
              <a:rPr lang="en-US" sz="2400" dirty="0">
                <a:latin typeface="Comic Sans MS"/>
                <a:cs typeface="Comic Sans MS"/>
              </a:rPr>
              <a:t>database-, en </a:t>
            </a:r>
            <a:r>
              <a:rPr lang="en-US" sz="2400" dirty="0" err="1">
                <a:latin typeface="Comic Sans MS"/>
                <a:cs typeface="Comic Sans MS"/>
              </a:rPr>
              <a:t>opslagapplicaties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en-US" sz="2400" dirty="0" err="1">
                <a:latin typeface="Comic Sans MS"/>
                <a:cs typeface="Comic Sans MS"/>
              </a:rPr>
              <a:t>t</a:t>
            </a:r>
            <a:r>
              <a:rPr lang="en-US" sz="2400" dirty="0" err="1" smtClean="0">
                <a:latin typeface="Comic Sans MS"/>
                <a:cs typeface="Comic Sans MS"/>
              </a:rPr>
              <a:t>egen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betaling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en-US" sz="2400" dirty="0" err="1">
                <a:latin typeface="Comic Sans MS"/>
                <a:cs typeface="Comic Sans MS"/>
              </a:rPr>
              <a:t>g</a:t>
            </a:r>
            <a:r>
              <a:rPr lang="en-US" sz="2400" dirty="0" err="1" smtClean="0">
                <a:latin typeface="Comic Sans MS"/>
                <a:cs typeface="Comic Sans MS"/>
              </a:rPr>
              <a:t>rote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betrokkenheid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>
                <a:latin typeface="Comic Sans MS"/>
                <a:cs typeface="Comic Sans MS"/>
              </a:rPr>
              <a:t>industrie</a:t>
            </a:r>
            <a:r>
              <a:rPr lang="en-US" sz="2400" dirty="0">
                <a:latin typeface="Comic Sans MS"/>
                <a:cs typeface="Comic Sans MS"/>
              </a:rPr>
              <a:t> </a:t>
            </a:r>
          </a:p>
          <a:p>
            <a:pPr algn="r"/>
            <a:r>
              <a:rPr lang="en-US" sz="2400" dirty="0">
                <a:latin typeface="Comic Sans MS"/>
                <a:cs typeface="Comic Sans MS"/>
              </a:rPr>
              <a:t>---------------------------------------- </a:t>
            </a:r>
            <a:r>
              <a:rPr lang="en-US" sz="2400" dirty="0" smtClean="0">
                <a:latin typeface="Comic Sans MS"/>
                <a:cs typeface="Comic Sans MS"/>
              </a:rPr>
              <a:t>+ </a:t>
            </a:r>
            <a:endParaRPr lang="en-US" sz="2400" dirty="0">
              <a:latin typeface="Comic Sans MS"/>
              <a:cs typeface="Comic Sans MS"/>
            </a:endParaRPr>
          </a:p>
          <a:p>
            <a:pPr algn="r"/>
            <a:r>
              <a:rPr lang="en-US" sz="2400" b="1" dirty="0">
                <a:latin typeface="Comic Sans MS"/>
                <a:cs typeface="Comic Sans MS"/>
              </a:rPr>
              <a:t>clouds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1280949"/>
            <a:ext cx="350107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  <a:latin typeface="Comic Sans MS"/>
                <a:cs typeface="Comic Sans MS"/>
              </a:rPr>
              <a:t>a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llerlei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systemen</a:t>
            </a:r>
            <a:endParaRPr lang="en-US" sz="2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heterogeniteit</a:t>
            </a:r>
            <a:endParaRPr lang="en-US" sz="2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endParaRPr lang="en-US" sz="2400" dirty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sz="2400" dirty="0" err="1">
                <a:solidFill>
                  <a:schemeClr val="accent2"/>
                </a:solidFill>
                <a:latin typeface="Comic Sans MS"/>
                <a:cs typeface="Comic Sans MS"/>
              </a:rPr>
              <a:t>m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eerdere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eigenaars</a:t>
            </a:r>
            <a:endParaRPr lang="en-US" sz="2400" dirty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endParaRPr lang="en-US" sz="2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endParaRPr lang="en-US" sz="2400" dirty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sz="2400" dirty="0" err="1">
                <a:solidFill>
                  <a:schemeClr val="accent2"/>
                </a:solidFill>
                <a:latin typeface="Comic Sans MS"/>
                <a:cs typeface="Comic Sans MS"/>
              </a:rPr>
              <a:t>w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etenschappelijke</a:t>
            </a:r>
            <a:endParaRPr lang="en-US" sz="2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          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applicaties</a:t>
            </a:r>
            <a:endParaRPr lang="en-US" sz="2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“gratis”</a:t>
            </a:r>
          </a:p>
          <a:p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geringe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betrokkenheid</a:t>
            </a:r>
            <a:endParaRPr lang="en-US" sz="2400" dirty="0" smtClean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----------------------- +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                 grids</a:t>
            </a:r>
            <a:endParaRPr lang="en-US" sz="2400" b="1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260648"/>
            <a:ext cx="1256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  <a:latin typeface="Comic Sans MS"/>
                <a:cs typeface="Comic Sans MS"/>
              </a:rPr>
              <a:t>Grids</a:t>
            </a:r>
            <a:endParaRPr lang="en-US" sz="3200" b="1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872127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48727"/>
    </mc:Choice>
    <mc:Fallback>
      <p:transition spd="slow" advTm="14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Lage</a:t>
            </a:r>
            <a:r>
              <a:rPr lang="en-US" dirty="0" smtClean="0"/>
              <a:t> </a:t>
            </a:r>
            <a:r>
              <a:rPr lang="en-US" dirty="0" err="1" smtClean="0"/>
              <a:t>bezettingsgraad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718" y="2967616"/>
            <a:ext cx="4782554" cy="28376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91880" y="2823600"/>
            <a:ext cx="3672408" cy="2808312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28" y="2823600"/>
            <a:ext cx="1224136" cy="2808312"/>
          </a:xfrm>
          <a:prstGeom prst="rect">
            <a:avLst/>
          </a:prstGeom>
          <a:noFill/>
          <a:ln w="762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Epema-Figuur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475656" y="1268760"/>
            <a:ext cx="1944216" cy="13177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5896" y="1484784"/>
            <a:ext cx="3312368" cy="936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8" idx="3"/>
          </p:cNvCxnSpPr>
          <p:nvPr/>
        </p:nvCxnSpPr>
        <p:spPr>
          <a:xfrm flipV="1">
            <a:off x="3419872" y="1916832"/>
            <a:ext cx="1872208" cy="10802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92080" y="1916832"/>
            <a:ext cx="0" cy="79208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92080" y="3861048"/>
            <a:ext cx="0" cy="720080"/>
          </a:xfrm>
          <a:prstGeom prst="straightConnector1">
            <a:avLst/>
          </a:prstGeom>
          <a:ln w="57150" cmpd="sng">
            <a:solidFill>
              <a:schemeClr val="accent2">
                <a:lumMod val="40000"/>
                <a:lumOff val="6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87624" y="400506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20%</a:t>
            </a:r>
            <a:endParaRPr lang="en-US" sz="2400" b="1" dirty="0">
              <a:solidFill>
                <a:schemeClr val="accent2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8304" y="4005064"/>
            <a:ext cx="812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Comic Sans MS"/>
                <a:cs typeface="Comic Sans MS"/>
              </a:rPr>
              <a:t>80%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47864" y="3861048"/>
            <a:ext cx="1944216" cy="0"/>
          </a:xfrm>
          <a:prstGeom prst="straightConnector1">
            <a:avLst/>
          </a:prstGeom>
          <a:ln w="57150" cmpd="sng">
            <a:solidFill>
              <a:srgbClr val="D6004A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61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45139 " pathEditMode="relative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6858000" y="1295400"/>
            <a:ext cx="2362200" cy="419100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882775"/>
            <a:ext cx="5616575" cy="1470025"/>
          </a:xfrm>
        </p:spPr>
        <p:txBody>
          <a:bodyPr/>
          <a:lstStyle/>
          <a:p>
            <a:r>
              <a:rPr lang="en-US" sz="4000" dirty="0" err="1" smtClean="0">
                <a:latin typeface="Comic Sans MS"/>
                <a:cs typeface="Comic Sans MS"/>
              </a:rPr>
              <a:t>Decentraliseer</a:t>
            </a:r>
            <a:r>
              <a:rPr lang="en-US" sz="4000" dirty="0" smtClean="0">
                <a:latin typeface="Comic Sans MS"/>
                <a:cs typeface="Comic Sans MS"/>
              </a:rPr>
              <a:t> –</a:t>
            </a:r>
            <a:br>
              <a:rPr lang="en-US" sz="4000" dirty="0" smtClean="0">
                <a:latin typeface="Comic Sans MS"/>
                <a:cs typeface="Comic Sans MS"/>
              </a:rPr>
            </a:br>
            <a:r>
              <a:rPr lang="en-US" sz="4000" dirty="0" smtClean="0">
                <a:latin typeface="Comic Sans MS"/>
                <a:cs typeface="Comic Sans MS"/>
              </a:rPr>
              <a:t>en </a:t>
            </a:r>
            <a:r>
              <a:rPr lang="en-US" sz="4000" dirty="0" err="1" smtClean="0">
                <a:latin typeface="Comic Sans MS"/>
                <a:cs typeface="Comic Sans MS"/>
              </a:rPr>
              <a:t>Beheers</a:t>
            </a:r>
            <a:r>
              <a:rPr lang="en-US" sz="4000" dirty="0" smtClean="0">
                <a:latin typeface="Comic Sans MS"/>
                <a:cs typeface="Comic Sans MS"/>
              </a:rPr>
              <a:t>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792537"/>
            <a:ext cx="5113337" cy="550863"/>
          </a:xfrm>
        </p:spPr>
        <p:txBody>
          <a:bodyPr/>
          <a:lstStyle/>
          <a:p>
            <a:endParaRPr lang="en-US" sz="2800" dirty="0" smtClean="0">
              <a:latin typeface="Comic Sans MS"/>
              <a:cs typeface="Comic Sans MS"/>
            </a:endParaRPr>
          </a:p>
          <a:p>
            <a:endParaRPr lang="en-US" dirty="0" smtClean="0"/>
          </a:p>
        </p:txBody>
      </p:sp>
      <p:sp>
        <p:nvSpPr>
          <p:cNvPr id="45" name="Right Triangle 44"/>
          <p:cNvSpPr/>
          <p:nvPr/>
        </p:nvSpPr>
        <p:spPr>
          <a:xfrm rot="10800000" flipV="1">
            <a:off x="5638801" y="1295400"/>
            <a:ext cx="1219199" cy="4191000"/>
          </a:xfrm>
          <a:prstGeom prst="rtTriangle">
            <a:avLst/>
          </a:prstGeom>
          <a:solidFill>
            <a:schemeClr val="tx2"/>
          </a:solidFill>
          <a:ln w="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6804248" y="4221088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740352" y="2836213"/>
            <a:ext cx="504056" cy="232747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16416" y="3140968"/>
            <a:ext cx="288032" cy="576064"/>
          </a:xfrm>
          <a:prstGeom prst="line">
            <a:avLst/>
          </a:prstGeom>
          <a:ln w="381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596336" y="2852936"/>
            <a:ext cx="864096" cy="864096"/>
          </a:xfrm>
          <a:prstGeom prst="line">
            <a:avLst/>
          </a:prstGeom>
          <a:ln w="381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7452320" y="2636912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8100392" y="2924944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388424" y="3573016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43" idx="4"/>
            <a:endCxn id="60" idx="0"/>
          </p:cNvCxnSpPr>
          <p:nvPr/>
        </p:nvCxnSpPr>
        <p:spPr>
          <a:xfrm>
            <a:off x="7632340" y="2996952"/>
            <a:ext cx="0" cy="576064"/>
          </a:xfrm>
          <a:prstGeom prst="line">
            <a:avLst/>
          </a:prstGeom>
          <a:ln>
            <a:solidFill>
              <a:srgbClr val="10107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54" idx="6"/>
            <a:endCxn id="60" idx="2"/>
          </p:cNvCxnSpPr>
          <p:nvPr/>
        </p:nvCxnSpPr>
        <p:spPr>
          <a:xfrm>
            <a:off x="6876256" y="3753036"/>
            <a:ext cx="576064" cy="0"/>
          </a:xfrm>
          <a:prstGeom prst="line">
            <a:avLst/>
          </a:prstGeom>
          <a:ln w="28575" cmpd="sng">
            <a:solidFill>
              <a:srgbClr val="10107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0" idx="5"/>
            <a:endCxn id="59" idx="1"/>
          </p:cNvCxnSpPr>
          <p:nvPr/>
        </p:nvCxnSpPr>
        <p:spPr>
          <a:xfrm>
            <a:off x="7759633" y="3880329"/>
            <a:ext cx="393486" cy="393486"/>
          </a:xfrm>
          <a:prstGeom prst="line">
            <a:avLst/>
          </a:prstGeom>
          <a:ln w="28575" cmpd="sng">
            <a:solidFill>
              <a:srgbClr val="101073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7452320" y="3573016"/>
            <a:ext cx="360040" cy="360040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59" idx="7"/>
          </p:cNvCxnSpPr>
          <p:nvPr/>
        </p:nvCxnSpPr>
        <p:spPr>
          <a:xfrm flipH="1">
            <a:off x="7596336" y="4273815"/>
            <a:ext cx="811369" cy="451329"/>
          </a:xfrm>
          <a:prstGeom prst="line">
            <a:avLst/>
          </a:prstGeom>
          <a:ln w="762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8100392" y="4221088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/>
          <p:nvPr/>
        </p:nvCxnSpPr>
        <p:spPr>
          <a:xfrm>
            <a:off x="6804248" y="3789040"/>
            <a:ext cx="864096" cy="864096"/>
          </a:xfrm>
          <a:prstGeom prst="line">
            <a:avLst/>
          </a:prstGeom>
          <a:ln w="381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6660232" y="3068960"/>
            <a:ext cx="360040" cy="720080"/>
          </a:xfrm>
          <a:prstGeom prst="line">
            <a:avLst/>
          </a:prstGeom>
          <a:ln w="1270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6516216" y="3573016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>
            <a:endCxn id="53" idx="0"/>
          </p:cNvCxnSpPr>
          <p:nvPr/>
        </p:nvCxnSpPr>
        <p:spPr>
          <a:xfrm>
            <a:off x="7020272" y="3140968"/>
            <a:ext cx="612068" cy="1368152"/>
          </a:xfrm>
          <a:prstGeom prst="line">
            <a:avLst/>
          </a:prstGeom>
          <a:ln w="28575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6804248" y="2924944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7452320" y="4509120"/>
            <a:ext cx="360040" cy="360040"/>
          </a:xfrm>
          <a:prstGeom prst="ellips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991422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1935"/>
    </mc:Choice>
    <mc:Fallback>
      <p:transition spd="slow" advTm="119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620" y="76200"/>
            <a:ext cx="8024812" cy="922338"/>
          </a:xfrm>
        </p:spPr>
        <p:txBody>
          <a:bodyPr/>
          <a:lstStyle/>
          <a:p>
            <a:r>
              <a:rPr lang="en-US" dirty="0" err="1" smtClean="0"/>
              <a:t>Vrienden</a:t>
            </a:r>
            <a:r>
              <a:rPr lang="en-US" dirty="0" smtClean="0"/>
              <a:t> van </a:t>
            </a:r>
            <a:r>
              <a:rPr lang="en-US" dirty="0" err="1" smtClean="0"/>
              <a:t>vrienden</a:t>
            </a:r>
            <a:r>
              <a:rPr lang="en-US" dirty="0" smtClean="0"/>
              <a:t>: </a:t>
            </a:r>
            <a:r>
              <a:rPr lang="en-US" dirty="0" err="1" smtClean="0"/>
              <a:t>netwerk</a:t>
            </a:r>
            <a:r>
              <a:rPr lang="en-US" dirty="0" smtClean="0"/>
              <a:t>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1628800"/>
            <a:ext cx="4824536" cy="1296144"/>
          </a:xfrm>
        </p:spPr>
        <p:txBody>
          <a:bodyPr/>
          <a:lstStyle/>
          <a:p>
            <a:pPr lvl="1">
              <a:buNone/>
            </a:pPr>
            <a:r>
              <a:rPr lang="en-US" sz="2400" b="0" dirty="0" err="1" smtClean="0">
                <a:latin typeface="Comic Sans MS"/>
                <a:cs typeface="Comic Sans MS"/>
              </a:rPr>
              <a:t>gemiddelde</a:t>
            </a:r>
            <a:r>
              <a:rPr lang="en-US" sz="2400" b="0" dirty="0" smtClean="0">
                <a:latin typeface="Comic Sans MS"/>
                <a:cs typeface="Comic Sans MS"/>
              </a:rPr>
              <a:t> </a:t>
            </a:r>
            <a:r>
              <a:rPr lang="en-US" sz="2400" b="0" dirty="0" err="1" smtClean="0">
                <a:latin typeface="Comic Sans MS"/>
                <a:cs typeface="Comic Sans MS"/>
              </a:rPr>
              <a:t>aantal</a:t>
            </a:r>
            <a:r>
              <a:rPr lang="en-US" sz="2400" b="0" dirty="0" smtClean="0">
                <a:latin typeface="Comic Sans MS"/>
                <a:cs typeface="Comic Sans MS"/>
              </a:rPr>
              <a:t> </a:t>
            </a:r>
            <a:r>
              <a:rPr lang="en-US" sz="2400" b="0" dirty="0" err="1" smtClean="0">
                <a:latin typeface="Comic Sans MS"/>
                <a:cs typeface="Comic Sans MS"/>
              </a:rPr>
              <a:t>vrienden</a:t>
            </a:r>
            <a:r>
              <a:rPr lang="en-US" sz="2400" b="0" dirty="0" smtClean="0">
                <a:latin typeface="Comic Sans MS"/>
                <a:cs typeface="Comic Sans MS"/>
              </a:rPr>
              <a:t>:</a:t>
            </a:r>
          </a:p>
          <a:p>
            <a:pPr lvl="1">
              <a:buNone/>
            </a:pPr>
            <a:endParaRPr lang="en-US" sz="2400" dirty="0" smtClean="0">
              <a:latin typeface="Comic Sans MS"/>
              <a:cs typeface="Comic Sans MS"/>
            </a:endParaRPr>
          </a:p>
          <a:p>
            <a:pPr lvl="1">
              <a:buNone/>
            </a:pPr>
            <a:r>
              <a:rPr lang="en-US" sz="2400" dirty="0" smtClean="0">
                <a:latin typeface="Comic Sans MS"/>
                <a:cs typeface="Comic Sans MS"/>
              </a:rPr>
              <a:t>					</a:t>
            </a:r>
          </a:p>
          <a:p>
            <a:pPr lvl="1">
              <a:buNone/>
            </a:pPr>
            <a:endParaRPr lang="en-US" sz="2400" b="0" dirty="0" smtClean="0">
              <a:latin typeface="Comic Sans MS"/>
              <a:cs typeface="Comic Sans MS"/>
            </a:endParaRPr>
          </a:p>
          <a:p>
            <a:pPr lvl="1">
              <a:buNone/>
            </a:pPr>
            <a:endParaRPr lang="en-US" sz="2400" dirty="0" smtClean="0">
              <a:latin typeface="Comic Sans MS"/>
              <a:cs typeface="Comic Sans MS"/>
            </a:endParaRPr>
          </a:p>
          <a:p>
            <a:pPr lvl="1">
              <a:buNone/>
            </a:pPr>
            <a:r>
              <a:rPr lang="en-US" sz="2400" dirty="0" smtClean="0">
                <a:latin typeface="Comic Sans MS"/>
                <a:cs typeface="Comic Sans MS"/>
              </a:rPr>
              <a:t>			</a:t>
            </a:r>
          </a:p>
          <a:p>
            <a:pPr lvl="1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979712" y="4221088"/>
            <a:ext cx="0" cy="864096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79712" y="2924944"/>
            <a:ext cx="0" cy="86409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2627784" y="3573016"/>
            <a:ext cx="0" cy="864096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1331640" y="3573017"/>
            <a:ext cx="0" cy="864096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 flipH="1">
            <a:off x="2123728" y="4157816"/>
            <a:ext cx="639336" cy="639335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196360" y="4149080"/>
            <a:ext cx="639336" cy="639335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5400000" flipH="1">
            <a:off x="1196360" y="3221712"/>
            <a:ext cx="639336" cy="639335"/>
          </a:xfrm>
          <a:prstGeom prst="line">
            <a:avLst/>
          </a:prstGeom>
          <a:ln w="57150" cmpd="sng">
            <a:solidFill>
              <a:srgbClr val="10107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2132464" y="3212976"/>
            <a:ext cx="639336" cy="639335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1763688" y="2492896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699792" y="2852936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059832" y="378904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699792" y="472514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763688" y="508518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27584" y="4725144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67544" y="378904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27584" y="2852936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763688" y="3789040"/>
            <a:ext cx="432048" cy="432048"/>
          </a:xfrm>
          <a:prstGeom prst="ellipse">
            <a:avLst/>
          </a:prstGeom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44008" y="2276872"/>
            <a:ext cx="2585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Courier"/>
                <a:cs typeface="Courier"/>
              </a:rPr>
              <a:t>8</a:t>
            </a:r>
            <a:r>
              <a:rPr lang="en-US" sz="2400" b="1" dirty="0" smtClean="0">
                <a:solidFill>
                  <a:srgbClr val="008000"/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latin typeface="Courier"/>
                <a:cs typeface="Courier"/>
              </a:rPr>
              <a:t>x</a:t>
            </a:r>
            <a:r>
              <a:rPr lang="en-US" sz="2400" b="1" dirty="0" smtClean="0">
                <a:solidFill>
                  <a:srgbClr val="008000"/>
                </a:solidFill>
                <a:latin typeface="Courier"/>
                <a:cs typeface="Courier"/>
              </a:rPr>
              <a:t> 1 </a:t>
            </a:r>
            <a:r>
              <a:rPr lang="en-US" sz="2400" b="1" dirty="0" smtClean="0">
                <a:latin typeface="Courier"/>
                <a:cs typeface="Courier"/>
              </a:rPr>
              <a:t>+</a:t>
            </a:r>
            <a:r>
              <a:rPr lang="en-US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ourier"/>
                <a:cs typeface="Courier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Courier"/>
                <a:cs typeface="Courier"/>
              </a:rPr>
              <a:t>1</a:t>
            </a:r>
            <a:r>
              <a:rPr lang="en-US" sz="2400" b="1" dirty="0" smtClean="0">
                <a:latin typeface="Courier"/>
                <a:cs typeface="Courier"/>
              </a:rPr>
              <a:t> x </a:t>
            </a:r>
            <a:r>
              <a:rPr lang="en-US" sz="2400" b="1" dirty="0" smtClean="0">
                <a:solidFill>
                  <a:srgbClr val="008000"/>
                </a:solidFill>
                <a:latin typeface="Courier"/>
                <a:cs typeface="Courier"/>
              </a:rPr>
              <a:t>8</a:t>
            </a:r>
          </a:p>
          <a:p>
            <a:pPr algn="ctr"/>
            <a:r>
              <a:rPr lang="en-US" sz="2400" b="1" dirty="0" smtClean="0">
                <a:solidFill>
                  <a:srgbClr val="D6004A"/>
                </a:solidFill>
                <a:latin typeface="Courier"/>
                <a:cs typeface="Courier"/>
              </a:rPr>
              <a:t>8</a:t>
            </a:r>
            <a:r>
              <a:rPr lang="en-US" sz="2400" b="1" dirty="0" smtClean="0">
                <a:latin typeface="Courier"/>
                <a:cs typeface="Courier"/>
              </a:rPr>
              <a:t> + </a:t>
            </a:r>
            <a:r>
              <a:rPr lang="en-US" sz="2400" b="1" dirty="0" smtClean="0">
                <a:solidFill>
                  <a:srgbClr val="D6004A"/>
                </a:solidFill>
                <a:latin typeface="Courier"/>
                <a:cs typeface="Courier"/>
              </a:rPr>
              <a:t>1</a:t>
            </a:r>
            <a:endParaRPr lang="en-US" sz="2400" b="1" dirty="0">
              <a:solidFill>
                <a:srgbClr val="D6004A"/>
              </a:solidFill>
              <a:latin typeface="Courier"/>
              <a:cs typeface="Courier"/>
            </a:endParaRPr>
          </a:p>
        </p:txBody>
      </p:sp>
      <p:cxnSp>
        <p:nvCxnSpPr>
          <p:cNvPr id="16" name="Straight Connector 15"/>
          <p:cNvCxnSpPr>
            <a:stCxn id="13" idx="1"/>
            <a:endCxn id="13" idx="3"/>
          </p:cNvCxnSpPr>
          <p:nvPr/>
        </p:nvCxnSpPr>
        <p:spPr>
          <a:xfrm>
            <a:off x="4644008" y="2692371"/>
            <a:ext cx="25857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36296" y="2420888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urier"/>
                <a:cs typeface="Courier"/>
              </a:rPr>
              <a:t>= 1,8</a:t>
            </a:r>
            <a:endParaRPr lang="en-US" sz="2400" b="1" dirty="0">
              <a:latin typeface="Courier"/>
              <a:cs typeface="Courier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763688" y="2492896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763688" y="3789040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555776" y="1700808"/>
            <a:ext cx="1080120" cy="4320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3779912" y="3573016"/>
            <a:ext cx="482453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8" indent="-268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400" b="1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536575" indent="-2667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2pPr>
            <a:lvl3pPr marL="809625" indent="-265113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3pPr>
            <a:lvl4pPr marL="1090613" indent="-2794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4pPr>
            <a:lvl5pPr marL="13493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Comic Sans MS"/>
                <a:ea typeface="ＭＳ Ｐゴシック" charset="-128"/>
                <a:cs typeface="Comic Sans MS"/>
              </a:defRPr>
            </a:lvl5pPr>
            <a:lvl6pPr marL="18065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637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7209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178175" indent="-257175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200" b="1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Tx/>
              <a:buNone/>
            </a:pPr>
            <a:r>
              <a:rPr lang="en-US" sz="2400" b="0" dirty="0" err="1" smtClean="0"/>
              <a:t>gemiddelde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aantal</a:t>
            </a:r>
            <a:r>
              <a:rPr lang="en-US" sz="2400" b="0" dirty="0" smtClean="0"/>
              <a:t> </a:t>
            </a:r>
            <a:r>
              <a:rPr lang="en-US" sz="2400" b="0" dirty="0" err="1" smtClean="0"/>
              <a:t>vrienden</a:t>
            </a:r>
            <a:endParaRPr lang="en-US" sz="2400" b="0" dirty="0" smtClean="0"/>
          </a:p>
          <a:p>
            <a:pPr lvl="1">
              <a:buFontTx/>
              <a:buNone/>
            </a:pPr>
            <a:r>
              <a:rPr lang="en-US" sz="2400" b="0" dirty="0"/>
              <a:t>v</a:t>
            </a:r>
            <a:r>
              <a:rPr lang="en-US" sz="2400" b="0" dirty="0" smtClean="0"/>
              <a:t>an </a:t>
            </a:r>
            <a:r>
              <a:rPr lang="en-US" sz="2400" b="0" dirty="0" err="1" smtClean="0"/>
              <a:t>vrienden</a:t>
            </a:r>
            <a:r>
              <a:rPr lang="en-US" sz="2400" b="0" dirty="0" smtClean="0"/>
              <a:t>:</a:t>
            </a:r>
          </a:p>
          <a:p>
            <a:pPr lvl="1">
              <a:buFontTx/>
              <a:buNone/>
            </a:pPr>
            <a:endParaRPr lang="en-US" sz="2400" dirty="0" smtClean="0"/>
          </a:p>
          <a:p>
            <a:pPr lvl="1">
              <a:buFontTx/>
              <a:buNone/>
            </a:pPr>
            <a:r>
              <a:rPr lang="en-US" sz="2400" dirty="0" smtClean="0"/>
              <a:t>					</a:t>
            </a:r>
          </a:p>
          <a:p>
            <a:pPr lvl="1">
              <a:buFontTx/>
              <a:buNone/>
            </a:pPr>
            <a:endParaRPr lang="en-US" sz="2400" b="0" dirty="0" smtClean="0"/>
          </a:p>
          <a:p>
            <a:pPr lvl="1">
              <a:buFontTx/>
              <a:buNone/>
            </a:pPr>
            <a:endParaRPr lang="en-US" sz="2400" dirty="0" smtClean="0"/>
          </a:p>
          <a:p>
            <a:pPr lvl="1">
              <a:buFontTx/>
              <a:buNone/>
            </a:pPr>
            <a:r>
              <a:rPr lang="en-US" sz="2400" dirty="0" smtClean="0"/>
              <a:t>			</a:t>
            </a:r>
          </a:p>
          <a:p>
            <a:pPr lvl="1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905224" y="4509120"/>
            <a:ext cx="406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Courier"/>
                <a:cs typeface="Courier"/>
              </a:rPr>
              <a:t>8</a:t>
            </a:r>
            <a:r>
              <a:rPr lang="en-US" sz="2400" b="1" dirty="0" smtClean="0">
                <a:latin typeface="Courier"/>
                <a:cs typeface="Courier"/>
              </a:rPr>
              <a:t> x </a:t>
            </a:r>
            <a:r>
              <a:rPr lang="en-US" sz="2400" b="1" dirty="0" smtClean="0">
                <a:solidFill>
                  <a:srgbClr val="008000"/>
                </a:solidFill>
                <a:latin typeface="Courier"/>
                <a:cs typeface="Courier"/>
              </a:rPr>
              <a:t>1</a:t>
            </a:r>
            <a:r>
              <a:rPr lang="en-US" sz="2400" b="1" dirty="0" smtClean="0">
                <a:latin typeface="Courier"/>
                <a:cs typeface="Courier"/>
              </a:rPr>
              <a:t> x </a:t>
            </a:r>
            <a:r>
              <a:rPr lang="en-US" sz="2400" b="1" dirty="0" smtClean="0">
                <a:solidFill>
                  <a:srgbClr val="FF6600"/>
                </a:solidFill>
                <a:latin typeface="Courier"/>
                <a:cs typeface="Courier"/>
              </a:rPr>
              <a:t>8</a:t>
            </a:r>
            <a:r>
              <a:rPr lang="en-US" sz="2400" b="1" dirty="0" smtClean="0">
                <a:latin typeface="Courier"/>
                <a:cs typeface="Courier"/>
              </a:rPr>
              <a:t> + </a:t>
            </a:r>
            <a:r>
              <a:rPr lang="en-US" sz="2400" b="1" dirty="0" smtClean="0">
                <a:solidFill>
                  <a:schemeClr val="accent2"/>
                </a:solidFill>
                <a:latin typeface="Courier"/>
                <a:cs typeface="Courier"/>
              </a:rPr>
              <a:t>1</a:t>
            </a:r>
            <a:r>
              <a:rPr lang="en-US" sz="2400" b="1" dirty="0" smtClean="0">
                <a:latin typeface="Courier"/>
                <a:cs typeface="Courier"/>
              </a:rPr>
              <a:t> x </a:t>
            </a:r>
            <a:r>
              <a:rPr lang="en-US" sz="2400" b="1" dirty="0" smtClean="0">
                <a:solidFill>
                  <a:srgbClr val="008000"/>
                </a:solidFill>
                <a:latin typeface="Courier"/>
                <a:cs typeface="Courier"/>
              </a:rPr>
              <a:t>8</a:t>
            </a:r>
            <a:r>
              <a:rPr lang="en-US" sz="2400" b="1" dirty="0" smtClean="0">
                <a:latin typeface="Courier"/>
                <a:cs typeface="Courier"/>
              </a:rPr>
              <a:t> x </a:t>
            </a:r>
            <a:r>
              <a:rPr lang="en-US" sz="2400" b="1" dirty="0" smtClean="0">
                <a:solidFill>
                  <a:srgbClr val="FF6600"/>
                </a:solidFill>
                <a:latin typeface="Courier"/>
                <a:cs typeface="Courier"/>
              </a:rPr>
              <a:t>1</a:t>
            </a:r>
          </a:p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Courier"/>
                <a:cs typeface="Courier"/>
              </a:rPr>
              <a:t>8</a:t>
            </a:r>
            <a:r>
              <a:rPr lang="en-US" sz="2400" b="1" dirty="0" smtClean="0">
                <a:latin typeface="Courier"/>
                <a:cs typeface="Courier"/>
              </a:rPr>
              <a:t> x </a:t>
            </a:r>
            <a:r>
              <a:rPr lang="en-US" sz="2400" b="1" dirty="0" smtClean="0">
                <a:solidFill>
                  <a:srgbClr val="008000"/>
                </a:solidFill>
                <a:latin typeface="Courier"/>
                <a:cs typeface="Courier"/>
              </a:rPr>
              <a:t>1</a:t>
            </a:r>
            <a:r>
              <a:rPr lang="en-US" sz="2400" b="1" dirty="0" smtClean="0">
                <a:latin typeface="Courier"/>
                <a:cs typeface="Courier"/>
              </a:rPr>
              <a:t> + </a:t>
            </a:r>
            <a:r>
              <a:rPr lang="en-US" sz="2400" b="1" dirty="0" smtClean="0">
                <a:solidFill>
                  <a:schemeClr val="accent2"/>
                </a:solidFill>
                <a:latin typeface="Courier"/>
                <a:cs typeface="Courier"/>
              </a:rPr>
              <a:t>1</a:t>
            </a:r>
            <a:r>
              <a:rPr lang="en-US" sz="2400" b="1" dirty="0" smtClean="0">
                <a:latin typeface="Courier"/>
                <a:cs typeface="Courier"/>
              </a:rPr>
              <a:t> x </a:t>
            </a:r>
            <a:r>
              <a:rPr lang="en-US" sz="2400" b="1" dirty="0" smtClean="0">
                <a:solidFill>
                  <a:srgbClr val="008000"/>
                </a:solidFill>
                <a:latin typeface="Courier"/>
                <a:cs typeface="Courier"/>
              </a:rPr>
              <a:t>8</a:t>
            </a:r>
            <a:endParaRPr lang="en-US" sz="2400" b="1" dirty="0">
              <a:solidFill>
                <a:srgbClr val="008000"/>
              </a:solidFill>
              <a:latin typeface="Courier"/>
              <a:cs typeface="Courier"/>
            </a:endParaRPr>
          </a:p>
        </p:txBody>
      </p:sp>
      <p:cxnSp>
        <p:nvCxnSpPr>
          <p:cNvPr id="81" name="Straight Connector 80"/>
          <p:cNvCxnSpPr/>
          <p:nvPr/>
        </p:nvCxnSpPr>
        <p:spPr>
          <a:xfrm>
            <a:off x="3995936" y="4941168"/>
            <a:ext cx="3960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67544" y="5733256"/>
            <a:ext cx="5760640" cy="1008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2"/>
                </a:solidFill>
                <a:latin typeface="Comic Sans MS"/>
                <a:cs typeface="Comic Sans MS"/>
              </a:rPr>
              <a:t>d</a:t>
            </a:r>
            <a:r>
              <a:rPr lang="en-US" sz="2400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us</a:t>
            </a:r>
            <a:r>
              <a:rPr lang="en-US" sz="2400" dirty="0" smtClean="0">
                <a:solidFill>
                  <a:schemeClr val="accent2"/>
                </a:solidFill>
                <a:latin typeface="Comic Sans MS"/>
                <a:cs typeface="Comic Sans MS"/>
              </a:rPr>
              <a:t>: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“b. Nee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, </a:t>
            </a:r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gemiddeld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hebben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/>
            </a:r>
            <a:b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</a:b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hun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vrienden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meer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vrienden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  <a:latin typeface="Comic Sans MS"/>
                <a:cs typeface="Comic Sans MS"/>
              </a:rPr>
              <a:t>dan</a:t>
            </a:r>
            <a:r>
              <a:rPr lang="en-US" sz="2400" b="1" dirty="0">
                <a:solidFill>
                  <a:schemeClr val="accent2"/>
                </a:solidFill>
                <a:latin typeface="Comic Sans MS"/>
                <a:cs typeface="Comic Sans MS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Comic Sans MS"/>
                <a:cs typeface="Comic Sans MS"/>
              </a:rPr>
              <a:t>zij</a:t>
            </a:r>
            <a:r>
              <a:rPr lang="en-US" sz="2400" b="1" dirty="0" smtClean="0">
                <a:solidFill>
                  <a:schemeClr val="accent2"/>
                </a:solidFill>
                <a:latin typeface="Comic Sans MS"/>
                <a:cs typeface="Comic Sans MS"/>
              </a:rPr>
              <a:t>”</a:t>
            </a:r>
            <a:endParaRPr lang="en-US" sz="2400" b="1" dirty="0">
              <a:solidFill>
                <a:schemeClr val="accent2"/>
              </a:solidFill>
              <a:latin typeface="Comic Sans MS"/>
              <a:cs typeface="Comic Sans MS"/>
            </a:endParaRPr>
          </a:p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928350" y="4653136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urier"/>
                <a:cs typeface="Courier"/>
              </a:rPr>
              <a:t>= 4,5</a:t>
            </a:r>
            <a:endParaRPr lang="en-US" sz="2400" dirty="0">
              <a:latin typeface="Courier"/>
              <a:cs typeface="Courier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28384" y="4725144"/>
            <a:ext cx="1080120" cy="4320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1763688" y="3789040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827584" y="2852936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467544" y="3789040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699792" y="2852936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27584" y="4725144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1763688" y="2492896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1763688" y="5085184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3059832" y="3789040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699792" y="4725144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55576" y="1445875"/>
            <a:ext cx="2468494" cy="830997"/>
          </a:xfrm>
          <a:prstGeom prst="rect">
            <a:avLst/>
          </a:prstGeom>
          <a:noFill/>
          <a:ln>
            <a:solidFill>
              <a:srgbClr val="00AEE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latin typeface="Comic Sans MS"/>
                <a:cs typeface="Comic Sans MS"/>
              </a:rPr>
              <a:t>gecentraliseerd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2400" b="1" dirty="0" err="1" smtClean="0">
                <a:latin typeface="Comic Sans MS"/>
                <a:cs typeface="Comic Sans MS"/>
              </a:rPr>
              <a:t>netwerk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1763688" y="2492896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763688" y="3789040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763688" y="2492896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956376" y="4695527"/>
            <a:ext cx="110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urier"/>
                <a:cs typeface="Courier"/>
              </a:rPr>
              <a:t>= 4,5</a:t>
            </a:r>
            <a:endParaRPr lang="en-US" sz="2400" b="1" dirty="0">
              <a:latin typeface="Courier"/>
              <a:cs typeface="Courier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596336" y="2420888"/>
            <a:ext cx="720080" cy="504056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8316416" y="4725144"/>
            <a:ext cx="720080" cy="504056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>
            <a:stCxn id="24" idx="4"/>
            <a:endCxn id="118" idx="0"/>
          </p:cNvCxnSpPr>
          <p:nvPr/>
        </p:nvCxnSpPr>
        <p:spPr>
          <a:xfrm>
            <a:off x="7956376" y="2924944"/>
            <a:ext cx="720080" cy="1800200"/>
          </a:xfrm>
          <a:prstGeom prst="line">
            <a:avLst/>
          </a:prstGeom>
          <a:ln w="28575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827584" y="2852936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763688" y="3789040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467544" y="3789040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827584" y="4725144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763688" y="5085184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699792" y="4725144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3059832" y="3789040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699792" y="2852936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763688" y="2492896"/>
            <a:ext cx="432048" cy="432048"/>
          </a:xfrm>
          <a:prstGeom prst="ellipse">
            <a:avLst/>
          </a:prstGeom>
          <a:solidFill>
            <a:srgbClr val="0080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1763688" y="3789040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572000" y="2276872"/>
            <a:ext cx="1224136" cy="504056"/>
          </a:xfrm>
          <a:prstGeom prst="ellipse">
            <a:avLst/>
          </a:prstGeom>
          <a:noFill/>
          <a:ln w="57150" cmpd="sng">
            <a:solidFill>
              <a:srgbClr val="C120E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084168" y="2276872"/>
            <a:ext cx="1224136" cy="504056"/>
          </a:xfrm>
          <a:prstGeom prst="ellipse">
            <a:avLst/>
          </a:prstGeom>
          <a:noFill/>
          <a:ln w="57150" cmpd="sng">
            <a:solidFill>
              <a:srgbClr val="C120E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5292080" y="2636912"/>
            <a:ext cx="1224136" cy="504056"/>
          </a:xfrm>
          <a:prstGeom prst="ellipse">
            <a:avLst/>
          </a:prstGeom>
          <a:noFill/>
          <a:ln w="57150" cmpd="sng">
            <a:solidFill>
              <a:srgbClr val="C120E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3851920" y="4509120"/>
            <a:ext cx="2016224" cy="504056"/>
          </a:xfrm>
          <a:prstGeom prst="ellipse">
            <a:avLst/>
          </a:prstGeom>
          <a:noFill/>
          <a:ln w="57150" cmpd="sng">
            <a:solidFill>
              <a:srgbClr val="C120E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012160" y="4509120"/>
            <a:ext cx="2016224" cy="504056"/>
          </a:xfrm>
          <a:prstGeom prst="ellipse">
            <a:avLst/>
          </a:prstGeom>
          <a:noFill/>
          <a:ln w="57150" cmpd="sng">
            <a:solidFill>
              <a:srgbClr val="C120E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572000" y="4869160"/>
            <a:ext cx="2736304" cy="504056"/>
          </a:xfrm>
          <a:prstGeom prst="ellipse">
            <a:avLst/>
          </a:prstGeom>
          <a:noFill/>
          <a:ln w="57150" cmpd="sng">
            <a:solidFill>
              <a:srgbClr val="C120EF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2699792" y="2852936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827584" y="4725144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3059832" y="3789040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699792" y="4725144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467544" y="3789040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763688" y="5085184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827584" y="2852936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827584" y="2852936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2699792" y="2852936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467544" y="3789040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3059832" y="3789040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827584" y="4725144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2699792" y="4725144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1763688" y="5085184"/>
            <a:ext cx="432048" cy="432048"/>
          </a:xfrm>
          <a:prstGeom prst="ellipse">
            <a:avLst/>
          </a:prstGeom>
          <a:solidFill>
            <a:schemeClr val="accent2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2699792" y="2852936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059832" y="3789040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699792" y="4725144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1763688" y="5085184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27584" y="4725144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67544" y="3789040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827584" y="2852936"/>
            <a:ext cx="432048" cy="432048"/>
          </a:xfrm>
          <a:prstGeom prst="ellipse">
            <a:avLst/>
          </a:prstGeom>
          <a:solidFill>
            <a:srgbClr val="FF6600"/>
          </a:solidFill>
          <a:ln w="28575" cmpd="sng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87542"/>
    </mc:Choice>
    <mc:Fallback>
      <p:transition spd="slow" advTm="187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  <p:bldP spid="57" grpId="1" animBg="1"/>
      <p:bldP spid="62" grpId="0"/>
      <p:bldP spid="63" grpId="0"/>
      <p:bldP spid="83" grpId="0" animBg="1"/>
      <p:bldP spid="89" grpId="0" animBg="1"/>
      <p:bldP spid="89" grpId="1" animBg="1"/>
      <p:bldP spid="90" grpId="0" animBg="1"/>
      <p:bldP spid="90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1" grpId="0" animBg="1"/>
      <p:bldP spid="101" grpId="1" animBg="1"/>
      <p:bldP spid="102" grpId="0" animBg="1"/>
      <p:bldP spid="102" grpId="1" animBg="1"/>
      <p:bldP spid="105" grpId="0" animBg="1"/>
      <p:bldP spid="105" grpId="1" animBg="1"/>
      <p:bldP spid="23" grpId="0"/>
      <p:bldP spid="24" grpId="0" animBg="1"/>
      <p:bldP spid="118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68" grpId="0" animBg="1"/>
      <p:bldP spid="68" grpId="1" animBg="1"/>
      <p:bldP spid="6" grpId="0" animBg="1"/>
      <p:bldP spid="6" grpId="1" animBg="1"/>
      <p:bldP spid="82" grpId="0" animBg="1"/>
      <p:bldP spid="82" grpId="1" animBg="1"/>
      <p:bldP spid="85" grpId="0" animBg="1"/>
      <p:bldP spid="85" grpId="1" animBg="1"/>
      <p:bldP spid="88" grpId="0" animBg="1"/>
      <p:bldP spid="88" grpId="1" animBg="1"/>
      <p:bldP spid="91" grpId="0" animBg="1"/>
      <p:bldP spid="91" grpId="1" animBg="1"/>
      <p:bldP spid="95" grpId="0" animBg="1"/>
      <p:bldP spid="95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4" grpId="0" animBg="1"/>
      <p:bldP spid="84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9" grpId="0" animBg="1"/>
      <p:bldP spid="119" grpId="1" animBg="1"/>
      <p:bldP spid="120" grpId="0" animBg="1"/>
      <p:bldP spid="120" grpId="1" animBg="1"/>
      <p:bldP spid="108" grpId="0" animBg="1"/>
      <p:bldP spid="108" grpId="1" animBg="1"/>
      <p:bldP spid="106" grpId="0" animBg="1"/>
      <p:bldP spid="106" grpId="1" animBg="1"/>
      <p:bldP spid="107" grpId="0" animBg="1"/>
      <p:bldP spid="107" grpId="1" animBg="1"/>
      <p:bldP spid="109" grpId="0" animBg="1"/>
      <p:bldP spid="109" grpId="1" animBg="1"/>
      <p:bldP spid="104" grpId="0" animBg="1"/>
      <p:bldP spid="104" grpId="1" animBg="1"/>
      <p:bldP spid="103" grpId="0" animBg="1"/>
      <p:bldP spid="103" grpId="1" animBg="1"/>
      <p:bldP spid="100" grpId="0" animBg="1"/>
      <p:bldP spid="10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omic Sans MS"/>
                <a:cs typeface="Comic Sans MS"/>
              </a:rPr>
              <a:t>Netwerken</a:t>
            </a:r>
            <a:r>
              <a:rPr lang="en-US" dirty="0" smtClean="0">
                <a:latin typeface="Comic Sans MS"/>
                <a:cs typeface="Comic Sans MS"/>
              </a:rPr>
              <a:t> en datacenters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287324"/>
            <a:ext cx="3737992" cy="221787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83568" y="2522257"/>
            <a:ext cx="576064" cy="43204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19200"/>
            <a:ext cx="2304256" cy="1447073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2123728" y="5762617"/>
            <a:ext cx="1224136" cy="3600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3048001"/>
            <a:ext cx="3399656" cy="1828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 descr="4684828794_2b0d3aec34_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1560" y="2666273"/>
            <a:ext cx="3096344" cy="2631892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2195736" y="2594265"/>
            <a:ext cx="288032" cy="1266783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43608" y="2594265"/>
            <a:ext cx="576064" cy="1266783"/>
          </a:xfrm>
          <a:prstGeom prst="straightConnector1">
            <a:avLst/>
          </a:prstGeom>
          <a:ln w="5715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619672" y="4437113"/>
            <a:ext cx="1080120" cy="360039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5229200"/>
            <a:ext cx="2062426" cy="146432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1920" y="3645024"/>
            <a:ext cx="530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Facebook datacenter, Oregon, VS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12360" y="5805264"/>
            <a:ext cx="1008112" cy="5760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39752" y="4941168"/>
            <a:ext cx="1296144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?</a:t>
            </a:r>
            <a:endParaRPr lang="en-US" sz="4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4624" y="4237948"/>
            <a:ext cx="3733800" cy="2215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6512" y="4293096"/>
            <a:ext cx="1352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latin typeface="Comic Sans MS"/>
                <a:cs typeface="Comic Sans MS"/>
              </a:rPr>
              <a:t>l</a:t>
            </a:r>
            <a:r>
              <a:rPr lang="en-US" sz="2400" dirty="0" err="1" smtClean="0">
                <a:latin typeface="Comic Sans MS"/>
                <a:cs typeface="Comic Sans MS"/>
              </a:rPr>
              <a:t>eden</a:t>
            </a:r>
            <a:r>
              <a:rPr lang="en-US" sz="2400" dirty="0" smtClean="0">
                <a:latin typeface="Comic Sans MS"/>
                <a:cs typeface="Comic Sans MS"/>
              </a:rPr>
              <a:t>-</a:t>
            </a:r>
          </a:p>
          <a:p>
            <a:pPr algn="ctr"/>
            <a:r>
              <a:rPr lang="en-US" sz="2400" dirty="0" err="1" smtClean="0">
                <a:latin typeface="Comic Sans MS"/>
                <a:cs typeface="Comic Sans MS"/>
              </a:rPr>
              <a:t>netwerk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18904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68963"/>
    </mc:Choice>
    <mc:Fallback>
      <p:transition spd="slow" advTm="6896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vervolg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98" y="1558007"/>
            <a:ext cx="7994650" cy="3959225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en-US" dirty="0" smtClean="0"/>
              <a:t>Peer-to-Peer-</a:t>
            </a:r>
            <a:r>
              <a:rPr lang="en-US" dirty="0" err="1" smtClean="0"/>
              <a:t>systemen</a:t>
            </a:r>
            <a:r>
              <a:rPr lang="en-US" dirty="0" smtClean="0"/>
              <a:t> en Online </a:t>
            </a:r>
            <a:r>
              <a:rPr lang="en-US" dirty="0"/>
              <a:t>Social </a:t>
            </a:r>
            <a:r>
              <a:rPr lang="en-US" dirty="0" smtClean="0"/>
              <a:t>Networks</a:t>
            </a:r>
          </a:p>
          <a:p>
            <a:pPr marL="0" indent="0">
              <a:spcBef>
                <a:spcPts val="0"/>
              </a:spcBef>
              <a:buClr>
                <a:schemeClr val="tx1"/>
              </a:buClr>
              <a:buNone/>
            </a:pPr>
            <a:endParaRPr lang="en-US" dirty="0" smtClean="0"/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en-US" dirty="0" smtClean="0">
                <a:solidFill>
                  <a:schemeClr val="accent2"/>
                </a:solidFill>
              </a:rPr>
              <a:t>Intermezzo: </a:t>
            </a:r>
            <a:r>
              <a:rPr lang="en-US" dirty="0" err="1" smtClean="0">
                <a:solidFill>
                  <a:schemeClr val="accent2"/>
                </a:solidFill>
              </a:rPr>
              <a:t>decentralisatie</a:t>
            </a:r>
            <a:endParaRPr lang="en-US" dirty="0" smtClean="0">
              <a:solidFill>
                <a:schemeClr val="accent2"/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endParaRPr lang="en-US" dirty="0"/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en-US" dirty="0" smtClean="0"/>
              <a:t>Scheduling in </a:t>
            </a:r>
            <a:r>
              <a:rPr lang="en-US" dirty="0" err="1" smtClean="0"/>
              <a:t>grootschalige</a:t>
            </a:r>
            <a:r>
              <a:rPr lang="en-US" dirty="0" smtClean="0"/>
              <a:t> </a:t>
            </a:r>
            <a:r>
              <a:rPr lang="en-US" dirty="0" err="1" smtClean="0"/>
              <a:t>systemen</a:t>
            </a:r>
            <a:endParaRPr lang="en-US" dirty="0" smtClean="0"/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endParaRPr lang="en-US" dirty="0"/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en-US" dirty="0" smtClean="0">
                <a:solidFill>
                  <a:srgbClr val="D6004A"/>
                </a:solidFill>
              </a:rPr>
              <a:t>Intermezzo: </a:t>
            </a:r>
            <a:r>
              <a:rPr lang="en-US" dirty="0" err="1" smtClean="0">
                <a:solidFill>
                  <a:srgbClr val="D6004A"/>
                </a:solidFill>
              </a:rPr>
              <a:t>experimentele</a:t>
            </a:r>
            <a:r>
              <a:rPr lang="en-US" dirty="0" smtClean="0">
                <a:solidFill>
                  <a:srgbClr val="D6004A"/>
                </a:solidFill>
              </a:rPr>
              <a:t> </a:t>
            </a:r>
            <a:r>
              <a:rPr lang="en-US" dirty="0" err="1" smtClean="0">
                <a:solidFill>
                  <a:srgbClr val="D6004A"/>
                </a:solidFill>
              </a:rPr>
              <a:t>informatica</a:t>
            </a:r>
            <a:endParaRPr lang="en-US" dirty="0" smtClean="0">
              <a:solidFill>
                <a:srgbClr val="D6004A"/>
              </a:solidFill>
            </a:endParaRPr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endParaRPr lang="en-US" dirty="0"/>
          </a:p>
          <a:p>
            <a:pPr marL="457200" indent="-457200">
              <a:spcBef>
                <a:spcPts val="0"/>
              </a:spcBef>
              <a:buClr>
                <a:schemeClr val="tx1"/>
              </a:buClr>
              <a:buAutoNum type="arabicPeriod"/>
            </a:pPr>
            <a:r>
              <a:rPr lang="en-US" dirty="0" smtClean="0"/>
              <a:t>Clouds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4235656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4684828794_2b0d3aec34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3528" y="2348880"/>
            <a:ext cx="3473329" cy="2952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Social Networks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1188" y="2896345"/>
            <a:ext cx="2520652" cy="38864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4684828794_2b0d3aec34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275135" y="2348880"/>
            <a:ext cx="3473329" cy="2952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340768"/>
            <a:ext cx="3103364" cy="984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797152"/>
            <a:ext cx="3103364" cy="984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364" y="4725144"/>
            <a:ext cx="3103364" cy="9849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15816" y="4725144"/>
            <a:ext cx="2232248" cy="1152128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391552"/>
            <a:ext cx="4782554" cy="283764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228184" y="2060848"/>
            <a:ext cx="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68144" y="4581128"/>
            <a:ext cx="0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876256" y="2060848"/>
            <a:ext cx="36004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596336" y="2060848"/>
            <a:ext cx="648072" cy="5760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16416" y="4365104"/>
            <a:ext cx="576064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4684828794_2b0d3aec34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75928" y="3797424"/>
            <a:ext cx="752575" cy="639688"/>
          </a:xfrm>
          <a:prstGeom prst="rect">
            <a:avLst/>
          </a:prstGeom>
        </p:spPr>
      </p:pic>
      <p:pic>
        <p:nvPicPr>
          <p:cNvPr id="23" name="Picture 22" descr="4684828794_2b0d3aec34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419872" y="3645024"/>
            <a:ext cx="752575" cy="639688"/>
          </a:xfrm>
          <a:prstGeom prst="rect">
            <a:avLst/>
          </a:prstGeom>
        </p:spPr>
      </p:pic>
      <p:pic>
        <p:nvPicPr>
          <p:cNvPr id="24" name="Picture 23" descr="4684828794_2b0d3aec34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19672" y="3717032"/>
            <a:ext cx="432048" cy="367240"/>
          </a:xfrm>
          <a:prstGeom prst="rect">
            <a:avLst/>
          </a:prstGeom>
        </p:spPr>
      </p:pic>
      <p:pic>
        <p:nvPicPr>
          <p:cNvPr id="25" name="Picture 24" descr="4684828794_2b0d3aec34_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99792" y="3645024"/>
            <a:ext cx="432048" cy="367240"/>
          </a:xfrm>
          <a:prstGeom prst="rect">
            <a:avLst/>
          </a:prstGeom>
        </p:spPr>
      </p:pic>
      <p:sp>
        <p:nvSpPr>
          <p:cNvPr id="4" name="Multiply 3"/>
          <p:cNvSpPr/>
          <p:nvPr/>
        </p:nvSpPr>
        <p:spPr>
          <a:xfrm>
            <a:off x="8028384" y="1556792"/>
            <a:ext cx="576064" cy="720080"/>
          </a:xfrm>
          <a:prstGeom prst="mathMultiply">
            <a:avLst/>
          </a:prstGeom>
          <a:solidFill>
            <a:srgbClr val="D6004A"/>
          </a:solidFill>
          <a:ln w="5715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866656" y="3217168"/>
            <a:ext cx="1296144" cy="28803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?</a:t>
            </a:r>
            <a:endParaRPr lang="en-US" sz="40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753100" y="2705100"/>
            <a:ext cx="1981200" cy="1752600"/>
          </a:xfrm>
          <a:prstGeom prst="straightConnector1">
            <a:avLst/>
          </a:prstGeom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19863"/>
    </mc:Choice>
    <mc:Fallback>
      <p:transition spd="slow" advTm="11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Peer-to-Peer-</a:t>
            </a:r>
            <a:r>
              <a:rPr lang="en-US" dirty="0" err="1" smtClean="0"/>
              <a:t>systemen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6984" b="16984"/>
          <a:stretch>
            <a:fillRect/>
          </a:stretch>
        </p:blipFill>
        <p:spPr>
          <a:xfrm>
            <a:off x="971601" y="1916832"/>
            <a:ext cx="2376264" cy="117680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556792"/>
            <a:ext cx="1872208" cy="1068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581128"/>
            <a:ext cx="1800200" cy="151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005064"/>
            <a:ext cx="1899294" cy="165618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347864" y="2708920"/>
            <a:ext cx="2664296" cy="23042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732240" y="2708920"/>
            <a:ext cx="72008" cy="1296144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347864" y="4653136"/>
            <a:ext cx="2592288" cy="504056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7" idx="2"/>
          </p:cNvCxnSpPr>
          <p:nvPr/>
        </p:nvCxnSpPr>
        <p:spPr>
          <a:xfrm flipH="1" flipV="1">
            <a:off x="2159733" y="3093639"/>
            <a:ext cx="468051" cy="1415481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437112"/>
            <a:ext cx="720080" cy="720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720" y="3429000"/>
            <a:ext cx="720080" cy="72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356992"/>
            <a:ext cx="720080" cy="72008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740352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8028384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16416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604448" y="2492896"/>
            <a:ext cx="288032" cy="12961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948264" y="2708920"/>
            <a:ext cx="72008" cy="1368152"/>
          </a:xfrm>
          <a:prstGeom prst="straightConnector1">
            <a:avLst/>
          </a:prstGeom>
          <a:ln w="38100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2996952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76872568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29528"/>
    </mc:Choice>
    <mc:Fallback>
      <p:transition spd="slow" advTm="2952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388" y="68262"/>
            <a:ext cx="8024812" cy="922338"/>
          </a:xfrm>
        </p:spPr>
        <p:txBody>
          <a:bodyPr/>
          <a:lstStyle/>
          <a:p>
            <a:r>
              <a:rPr lang="en-US" dirty="0" err="1" smtClean="0"/>
              <a:t>Snelheid</a:t>
            </a:r>
            <a:r>
              <a:rPr lang="en-US" dirty="0" smtClean="0"/>
              <a:t> </a:t>
            </a:r>
            <a:r>
              <a:rPr lang="en-US" dirty="0" err="1" smtClean="0"/>
              <a:t>internetconnecties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 descr="Epema-Figuur2-link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7745" b="7745"/>
          <a:stretch>
            <a:fillRect/>
          </a:stretch>
        </p:blipFill>
        <p:spPr>
          <a:xfrm>
            <a:off x="611560" y="2155304"/>
            <a:ext cx="3983601" cy="1972816"/>
          </a:xfrm>
        </p:spPr>
      </p:pic>
      <p:pic>
        <p:nvPicPr>
          <p:cNvPr id="6" name="Picture 5" descr="Epema-Figuur2-rech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64088" y="1795264"/>
            <a:ext cx="3096344" cy="23222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1219200"/>
            <a:ext cx="542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1988                            2012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0531" y="4243536"/>
            <a:ext cx="279670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1200 bit/</a:t>
            </a:r>
            <a:r>
              <a:rPr lang="en-US" sz="2400" b="1" dirty="0" err="1" smtClean="0">
                <a:latin typeface="Comic Sans MS"/>
                <a:cs typeface="Comic Sans MS"/>
              </a:rPr>
              <a:t>seconde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algn="ctr"/>
            <a:endParaRPr lang="en-US" sz="2400" b="1" dirty="0">
              <a:latin typeface="Comic Sans MS"/>
              <a:cs typeface="Comic Sans MS"/>
            </a:endParaRP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40 </a:t>
            </a:r>
            <a:r>
              <a:rPr lang="en-US" sz="2400" b="1" dirty="0" err="1" smtClean="0">
                <a:latin typeface="Comic Sans MS"/>
                <a:cs typeface="Comic Sans MS"/>
              </a:rPr>
              <a:t>dagen</a:t>
            </a:r>
            <a:endParaRPr lang="en-US" sz="2400" b="1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7113" y="4243536"/>
            <a:ext cx="301131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8 Megabit/</a:t>
            </a:r>
            <a:r>
              <a:rPr lang="en-US" sz="2400" b="1" dirty="0" err="1" smtClean="0">
                <a:latin typeface="Comic Sans MS"/>
                <a:cs typeface="Comic Sans MS"/>
              </a:rPr>
              <a:t>seconde</a:t>
            </a:r>
            <a:endParaRPr lang="en-US" sz="2400" b="1" dirty="0" smtClean="0">
              <a:latin typeface="Comic Sans MS"/>
              <a:cs typeface="Comic Sans MS"/>
            </a:endParaRPr>
          </a:p>
          <a:p>
            <a:pPr algn="ctr"/>
            <a:endParaRPr lang="en-US" sz="2400" b="1" dirty="0" smtClean="0">
              <a:latin typeface="Comic Sans MS"/>
              <a:cs typeface="Comic Sans MS"/>
            </a:endParaRPr>
          </a:p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10 </a:t>
            </a:r>
            <a:r>
              <a:rPr lang="en-US" sz="2400" b="1" dirty="0" err="1" smtClean="0">
                <a:latin typeface="Comic Sans MS"/>
                <a:cs typeface="Comic Sans MS"/>
              </a:rPr>
              <a:t>minuten</a:t>
            </a:r>
            <a:endParaRPr lang="en-US" sz="2400" b="1" dirty="0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4675584"/>
            <a:ext cx="1244848" cy="1244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9912" y="5899720"/>
            <a:ext cx="1834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Comic Sans MS"/>
                <a:cs typeface="Comic Sans MS"/>
              </a:rPr>
              <a:t>500 </a:t>
            </a:r>
            <a:r>
              <a:rPr lang="en-US" sz="2400" b="1" dirty="0" err="1" smtClean="0">
                <a:latin typeface="Comic Sans MS"/>
                <a:cs typeface="Comic Sans MS"/>
              </a:rPr>
              <a:t>MByte</a:t>
            </a:r>
            <a:endParaRPr lang="en-US" sz="24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2424503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49883"/>
    </mc:Choice>
    <mc:Fallback>
      <p:transition spd="slow" advTm="4988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4.5|4.6|2.1|0.6|1.2|0.9|4.8|0.7|0.9|10.6|1.5|4|1.7|5.4|0.9|2.6|0.7|4|0.6|3.6|6.4|0.5|12.6|0.4"/>
</p:tagLst>
</file>

<file path=ppt/tags/tag10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5.7|9.7"/>
</p:tagLst>
</file>

<file path=ppt/tags/tag1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7.4"/>
</p:tagLst>
</file>

<file path=ppt/tags/tag1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47.3|4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8.7|20.2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41.8|8.3|21.7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0|15"/>
</p:tagLst>
</file>

<file path=ppt/tags/tag5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3"/>
</p:tagLst>
</file>

<file path=ppt/tags/tag6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52.9"/>
</p:tagLst>
</file>

<file path=ppt/tags/tag7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9.7|9.3|6.3|5.5"/>
</p:tagLst>
</file>

<file path=ppt/tags/tag8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17.2"/>
</p:tagLst>
</file>

<file path=ppt/tags/tag9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5.5|9.5|6.8"/>
</p:tagLst>
</file>

<file path=ppt/theme/theme1.xml><?xml version="1.0" encoding="utf-8"?>
<a:theme xmlns:a="http://schemas.openxmlformats.org/drawingml/2006/main" name="TUe standard red">
  <a:themeElements>
    <a:clrScheme name="Red transparant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Red transpara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ed transparant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d photo">
  <a:themeElements>
    <a:clrScheme name="Red photo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Red pho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ed photo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ed bullets">
  <a:themeElements>
    <a:clrScheme name="Red bullets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Red bulle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Red bullets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standard red.pot</Template>
  <TotalTime>4370</TotalTime>
  <Words>1001</Words>
  <Application>Microsoft Macintosh PowerPoint</Application>
  <PresentationFormat>On-screen Show (4:3)</PresentationFormat>
  <Paragraphs>376</Paragraphs>
  <Slides>35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TUe standard red</vt:lpstr>
      <vt:lpstr>Red photo</vt:lpstr>
      <vt:lpstr>Red bullets</vt:lpstr>
      <vt:lpstr>Decentraliseer – en Beheers? </vt:lpstr>
      <vt:lpstr>De NWO wetenschapsquiz 2011</vt:lpstr>
      <vt:lpstr>Vrienden van vrienden: netwerk 1</vt:lpstr>
      <vt:lpstr>Vrienden van vrienden: netwerk 2</vt:lpstr>
      <vt:lpstr>Netwerken en datacenters</vt:lpstr>
      <vt:lpstr>Het vervolg</vt:lpstr>
      <vt:lpstr>Online Social Networks</vt:lpstr>
      <vt:lpstr>Peer-to-Peer-systemen</vt:lpstr>
      <vt:lpstr>Snelheid internetconnecties </vt:lpstr>
      <vt:lpstr>Het BitTorrent Peer-to-Peer systeem</vt:lpstr>
      <vt:lpstr>Videodiensten op het internet</vt:lpstr>
      <vt:lpstr>Reputaties in Peer-to-Peer-systemen</vt:lpstr>
      <vt:lpstr>Berekening reputaties</vt:lpstr>
      <vt:lpstr>Betere berekening reputaties</vt:lpstr>
      <vt:lpstr>Is Peer-to-Peer gedecentraliseerd?</vt:lpstr>
      <vt:lpstr>Intermezzo 1: Decentralisatie</vt:lpstr>
      <vt:lpstr>Decentralisatie in het openbaar bestuur</vt:lpstr>
      <vt:lpstr>Mate van decentralisatie</vt:lpstr>
      <vt:lpstr>“Stille decentralisatie”</vt:lpstr>
      <vt:lpstr>Scheduling in grootschalige systemen</vt:lpstr>
      <vt:lpstr>Gebruik van meerdere clusters</vt:lpstr>
      <vt:lpstr>Processor-coallocatie: voordeel</vt:lpstr>
      <vt:lpstr>Processor-coallocatie: nadeel</vt:lpstr>
      <vt:lpstr>Invloed van wide-area communicatie</vt:lpstr>
      <vt:lpstr>De Distributed ASCI Supercomputer</vt:lpstr>
      <vt:lpstr>De KOALA multicluster scheduler</vt:lpstr>
      <vt:lpstr>Processor-coallocatie: loont het?</vt:lpstr>
      <vt:lpstr>Intermezzo 2: Experimentele informatica</vt:lpstr>
      <vt:lpstr>Soorten experimenten I</vt:lpstr>
      <vt:lpstr>Soorten experimenten II</vt:lpstr>
      <vt:lpstr>Problemen bij experimenten</vt:lpstr>
      <vt:lpstr>Experimentele methoden</vt:lpstr>
      <vt:lpstr>Clouds</vt:lpstr>
      <vt:lpstr>Lage bezettingsgraad</vt:lpstr>
      <vt:lpstr>Decentraliseer – en Beheers? </vt:lpstr>
    </vt:vector>
  </TitlesOfParts>
  <Company>TU Delft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Dick Epema</dc:creator>
  <dc:description>Design by Volle Kracht_x000d_
Template by Orange Pepper BV_x000d_
Copyright 2008</dc:description>
  <cp:lastModifiedBy>Dick Epema</cp:lastModifiedBy>
  <cp:revision>323</cp:revision>
  <dcterms:created xsi:type="dcterms:W3CDTF">2012-12-21T12:06:15Z</dcterms:created>
  <dcterms:modified xsi:type="dcterms:W3CDTF">2012-12-21T12:06:41Z</dcterms:modified>
</cp:coreProperties>
</file>