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74" r:id="rId4"/>
    <p:sldId id="275" r:id="rId5"/>
    <p:sldId id="283" r:id="rId6"/>
    <p:sldId id="259" r:id="rId7"/>
    <p:sldId id="260" r:id="rId8"/>
    <p:sldId id="278" r:id="rId9"/>
    <p:sldId id="271" r:id="rId10"/>
    <p:sldId id="268" r:id="rId11"/>
    <p:sldId id="284" r:id="rId12"/>
    <p:sldId id="273" r:id="rId13"/>
    <p:sldId id="285" r:id="rId14"/>
    <p:sldId id="280" r:id="rId15"/>
    <p:sldId id="277" r:id="rId16"/>
  </p:sldIdLst>
  <p:sldSz cx="9144000" cy="6858000" type="screen4x3"/>
  <p:notesSz cx="6794500" cy="9931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27" autoAdjust="0"/>
  </p:normalViewPr>
  <p:slideViewPr>
    <p:cSldViewPr>
      <p:cViewPr varScale="1">
        <p:scale>
          <a:sx n="66" d="100"/>
          <a:sy n="66" d="100"/>
        </p:scale>
        <p:origin x="-144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31B1-9F48-4CE4-800B-9060E138AC51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A147-5EF0-4541-B0A0-F3D762FF74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2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C8B0-F5FF-4699-B7DA-3515A6C88F46}" type="datetimeFigureOut">
              <a:rPr lang="es-ES_tradnl" smtClean="0"/>
              <a:t>21/03/2018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4636E-C258-4678-B00B-B5605EE069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92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36E-C258-4678-B00B-B5605EE0694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385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36E-C258-4678-B00B-B5605EE0694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017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spcAft>
                <a:spcPts val="600"/>
              </a:spcAft>
            </a:pPr>
            <a:endParaRPr lang="en-GB" dirty="0" smtClean="0">
              <a:latin typeface="Times" charset="0"/>
              <a:ea typeface="MS PGothic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dirty="0">
              <a:latin typeface="Times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dirty="0">
              <a:latin typeface="Times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Times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dirty="0">
              <a:latin typeface="Times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>
              <a:latin typeface="Times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36E-C258-4678-B00B-B5605EE0694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59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636E-C258-4678-B00B-B5605EE06941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80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8FB-8984-449F-8311-A81FC29F508F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97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59A-D83F-4138-862F-75DCB21DF378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8DBF-6177-42E1-975B-D4ECDA6B7DFE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749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88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76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20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48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65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7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4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61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09 </a:t>
            </a:r>
            <a:r>
              <a:rPr lang="es-ES_tradnl" dirty="0" err="1" smtClean="0"/>
              <a:t>March</a:t>
            </a:r>
            <a:r>
              <a:rPr lang="es-ES_tradnl" dirty="0" smtClean="0"/>
              <a:t> 2018</a:t>
            </a:r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‹#›</a:t>
            </a:fld>
            <a:r>
              <a:rPr lang="es-ES_tradnl" dirty="0" smtClean="0"/>
              <a:t>/13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1243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80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70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68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CC1E-944C-41D9-A1A5-24AC1BF1C205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340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EB3-870C-4C23-BD1F-2D3FEBAD42FE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0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2968-054C-4ACA-9114-D9618CE2F5C1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38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B0DC-F7F8-4837-8555-28EFC9BF2925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12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865-55E1-4285-B2D0-D9B144068D4D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636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E96-589F-4529-864B-F218C0A30349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664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3A80-0D4B-4E7C-85D1-5564E4EF13A3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13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077-45F3-4D95-9247-D18806B5FF41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‹#›</a:t>
            </a:fld>
            <a:r>
              <a:rPr lang="es-ES_tradnl" dirty="0" smtClean="0"/>
              <a:t>/13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8831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8100-FC0F-4CA8-B23D-812FEA6C228B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628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E9D4-C599-4445-9FCB-32294B4737FC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626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D3C2-8EB7-4585-B5AF-D88D968EAF37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361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9B-F94F-4C96-8C50-12AE3A8603DC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D2E7-2EAA-4BAB-8A05-88C30B3CD3B5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249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F4D9-D363-4069-B031-F725325EF6E5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90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4EB3-16E8-421D-97F8-B94EDB6F440E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1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9 </a:t>
            </a:r>
            <a:r>
              <a:rPr lang="es-ES_tradnl" dirty="0" err="1" smtClean="0"/>
              <a:t>March</a:t>
            </a:r>
            <a:r>
              <a:rPr lang="es-ES_tradnl" dirty="0" smtClean="0"/>
              <a:t> 2018</a:t>
            </a:r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‹#›</a:t>
            </a:fld>
            <a:r>
              <a:rPr lang="es-ES_tradnl" dirty="0" smtClean="0"/>
              <a:t>/10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08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A78-62BF-43D5-864C-A56C8E9FCA44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4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C895-997F-493A-8881-6A4A4A1E77D1}" type="datetime1">
              <a:rPr lang="es-ES_tradnl" smtClean="0"/>
              <a:t>21/03/2018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324036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45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 smtClean="0"/>
              <a:t>09 </a:t>
            </a:r>
            <a:r>
              <a:rPr lang="es-ES_tradnl" dirty="0" err="1" smtClean="0"/>
              <a:t>March</a:t>
            </a:r>
            <a:r>
              <a:rPr lang="es-ES_tradnl" dirty="0" smtClean="0"/>
              <a:t> 2018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60EF-BD3D-4A16-A6B6-7A2BD85CD87E}" type="slidenum">
              <a:rPr lang="es-ES_tradnl" smtClean="0"/>
              <a:pPr/>
              <a:t>‹#›</a:t>
            </a:fld>
            <a:r>
              <a:rPr lang="es-ES_tradnl" dirty="0" smtClean="0"/>
              <a:t>/13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0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93BB-ECDD-4929-BFAE-016BD1D95DF2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624F-9E25-4B77-B362-26AABF33F8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8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A764-25CA-4B1F-8CEC-B2F79809B8D9}" type="datetime1">
              <a:rPr lang="es-ES_tradnl" smtClean="0"/>
              <a:t>21/03/2018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5859-7AE1-4B02-B527-F2A5D080A1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0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nl/url?sa=i&amp;rct=j&amp;q=&amp;esrc=s&amp;source=images&amp;cd=&amp;cad=rja&amp;uact=8&amp;ved=0ahUKEwjdouKm-KbWAhUKEVAKHXthBw4QjRwIBw&amp;url=https://www.iconfinder.com/icons/671905/business_letter_line_office_page_title_icon&amp;psig=AFQjCNEe-ve6ohsd0NOIYaZYwuegck7KSw&amp;ust=1505556269160078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t="2131" r="15497" b="1489"/>
          <a:stretch/>
        </p:blipFill>
        <p:spPr bwMode="auto">
          <a:xfrm>
            <a:off x="1850264" y="3001276"/>
            <a:ext cx="1425592" cy="20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95736" y="332656"/>
            <a:ext cx="47048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GB" sz="3600" smtClean="0">
                <a:solidFill>
                  <a:srgbClr val="0070C0"/>
                </a:solidFill>
              </a:rPr>
              <a:t>How to approach a </a:t>
            </a:r>
            <a:br>
              <a:rPr lang="en-GB" sz="3600" smtClean="0">
                <a:solidFill>
                  <a:srgbClr val="0070C0"/>
                </a:solidFill>
              </a:rPr>
            </a:br>
            <a:r>
              <a:rPr lang="en-GB" sz="3600" smtClean="0">
                <a:solidFill>
                  <a:srgbClr val="0070C0"/>
                </a:solidFill>
              </a:rPr>
              <a:t>top-down call topic in </a:t>
            </a:r>
            <a:br>
              <a:rPr lang="en-GB" sz="3600" smtClean="0">
                <a:solidFill>
                  <a:srgbClr val="0070C0"/>
                </a:solidFill>
              </a:rPr>
            </a:br>
            <a:r>
              <a:rPr lang="en-GB" sz="3600" smtClean="0">
                <a:solidFill>
                  <a:srgbClr val="0070C0"/>
                </a:solidFill>
              </a:rPr>
              <a:t>Horizon 2020?</a:t>
            </a:r>
            <a:endParaRPr lang="es-ES_tradnl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125671"/>
            <a:ext cx="3168352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ie 5"/>
          <p:cNvSpPr/>
          <p:nvPr/>
        </p:nvSpPr>
        <p:spPr bwMode="auto">
          <a:xfrm rot="19956238">
            <a:off x="2333848" y="2329332"/>
            <a:ext cx="3465513" cy="3009900"/>
          </a:xfrm>
          <a:prstGeom prst="pie">
            <a:avLst>
              <a:gd name="adj1" fmla="val 13342"/>
              <a:gd name="adj2" fmla="val 2695779"/>
            </a:avLst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>
              <a:solidFill>
                <a:srgbClr val="000000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43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1</a:t>
            </a:fld>
            <a:r>
              <a:rPr lang="es-ES_tradnl" dirty="0" smtClean="0"/>
              <a:t>/13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76" y="5919853"/>
            <a:ext cx="2524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395536" y="939492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err="1" smtClean="0">
                <a:solidFill>
                  <a:srgbClr val="0070C0"/>
                </a:solidFill>
              </a:rPr>
              <a:t>Next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steps</a:t>
            </a:r>
            <a:r>
              <a:rPr lang="es-ES" sz="3200" dirty="0" smtClean="0">
                <a:solidFill>
                  <a:srgbClr val="0070C0"/>
                </a:solidFill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Background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literature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One-pager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Consortium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err="1">
                <a:solidFill>
                  <a:srgbClr val="0070C0"/>
                </a:solidFill>
              </a:rPr>
              <a:t>P</a:t>
            </a:r>
            <a:r>
              <a:rPr lang="es-ES" sz="3200" dirty="0" err="1" smtClean="0">
                <a:solidFill>
                  <a:srgbClr val="0070C0"/>
                </a:solidFill>
              </a:rPr>
              <a:t>roposal</a:t>
            </a:r>
            <a:endParaRPr lang="es-ES" sz="3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372200" y="1737190"/>
            <a:ext cx="2232248" cy="2143825"/>
            <a:chOff x="4685506" y="1737190"/>
            <a:chExt cx="3702918" cy="35263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506" y="1753844"/>
              <a:ext cx="3702918" cy="350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 rot="2668546">
              <a:off x="6633261" y="3633998"/>
              <a:ext cx="270100" cy="2386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55316">
              <a:off x="5923515" y="1737190"/>
              <a:ext cx="268287" cy="26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1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11</a:t>
            </a:fld>
            <a:r>
              <a:rPr lang="es-ES_tradnl" dirty="0" smtClean="0"/>
              <a:t>/13</a:t>
            </a: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European Union Agency for Network and Information </a:t>
            </a:r>
            <a:r>
              <a:rPr lang="en-US" sz="2000" dirty="0" smtClean="0"/>
              <a:t>Security: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Resilience and security of communication infrastructure, networks and services</a:t>
            </a:r>
            <a:endParaRPr lang="nl-NL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7" y="3793976"/>
            <a:ext cx="3743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645024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European Cyber Security Organization:</a:t>
            </a:r>
          </a:p>
          <a:p>
            <a:endParaRPr lang="en-GB" sz="2000" dirty="0"/>
          </a:p>
          <a:p>
            <a:r>
              <a:rPr lang="en-GB" sz="2000" dirty="0" smtClean="0"/>
              <a:t>European Cybersecurity Strategic Research and Innovation Agenda for a Contractual Public Private Partnership</a:t>
            </a:r>
            <a:endParaRPr lang="nl-NL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41" y="101347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6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61" y="2653878"/>
            <a:ext cx="1774775" cy="12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Ovaal 31"/>
          <p:cNvSpPr>
            <a:spLocks noChangeArrowheads="1"/>
          </p:cNvSpPr>
          <p:nvPr/>
        </p:nvSpPr>
        <p:spPr bwMode="auto">
          <a:xfrm>
            <a:off x="4562427" y="4625611"/>
            <a:ext cx="404976" cy="405153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pPr algn="ctr" defTabSz="641700"/>
            <a:endParaRPr lang="nl-NL">
              <a:cs typeface="Arial" charset="0"/>
            </a:endParaRPr>
          </a:p>
        </p:txBody>
      </p:sp>
      <p:sp>
        <p:nvSpPr>
          <p:cNvPr id="29711" name="Ovaal 32"/>
          <p:cNvSpPr>
            <a:spLocks noChangeArrowheads="1"/>
          </p:cNvSpPr>
          <p:nvPr/>
        </p:nvSpPr>
        <p:spPr bwMode="auto">
          <a:xfrm>
            <a:off x="5018024" y="4676255"/>
            <a:ext cx="303732" cy="303865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pPr algn="ctr" defTabSz="641700"/>
            <a:endParaRPr lang="nl-NL">
              <a:cs typeface="Arial" charset="0"/>
            </a:endParaRPr>
          </a:p>
        </p:txBody>
      </p:sp>
      <p:sp>
        <p:nvSpPr>
          <p:cNvPr id="29712" name="Ovaal 33"/>
          <p:cNvSpPr>
            <a:spLocks noChangeArrowheads="1"/>
          </p:cNvSpPr>
          <p:nvPr/>
        </p:nvSpPr>
        <p:spPr bwMode="auto">
          <a:xfrm>
            <a:off x="5119269" y="5132053"/>
            <a:ext cx="303732" cy="303865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pPr algn="ctr" defTabSz="641700"/>
            <a:endParaRPr lang="nl-NL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593" y="4715390"/>
            <a:ext cx="2683423" cy="144991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01822" indent="-4018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PhD positions</a:t>
            </a:r>
          </a:p>
          <a:p>
            <a:pPr marL="401822" indent="-4018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Capacity building</a:t>
            </a:r>
          </a:p>
          <a:p>
            <a:pPr marL="401822" indent="-4018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Collaboration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9" y="679941"/>
            <a:ext cx="3032909" cy="30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>
            <a:spLocks noChangeAspect="1"/>
          </p:cNvSpPr>
          <p:nvPr/>
        </p:nvSpPr>
        <p:spPr bwMode="auto">
          <a:xfrm>
            <a:off x="198366" y="-7704"/>
            <a:ext cx="4392487" cy="4392487"/>
          </a:xfrm>
          <a:prstGeom prst="donut">
            <a:avLst>
              <a:gd name="adj" fmla="val 15725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Donut 3"/>
          <p:cNvSpPr>
            <a:spLocks noChangeAspect="1"/>
          </p:cNvSpPr>
          <p:nvPr/>
        </p:nvSpPr>
        <p:spPr bwMode="auto">
          <a:xfrm>
            <a:off x="5508104" y="44624"/>
            <a:ext cx="2664296" cy="2664296"/>
          </a:xfrm>
          <a:prstGeom prst="donut">
            <a:avLst>
              <a:gd name="adj" fmla="val 7101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692696"/>
            <a:ext cx="2189697" cy="144991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321457" indent="-3214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Competitiveness</a:t>
            </a:r>
            <a:endParaRPr lang="en-GB" sz="2000" dirty="0"/>
          </a:p>
          <a:p>
            <a:pPr marL="321457" indent="-3214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Prosperity</a:t>
            </a:r>
          </a:p>
          <a:p>
            <a:pPr marL="321457" indent="-3214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Well-being</a:t>
            </a:r>
            <a:endParaRPr lang="nl-NL" sz="2000" dirty="0"/>
          </a:p>
        </p:txBody>
      </p:sp>
      <p:sp>
        <p:nvSpPr>
          <p:cNvPr id="6" name="Right Arrow 5"/>
          <p:cNvSpPr/>
          <p:nvPr/>
        </p:nvSpPr>
        <p:spPr bwMode="auto">
          <a:xfrm rot="20759671">
            <a:off x="4068148" y="1473721"/>
            <a:ext cx="1326415" cy="506152"/>
          </a:xfrm>
          <a:prstGeom prst="rightArrow">
            <a:avLst>
              <a:gd name="adj1" fmla="val 1974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9394"/>
            <a:ext cx="851694" cy="851694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  <a:effectLst/>
        </p:spPr>
      </p:pic>
      <p:sp>
        <p:nvSpPr>
          <p:cNvPr id="14" name="Right Arrow 13"/>
          <p:cNvSpPr/>
          <p:nvPr/>
        </p:nvSpPr>
        <p:spPr bwMode="auto">
          <a:xfrm rot="9626898">
            <a:off x="4656942" y="4338442"/>
            <a:ext cx="1607264" cy="491984"/>
          </a:xfrm>
          <a:prstGeom prst="rightArrow">
            <a:avLst>
              <a:gd name="adj1" fmla="val 1679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Donut 15"/>
          <p:cNvSpPr>
            <a:spLocks noChangeAspect="1"/>
          </p:cNvSpPr>
          <p:nvPr/>
        </p:nvSpPr>
        <p:spPr bwMode="auto">
          <a:xfrm>
            <a:off x="2051720" y="4108535"/>
            <a:ext cx="2704841" cy="2704841"/>
          </a:xfrm>
          <a:prstGeom prst="donut">
            <a:avLst>
              <a:gd name="adj" fmla="val 7101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521698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nut 16"/>
          <p:cNvSpPr>
            <a:spLocks noChangeAspect="1"/>
          </p:cNvSpPr>
          <p:nvPr/>
        </p:nvSpPr>
        <p:spPr bwMode="auto">
          <a:xfrm>
            <a:off x="4067944" y="2348880"/>
            <a:ext cx="1728192" cy="1728192"/>
          </a:xfrm>
          <a:prstGeom prst="donut">
            <a:avLst>
              <a:gd name="adj" fmla="val 7101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5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457192" y="313492"/>
            <a:ext cx="4517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</a:rPr>
              <a:t>EU Research Funding </a:t>
            </a:r>
            <a:r>
              <a:rPr lang="en-GB" sz="2800" dirty="0" smtClean="0">
                <a:solidFill>
                  <a:srgbClr val="0070C0"/>
                </a:solidFill>
              </a:rPr>
              <a:t>Team</a:t>
            </a:r>
            <a:endParaRPr lang="nl-NL" sz="2800" baseline="30000" dirty="0">
              <a:solidFill>
                <a:srgbClr val="FF0000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37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14" y="1464146"/>
            <a:ext cx="7826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6" y="4501034"/>
            <a:ext cx="7858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89" y="4510559"/>
            <a:ext cx="7524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1" y="3048918"/>
            <a:ext cx="790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disayagohilera\My Documents\Personal\Dsayagophot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89" y="3036218"/>
            <a:ext cx="7953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1484784"/>
            <a:ext cx="1783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Servaas Duterloo</a:t>
            </a:r>
          </a:p>
          <a:p>
            <a:r>
              <a:rPr lang="en-GB" dirty="0" err="1" smtClean="0"/>
              <a:t>s.b.duterloo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9540" y="2996952"/>
            <a:ext cx="222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Daphne van de Sande</a:t>
            </a:r>
          </a:p>
          <a:p>
            <a:r>
              <a:rPr lang="en-GB" dirty="0" err="1" smtClean="0"/>
              <a:t>d.vandesande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20770" y="4438853"/>
            <a:ext cx="2606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Fleur </a:t>
            </a:r>
            <a:r>
              <a:rPr lang="en-GB" sz="1800" dirty="0" err="1" smtClean="0"/>
              <a:t>Vermulen-Duijndam</a:t>
            </a:r>
            <a:endParaRPr lang="en-GB" sz="1800" dirty="0" smtClean="0"/>
          </a:p>
          <a:p>
            <a:r>
              <a:rPr lang="en-GB" dirty="0" err="1" smtClean="0"/>
              <a:t>f.j.vermeulen-duijndam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1460641"/>
            <a:ext cx="155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Jan Schiereck</a:t>
            </a:r>
          </a:p>
          <a:p>
            <a:r>
              <a:rPr lang="en-GB" dirty="0" err="1" smtClean="0"/>
              <a:t>j.d.schiereck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084168" y="2998693"/>
            <a:ext cx="1847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David Sayago</a:t>
            </a:r>
          </a:p>
          <a:p>
            <a:r>
              <a:rPr lang="en-GB" dirty="0" err="1" smtClean="0"/>
              <a:t>d.i.sayagohilera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4168" y="4437112"/>
            <a:ext cx="221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Trudy van Nieuwkoop</a:t>
            </a:r>
          </a:p>
          <a:p>
            <a:r>
              <a:rPr lang="en-GB" dirty="0" err="1" smtClean="0"/>
              <a:t>g.h.vannieuwkoop</a:t>
            </a:r>
            <a:r>
              <a:rPr lang="en-GB" dirty="0" smtClean="0"/>
              <a:t>@</a:t>
            </a:r>
            <a:endParaRPr lang="en-GB" sz="1800" dirty="0" smtClean="0"/>
          </a:p>
          <a:p>
            <a:endParaRPr lang="es-ES_tradnl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Subsidy-VC@tudelft.nl</a:t>
            </a:r>
            <a:endParaRPr lang="nl-NL" sz="2800" baseline="30000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13</a:t>
            </a:fld>
            <a:r>
              <a:rPr lang="es-ES_tradnl" dirty="0" smtClean="0"/>
              <a:t>/13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02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text structure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5194920" cy="362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Header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Specific challenge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Scope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Expected impact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13" y="3212976"/>
            <a:ext cx="61938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95" y="4149080"/>
            <a:ext cx="403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94" y="4941168"/>
            <a:ext cx="2508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fbeeldingsresultaat voor title icon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3" t="12045" r="23100" b="11558"/>
          <a:stretch/>
        </p:blipFill>
        <p:spPr bwMode="auto">
          <a:xfrm>
            <a:off x="4236772" y="2132856"/>
            <a:ext cx="595869" cy="8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2</a:t>
            </a:fld>
            <a:r>
              <a:rPr lang="es-ES_tradnl" dirty="0" smtClean="0"/>
              <a:t>/13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29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pPr/>
              <a:t>3</a:t>
            </a:fld>
            <a:r>
              <a:rPr lang="es-ES_tradnl" dirty="0" smtClean="0"/>
              <a:t>/13</a:t>
            </a:r>
            <a:endParaRPr lang="es-ES_tradnl" dirty="0"/>
          </a:p>
        </p:txBody>
      </p:sp>
      <p:pic>
        <p:nvPicPr>
          <p:cNvPr id="3074" name="Picture 2" descr="C:\Users\jschiereck\AppData\Local\Microsoft\Windows\Temporary Internet Files\Content.Outlook\N9IP8RHV\IMG_13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26666" r="1650" b="18625"/>
          <a:stretch/>
        </p:blipFill>
        <p:spPr bwMode="auto">
          <a:xfrm>
            <a:off x="129451" y="1268760"/>
            <a:ext cx="8870623" cy="37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72" y="332656"/>
            <a:ext cx="596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6307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T</a:t>
            </a:r>
            <a:r>
              <a:rPr lang="en-GB" sz="2400" b="1" dirty="0" smtClean="0">
                <a:solidFill>
                  <a:srgbClr val="0070C0"/>
                </a:solidFill>
              </a:rPr>
              <a:t>itle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6210775"/>
            <a:ext cx="243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Work programme</a:t>
            </a:r>
            <a:endParaRPr lang="nl-NL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080" y="6210775"/>
            <a:ext cx="161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Call budget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807095"/>
            <a:ext cx="91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b="1" dirty="0" smtClean="0">
                <a:solidFill>
                  <a:srgbClr val="FF0000"/>
                </a:solidFill>
              </a:rPr>
              <a:t>ates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3369" y="3573016"/>
            <a:ext cx="22028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Deadline model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225" y="3382585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Type</a:t>
            </a:r>
            <a:endParaRPr lang="nl-NL" sz="2400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653302">
            <a:off x="973949" y="984629"/>
            <a:ext cx="1582858" cy="1757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ight Arrow 17"/>
          <p:cNvSpPr/>
          <p:nvPr/>
        </p:nvSpPr>
        <p:spPr>
          <a:xfrm rot="19475931">
            <a:off x="5959240" y="5613172"/>
            <a:ext cx="2257400" cy="12594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 rot="7457173">
            <a:off x="2559581" y="2034688"/>
            <a:ext cx="1976990" cy="1406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 rot="15646989">
            <a:off x="2794641" y="5580808"/>
            <a:ext cx="1354068" cy="10075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>
          <a:xfrm rot="11686086">
            <a:off x="3161516" y="3342571"/>
            <a:ext cx="3001631" cy="800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ight Arrow 21"/>
          <p:cNvSpPr/>
          <p:nvPr/>
        </p:nvSpPr>
        <p:spPr>
          <a:xfrm rot="19503862">
            <a:off x="1043450" y="3178781"/>
            <a:ext cx="1166411" cy="662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ight Arrow 22"/>
          <p:cNvSpPr/>
          <p:nvPr/>
        </p:nvSpPr>
        <p:spPr>
          <a:xfrm rot="2778643">
            <a:off x="4835116" y="1907539"/>
            <a:ext cx="2261043" cy="1398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317202" y="44624"/>
            <a:ext cx="68551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Cybersecurity preparedness - cyber range, simulation and economics </a:t>
            </a:r>
          </a:p>
          <a:p>
            <a:r>
              <a:rPr lang="nl-NL" sz="1600" dirty="0" smtClean="0">
                <a:solidFill>
                  <a:srgbClr val="0070C0"/>
                </a:solidFill>
              </a:rPr>
              <a:t>SU-DS01-2018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51519" y="768761"/>
            <a:ext cx="74168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b="1" u="sng" dirty="0">
                <a:solidFill>
                  <a:srgbClr val="0070C0"/>
                </a:solidFill>
              </a:rPr>
              <a:t>Specific challenge: </a:t>
            </a:r>
            <a:endParaRPr lang="nl-NL" sz="1800" b="1" dirty="0">
              <a:solidFill>
                <a:srgbClr val="0070C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digital infrastructure: resilient, trustworthy, secure</a:t>
            </a:r>
            <a:endParaRPr lang="nl-NL" sz="18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new technologies require </a:t>
            </a:r>
            <a:endParaRPr lang="nl-NL" sz="18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innovative security measures 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security-related assumptions 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identifying </a:t>
            </a:r>
            <a:r>
              <a:rPr lang="en-US" dirty="0" smtClean="0"/>
              <a:t>potential </a:t>
            </a:r>
            <a:r>
              <a:rPr lang="en-US" dirty="0"/>
              <a:t>unknown vulnerabilities 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forecasting new </a:t>
            </a:r>
            <a:r>
              <a:rPr lang="en-US" dirty="0" smtClean="0"/>
              <a:t>threats, managing </a:t>
            </a:r>
            <a:r>
              <a:rPr lang="en-US" dirty="0"/>
              <a:t>cyber </a:t>
            </a:r>
            <a:r>
              <a:rPr lang="en-US" dirty="0" smtClean="0"/>
              <a:t>risks</a:t>
            </a:r>
            <a:endParaRPr lang="nl-NL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adapt </a:t>
            </a:r>
            <a:r>
              <a:rPr lang="en-US" sz="1800" dirty="0" smtClean="0"/>
              <a:t>expertise</a:t>
            </a:r>
            <a:endParaRPr lang="nl-NL" sz="18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novel </a:t>
            </a:r>
            <a:r>
              <a:rPr lang="en-US" dirty="0"/>
              <a:t>cyber-attacks,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ICT </a:t>
            </a:r>
            <a:r>
              <a:rPr lang="en-US" dirty="0"/>
              <a:t>systems and </a:t>
            </a:r>
            <a:r>
              <a:rPr lang="en-US" dirty="0" smtClean="0"/>
              <a:t>services </a:t>
            </a:r>
            <a:r>
              <a:rPr lang="en-US" dirty="0" err="1" smtClean="0"/>
              <a:t>omni</a:t>
            </a:r>
            <a:r>
              <a:rPr lang="en-US" dirty="0" smtClean="0"/>
              <a:t>-present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changing </a:t>
            </a:r>
            <a:r>
              <a:rPr lang="en-US" dirty="0"/>
              <a:t>legislation </a:t>
            </a:r>
            <a:endParaRPr lang="nl-NL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urgent need </a:t>
            </a:r>
            <a:endParaRPr lang="nl-NL" sz="18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cybersecurity professionals</a:t>
            </a:r>
            <a:endParaRPr lang="nl-NL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constant learning process</a:t>
            </a:r>
            <a:endParaRPr lang="nl-NL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advance cybersecurity skills at all levels </a:t>
            </a:r>
            <a:endParaRPr lang="nl-N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58" y="1047952"/>
            <a:ext cx="455166" cy="5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74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3528" y="836712"/>
            <a:ext cx="7488832" cy="50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b="1" u="sng" dirty="0" smtClean="0">
                <a:solidFill>
                  <a:srgbClr val="0070C0"/>
                </a:solidFill>
                <a:cs typeface="Arial" charset="0"/>
              </a:rPr>
              <a:t>Scope</a:t>
            </a:r>
            <a:r>
              <a:rPr lang="en-GB" u="sng" dirty="0" smtClean="0">
                <a:solidFill>
                  <a:srgbClr val="0070C0"/>
                </a:solidFill>
                <a:cs typeface="Arial" charset="0"/>
              </a:rPr>
              <a:t>: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en-GB" dirty="0">
              <a:solidFill>
                <a:srgbClr val="0070C0"/>
              </a:solidFill>
              <a:cs typeface="Arial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validate</a:t>
            </a:r>
            <a:r>
              <a:rPr lang="nl-NL" dirty="0" smtClean="0"/>
              <a:t> </a:t>
            </a:r>
            <a:r>
              <a:rPr lang="nl-NL" dirty="0" err="1"/>
              <a:t>customizable</a:t>
            </a:r>
            <a:r>
              <a:rPr lang="nl-NL" dirty="0"/>
              <a:t> </a:t>
            </a:r>
            <a:r>
              <a:rPr lang="nl-NL" dirty="0" err="1"/>
              <a:t>dynamic</a:t>
            </a:r>
            <a:r>
              <a:rPr lang="nl-NL" dirty="0"/>
              <a:t> simulators </a:t>
            </a:r>
            <a:endParaRPr lang="nl-NL" sz="40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shared approaches </a:t>
            </a:r>
            <a:endParaRPr lang="nl-NL" sz="4000" dirty="0"/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transform</a:t>
            </a:r>
            <a:r>
              <a:rPr lang="nl-NL" dirty="0"/>
              <a:t> user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experiments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exercises</a:t>
            </a:r>
            <a:endParaRPr lang="nl-NL" sz="3600" dirty="0"/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develop</a:t>
            </a:r>
            <a:r>
              <a:rPr lang="nl-NL" dirty="0"/>
              <a:t> tools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simulation</a:t>
            </a:r>
            <a:r>
              <a:rPr lang="nl-NL" dirty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endParaRPr lang="nl-NL" sz="36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validated</a:t>
            </a:r>
            <a:r>
              <a:rPr lang="nl-NL" dirty="0"/>
              <a:t> cyber range model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smtClean="0"/>
              <a:t>sector </a:t>
            </a:r>
            <a:endParaRPr lang="nl-NL" sz="40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 smtClean="0"/>
              <a:t>include</a:t>
            </a:r>
            <a:r>
              <a:rPr lang="nl-NL" dirty="0" smtClean="0"/>
              <a:t> public </a:t>
            </a:r>
            <a:r>
              <a:rPr lang="nl-NL" dirty="0"/>
              <a:t>security end-users </a:t>
            </a:r>
            <a:r>
              <a:rPr lang="nl-NL" dirty="0" err="1"/>
              <a:t>and</a:t>
            </a:r>
            <a:r>
              <a:rPr lang="nl-NL" dirty="0"/>
              <a:t>/or private end-users </a:t>
            </a:r>
            <a:endParaRPr lang="nl-NL" sz="40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link </a:t>
            </a:r>
            <a:r>
              <a:rPr lang="nl-NL" dirty="0" err="1"/>
              <a:t>to</a:t>
            </a:r>
            <a:r>
              <a:rPr lang="nl-NL" dirty="0"/>
              <a:t> Computer </a:t>
            </a:r>
            <a:r>
              <a:rPr lang="nl-NL" dirty="0" err="1"/>
              <a:t>Emergency</a:t>
            </a:r>
            <a:r>
              <a:rPr lang="nl-NL" dirty="0"/>
              <a:t> Response Teams (</a:t>
            </a:r>
            <a:r>
              <a:rPr lang="nl-NL" dirty="0" err="1"/>
              <a:t>CERTs</a:t>
            </a:r>
            <a:r>
              <a:rPr lang="nl-NL" dirty="0"/>
              <a:t>) / Computer Security Incident Response Teams (</a:t>
            </a:r>
            <a:r>
              <a:rPr lang="nl-NL" dirty="0" err="1"/>
              <a:t>CSIRTs</a:t>
            </a:r>
            <a:r>
              <a:rPr lang="nl-NL" dirty="0"/>
              <a:t>)</a:t>
            </a:r>
            <a:endParaRPr lang="nl-N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34" y="1131714"/>
            <a:ext cx="548696" cy="42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2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14421" y="1508355"/>
            <a:ext cx="7488832" cy="25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b="1" u="sng" dirty="0" smtClean="0">
                <a:solidFill>
                  <a:srgbClr val="0070C0"/>
                </a:solidFill>
                <a:cs typeface="Arial" charset="0"/>
              </a:rPr>
              <a:t>Scope</a:t>
            </a:r>
            <a:r>
              <a:rPr lang="en-GB" u="sng" dirty="0" smtClean="0">
                <a:solidFill>
                  <a:srgbClr val="0070C0"/>
                </a:solidFill>
                <a:cs typeface="Arial" charset="0"/>
              </a:rPr>
              <a:t>: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/>
              <a:t>analyse </a:t>
            </a:r>
            <a:r>
              <a:rPr lang="nl-NL" dirty="0"/>
              <a:t>information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CERTs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 smtClean="0"/>
              <a:t>CSIRTs</a:t>
            </a:r>
            <a:endParaRPr lang="nl-NL" sz="32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 smtClean="0"/>
              <a:t>econometric</a:t>
            </a:r>
            <a:r>
              <a:rPr lang="nl-NL" dirty="0" smtClean="0"/>
              <a:t> </a:t>
            </a:r>
            <a:r>
              <a:rPr lang="nl-NL" dirty="0" err="1"/>
              <a:t>models</a:t>
            </a:r>
            <a:endParaRPr lang="nl-NL" sz="3200" dirty="0"/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err="1" smtClean="0"/>
              <a:t>solutions</a:t>
            </a:r>
            <a:r>
              <a:rPr lang="nl-NL" dirty="0" smtClean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of digital security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practical</a:t>
            </a:r>
            <a:r>
              <a:rPr lang="nl-NL" dirty="0"/>
              <a:t>, </a:t>
            </a:r>
            <a:r>
              <a:rPr lang="nl-NL" dirty="0" err="1"/>
              <a:t>operational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hands-on </a:t>
            </a:r>
            <a:r>
              <a:rPr lang="nl-NL" dirty="0" smtClean="0"/>
              <a:t>training </a:t>
            </a:r>
            <a:endParaRPr lang="nl-N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34" y="1131714"/>
            <a:ext cx="548696" cy="42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6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79512" y="548680"/>
            <a:ext cx="6984775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u="sng" dirty="0" smtClean="0">
                <a:solidFill>
                  <a:srgbClr val="0070C0"/>
                </a:solidFill>
                <a:cs typeface="Arial" charset="0"/>
              </a:rPr>
              <a:t>Scope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Involve SMEs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Bring technology to TRL 7</a:t>
            </a:r>
            <a:endParaRPr lang="en-GB" dirty="0">
              <a:solidFill>
                <a:srgbClr val="0070C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Expected 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budget request: 5 to 6 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M€</a:t>
            </a:r>
            <a:endParaRPr lang="en-GB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General: 4.5 &lt; budget &lt; 6.6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Available for this topic: 16 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M€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70C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Expected impacts &amp; objectives &gt;&gt; concept &amp; methodology &gt;&gt; work packages &gt;&gt; tasks &gt;&gt; person months &amp; other costs &gt;&gt; add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Re-iterate!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70C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Innovation Action: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cs typeface="Arial" charset="0"/>
              </a:rPr>
              <a:t>100 % direct costs for TUD, 70 % for profit partners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34" y="1131714"/>
            <a:ext cx="548696" cy="42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780928"/>
            <a:ext cx="2001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Technology readiness level</a:t>
            </a:r>
          </a:p>
          <a:p>
            <a:r>
              <a:rPr lang="en-GB" dirty="0" smtClean="0"/>
              <a:t>3</a:t>
            </a:r>
            <a:r>
              <a:rPr lang="en-GB" dirty="0" smtClean="0"/>
              <a:t>: Proof of concept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6</a:t>
            </a:r>
            <a:r>
              <a:rPr lang="en-GB" dirty="0" smtClean="0"/>
              <a:t>: technology demonstrated in relevant environment</a:t>
            </a:r>
          </a:p>
          <a:p>
            <a:r>
              <a:rPr lang="en-GB" dirty="0" smtClean="0"/>
              <a:t>7: pilot</a:t>
            </a:r>
          </a:p>
          <a:p>
            <a:r>
              <a:rPr lang="en-GB" dirty="0"/>
              <a:t>8</a:t>
            </a:r>
            <a:r>
              <a:rPr lang="en-GB" dirty="0" smtClean="0"/>
              <a:t>: system complete and qualified</a:t>
            </a:r>
          </a:p>
        </p:txBody>
      </p:sp>
    </p:spTree>
    <p:extLst>
      <p:ext uri="{BB962C8B-B14F-4D97-AF65-F5344CB8AC3E}">
        <p14:creationId xmlns:p14="http://schemas.microsoft.com/office/powerpoint/2010/main" val="31707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3528" y="620688"/>
            <a:ext cx="86409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u="sng" dirty="0" smtClean="0">
                <a:solidFill>
                  <a:srgbClr val="0070C0"/>
                </a:solidFill>
                <a:cs typeface="Arial" charset="0"/>
              </a:rPr>
              <a:t>Expected </a:t>
            </a:r>
            <a:r>
              <a:rPr lang="en-GB" b="1" u="sng" dirty="0">
                <a:solidFill>
                  <a:srgbClr val="0070C0"/>
                </a:solidFill>
                <a:cs typeface="Arial" charset="0"/>
              </a:rPr>
              <a:t>impact</a:t>
            </a:r>
            <a:r>
              <a:rPr lang="en-GB" u="sng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nl-NL" dirty="0"/>
              <a:t>Short-term: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Prepare</a:t>
            </a:r>
            <a:r>
              <a:rPr lang="nl-NL" dirty="0"/>
              <a:t> professionals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cyber-attacks;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cybersecurity end-users share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developers</a:t>
            </a:r>
            <a:r>
              <a:rPr lang="nl-NL" dirty="0"/>
              <a:t>/</a:t>
            </a:r>
            <a:r>
              <a:rPr lang="nl-NL" dirty="0" err="1"/>
              <a:t>vendors</a:t>
            </a:r>
            <a:r>
              <a:rPr lang="nl-NL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More </a:t>
            </a:r>
            <a:r>
              <a:rPr lang="nl-NL" dirty="0" err="1"/>
              <a:t>organized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improved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analysis </a:t>
            </a:r>
            <a:r>
              <a:rPr lang="nl-NL" dirty="0" err="1"/>
              <a:t>models</a:t>
            </a:r>
            <a:r>
              <a:rPr lang="nl-NL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Appropriate</a:t>
            </a:r>
            <a:r>
              <a:rPr lang="nl-NL" dirty="0"/>
              <a:t> </a:t>
            </a:r>
            <a:r>
              <a:rPr lang="nl-NL" dirty="0" err="1"/>
              <a:t>econometric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’ </a:t>
            </a:r>
            <a:r>
              <a:rPr lang="nl-NL" dirty="0" err="1"/>
              <a:t>investments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cyber-attacks.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52736"/>
            <a:ext cx="422717" cy="54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07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3528" y="620688"/>
            <a:ext cx="86409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 u="sng" dirty="0" smtClean="0">
                <a:solidFill>
                  <a:srgbClr val="0070C0"/>
                </a:solidFill>
                <a:cs typeface="Arial" charset="0"/>
              </a:rPr>
              <a:t>Expected </a:t>
            </a:r>
            <a:r>
              <a:rPr lang="en-GB" b="1" u="sng" dirty="0">
                <a:solidFill>
                  <a:srgbClr val="0070C0"/>
                </a:solidFill>
                <a:cs typeface="Arial" charset="0"/>
              </a:rPr>
              <a:t>impact</a:t>
            </a:r>
            <a:r>
              <a:rPr lang="en-GB" u="sng" dirty="0" smtClean="0">
                <a:solidFill>
                  <a:srgbClr val="0070C0"/>
                </a:solidFill>
                <a:cs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nl-NL" dirty="0"/>
              <a:t>Medium </a:t>
            </a:r>
            <a:r>
              <a:rPr lang="nl-NL" dirty="0" err="1"/>
              <a:t>and</a:t>
            </a:r>
            <a:r>
              <a:rPr lang="nl-NL" dirty="0"/>
              <a:t> long term: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Improved</a:t>
            </a:r>
            <a:r>
              <a:rPr lang="nl-NL" dirty="0"/>
              <a:t> ICT </a:t>
            </a:r>
            <a:r>
              <a:rPr lang="nl-NL" dirty="0" err="1"/>
              <a:t>resilience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training users;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prepare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malware </a:t>
            </a:r>
            <a:r>
              <a:rPr lang="nl-NL" dirty="0" err="1"/>
              <a:t>campaigns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malicious</a:t>
            </a:r>
            <a:r>
              <a:rPr lang="nl-NL" dirty="0"/>
              <a:t> </a:t>
            </a:r>
            <a:r>
              <a:rPr lang="nl-NL" dirty="0" err="1"/>
              <a:t>infrastructures</a:t>
            </a:r>
            <a:r>
              <a:rPr lang="nl-NL" dirty="0"/>
              <a:t>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improved</a:t>
            </a:r>
            <a:r>
              <a:rPr lang="nl-NL" dirty="0"/>
              <a:t> EU-skills market;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preparedness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cybersecurity </a:t>
            </a:r>
            <a:r>
              <a:rPr lang="nl-NL" dirty="0" err="1"/>
              <a:t>measures</a:t>
            </a:r>
            <a:r>
              <a:rPr lang="nl-NL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resources </a:t>
            </a:r>
            <a:r>
              <a:rPr lang="nl-NL" dirty="0" err="1"/>
              <a:t>identification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cyber-attack recovery;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Improved</a:t>
            </a:r>
            <a:r>
              <a:rPr lang="nl-NL" dirty="0"/>
              <a:t> security, </a:t>
            </a:r>
            <a:r>
              <a:rPr lang="nl-NL" dirty="0" err="1"/>
              <a:t>resilience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sustainability</a:t>
            </a:r>
            <a:r>
              <a:rPr lang="nl-NL" dirty="0"/>
              <a:t> of </a:t>
            </a:r>
            <a:r>
              <a:rPr lang="nl-NL" dirty="0" err="1"/>
              <a:t>organisations</a:t>
            </a:r>
            <a:r>
              <a:rPr lang="nl-NL" dirty="0"/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52736"/>
            <a:ext cx="422717" cy="54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0EF-BD3D-4A16-A6B6-7A2BD85CD87E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67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459</Words>
  <Application>Microsoft Office PowerPoint</Application>
  <PresentationFormat>On-screen Show (4:3)</PresentationFormat>
  <Paragraphs>125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</vt:lpstr>
      <vt:lpstr>1_Custom Design</vt:lpstr>
      <vt:lpstr>Custom Design</vt:lpstr>
      <vt:lpstr>How to approach a  top-down call topic in  Horizon 2020?</vt:lpstr>
      <vt:lpstr>Topic text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Sayago Hilera</dc:creator>
  <cp:lastModifiedBy>Jan Schiereck</cp:lastModifiedBy>
  <cp:revision>70</cp:revision>
  <cp:lastPrinted>2017-09-15T07:48:32Z</cp:lastPrinted>
  <dcterms:created xsi:type="dcterms:W3CDTF">2017-09-11T11:36:50Z</dcterms:created>
  <dcterms:modified xsi:type="dcterms:W3CDTF">2018-03-22T12:46:11Z</dcterms:modified>
</cp:coreProperties>
</file>