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3" autoAdjust="0"/>
    <p:restoredTop sz="94660"/>
  </p:normalViewPr>
  <p:slideViewPr>
    <p:cSldViewPr snapToGrid="0">
      <p:cViewPr varScale="1">
        <p:scale>
          <a:sx n="88" d="100"/>
          <a:sy n="88" d="100"/>
        </p:scale>
        <p:origin x="49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2923" y="822996"/>
            <a:ext cx="9687379" cy="2972717"/>
          </a:xfrm>
        </p:spPr>
        <p:txBody>
          <a:bodyPr>
            <a:noAutofit/>
          </a:bodyPr>
          <a:lstStyle>
            <a:lvl1pPr algn="l">
              <a:defRPr sz="9600">
                <a:solidFill>
                  <a:srgbClr val="00A6D6"/>
                </a:solidFill>
                <a:latin typeface="Bahnschrift" panose="020B0502040204020203" pitchFamily="34" charset="0"/>
                <a:cs typeface="Arial"/>
              </a:defRPr>
            </a:lvl1pPr>
          </a:lstStyle>
          <a:p>
            <a:r>
              <a:rPr lang="en-US"/>
              <a:t>Click to edit Master title style</a:t>
            </a:r>
          </a:p>
        </p:txBody>
      </p:sp>
      <p:sp>
        <p:nvSpPr>
          <p:cNvPr id="3" name="Subtitle 2"/>
          <p:cNvSpPr>
            <a:spLocks noGrp="1"/>
          </p:cNvSpPr>
          <p:nvPr>
            <p:ph type="subTitle" idx="1"/>
          </p:nvPr>
        </p:nvSpPr>
        <p:spPr>
          <a:xfrm>
            <a:off x="2402923" y="4271063"/>
            <a:ext cx="9423171" cy="1367736"/>
          </a:xfrm>
        </p:spPr>
        <p:txBody>
          <a:bodyPr>
            <a:normAutofit/>
          </a:bodyPr>
          <a:lstStyle>
            <a:lvl1pPr marL="0" indent="0" algn="l">
              <a:buNone/>
              <a:defRPr sz="3733">
                <a:solidFill>
                  <a:schemeClr val="tx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4628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67136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96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eldia">
    <p:spTree>
      <p:nvGrpSpPr>
        <p:cNvPr id="1" name=""/>
        <p:cNvGrpSpPr/>
        <p:nvPr/>
      </p:nvGrpSpPr>
      <p:grpSpPr>
        <a:xfrm>
          <a:off x="0" y="0"/>
          <a:ext cx="0" cy="0"/>
          <a:chOff x="0" y="0"/>
          <a:chExt cx="0" cy="0"/>
        </a:xfrm>
      </p:grpSpPr>
      <p:pic>
        <p:nvPicPr>
          <p:cNvPr id="9" name="Afbeelding 8" descr="TUDelft_LogoZWAR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725" y="6168729"/>
            <a:ext cx="1168501" cy="455785"/>
          </a:xfrm>
          <a:prstGeom prst="rect">
            <a:avLst/>
          </a:prstGeom>
        </p:spPr>
      </p:pic>
    </p:spTree>
    <p:extLst>
      <p:ext uri="{BB962C8B-B14F-4D97-AF65-F5344CB8AC3E}">
        <p14:creationId xmlns:p14="http://schemas.microsoft.com/office/powerpoint/2010/main" val="4100062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Calibri"/>
            </a:endParaRPr>
          </a:p>
        </p:txBody>
      </p:sp>
    </p:spTree>
    <p:extLst>
      <p:ext uri="{BB962C8B-B14F-4D97-AF65-F5344CB8AC3E}">
        <p14:creationId xmlns:p14="http://schemas.microsoft.com/office/powerpoint/2010/main" val="186810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888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99456" y="76200"/>
            <a:ext cx="10212917" cy="688505"/>
          </a:xfrm>
        </p:spPr>
        <p:txBody>
          <a:bodyPr/>
          <a:lstStyle>
            <a:lvl1pPr>
              <a:defRPr>
                <a:latin typeface="+mn-lt"/>
              </a:defRPr>
            </a:lvl1pPr>
          </a:lstStyle>
          <a:p>
            <a:r>
              <a:rPr lang="en-US"/>
              <a:t>Click to edit Master title style</a:t>
            </a:r>
            <a:endParaRPr lang="nl-NL"/>
          </a:p>
        </p:txBody>
      </p:sp>
      <p:sp>
        <p:nvSpPr>
          <p:cNvPr id="3" name="Footer Placeholder 12">
            <a:extLst>
              <a:ext uri="{FF2B5EF4-FFF2-40B4-BE49-F238E27FC236}">
                <a16:creationId xmlns:a16="http://schemas.microsoft.com/office/drawing/2014/main" id="{75AA91C2-BD22-45EF-BC0A-CD8C4A5CD73A}"/>
              </a:ext>
            </a:extLst>
          </p:cNvPr>
          <p:cNvSpPr>
            <a:spLocks noGrp="1"/>
          </p:cNvSpPr>
          <p:nvPr>
            <p:ph type="ftr" sz="quarter" idx="10"/>
          </p:nvPr>
        </p:nvSpPr>
        <p:spPr/>
        <p:txBody>
          <a:bodyPr/>
          <a:lstStyle>
            <a:lvl1pPr>
              <a:defRPr/>
            </a:lvl1pPr>
          </a:lstStyle>
          <a:p>
            <a:pPr>
              <a:defRPr/>
            </a:pPr>
            <a:endParaRPr lang="nl-NL"/>
          </a:p>
        </p:txBody>
      </p:sp>
    </p:spTree>
    <p:extLst>
      <p:ext uri="{BB962C8B-B14F-4D97-AF65-F5344CB8AC3E}">
        <p14:creationId xmlns:p14="http://schemas.microsoft.com/office/powerpoint/2010/main" val="76450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50808" y="274639"/>
            <a:ext cx="947528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350808" y="1600200"/>
            <a:ext cx="9475285" cy="4648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pic>
        <p:nvPicPr>
          <p:cNvPr id="8" name="Picture 3" descr="TU_P5#white.eps"/>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133686" y="6108245"/>
            <a:ext cx="1825177" cy="843232"/>
          </a:xfrm>
          <a:prstGeom prst="rect">
            <a:avLst/>
          </a:prstGeom>
        </p:spPr>
      </p:pic>
      <p:sp>
        <p:nvSpPr>
          <p:cNvPr id="10" name="Slide Number Placeholder 5"/>
          <p:cNvSpPr txBox="1">
            <a:spLocks/>
          </p:cNvSpPr>
          <p:nvPr userDrawn="1"/>
        </p:nvSpPr>
        <p:spPr>
          <a:xfrm>
            <a:off x="8868747" y="6420936"/>
            <a:ext cx="3088493" cy="365125"/>
          </a:xfrm>
          <a:prstGeom prst="rect">
            <a:avLst/>
          </a:prstGeom>
        </p:spPr>
        <p:txBody>
          <a:bodyPr vert="horz" lIns="121920" tIns="60960" rIns="121920" bIns="6096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z="1333" smtClean="0"/>
              <a:pPr/>
              <a:t>‹#›</a:t>
            </a:fld>
            <a:endParaRPr lang="en-US" sz="1333"/>
          </a:p>
        </p:txBody>
      </p:sp>
      <p:sp>
        <p:nvSpPr>
          <p:cNvPr id="9" name="Rectangle 28"/>
          <p:cNvSpPr>
            <a:spLocks noChangeArrowheads="1"/>
          </p:cNvSpPr>
          <p:nvPr userDrawn="1"/>
        </p:nvSpPr>
        <p:spPr bwMode="auto">
          <a:xfrm>
            <a:off x="0" y="0"/>
            <a:ext cx="2101845" cy="6865344"/>
          </a:xfrm>
          <a:prstGeom prst="rect">
            <a:avLst/>
          </a:prstGeom>
          <a:solidFill>
            <a:srgbClr val="00A6D6"/>
          </a:solidFill>
          <a:ln w="9525">
            <a:noFill/>
            <a:miter lim="800000"/>
            <a:headEnd/>
            <a:tailEnd/>
          </a:ln>
        </p:spPr>
        <p:txBody>
          <a:bodyPr wrap="none" lIns="121915" tIns="60959" rIns="121915" bIns="60959" anchor="ctr"/>
          <a:lstStyle/>
          <a:p>
            <a:pPr algn="r"/>
            <a:endParaRPr lang="nl-NL" sz="2800">
              <a:latin typeface="Tahoma" pitchFamily="34" charset="0"/>
            </a:endParaRPr>
          </a:p>
        </p:txBody>
      </p:sp>
      <p:pic>
        <p:nvPicPr>
          <p:cNvPr id="11" name="Picture 3" descr="TU_P5#white.eps"/>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133686" y="5852440"/>
            <a:ext cx="1825177" cy="1124309"/>
          </a:xfrm>
          <a:prstGeom prst="rect">
            <a:avLst/>
          </a:prstGeom>
        </p:spPr>
      </p:pic>
    </p:spTree>
    <p:extLst>
      <p:ext uri="{BB962C8B-B14F-4D97-AF65-F5344CB8AC3E}">
        <p14:creationId xmlns:p14="http://schemas.microsoft.com/office/powerpoint/2010/main" val="627003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609585" rtl="0" eaLnBrk="1" latinLnBrk="0" hangingPunct="1">
        <a:spcBef>
          <a:spcPct val="0"/>
        </a:spcBef>
        <a:buNone/>
        <a:defRPr sz="4800" kern="1200">
          <a:solidFill>
            <a:srgbClr val="00A6D6"/>
          </a:solidFill>
          <a:latin typeface="Bahnschrift" panose="020B0502040204020203" pitchFamily="34" charset="0"/>
          <a:ea typeface="+mj-ea"/>
          <a:cs typeface="Arial"/>
        </a:defRPr>
      </a:lvl1pPr>
    </p:titleStyle>
    <p:bodyStyle>
      <a:lvl1pPr marL="457189" indent="-457189" algn="l" defTabSz="609585" rtl="0" eaLnBrk="1" latinLnBrk="0" hangingPunct="1">
        <a:spcBef>
          <a:spcPct val="20000"/>
        </a:spcBef>
        <a:buClr>
          <a:srgbClr val="00A6D6"/>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00A6D6"/>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00A6D6"/>
        </a:buClr>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udelft.nl/onderwijs/opleidingen/masters/aes/msc-applied-earth-sciences" TargetMode="External"/><Relationship Id="rId2" Type="http://schemas.openxmlformats.org/officeDocument/2006/relationships/hyperlink" Target="https://www.tudelft.nl/studenten/faculteiten/citg-studentenportal/onderwijs/master/applied-earth-sciences/nieuw-msc-aes-programma-start-22-2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tudelft.nl/onderwijs/opleidingen/masters/aes/msc-applied-earth-scienc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sz="5400" dirty="0" smtClean="0"/>
              <a:t>MSc Applied </a:t>
            </a:r>
            <a:r>
              <a:rPr lang="en-GB" sz="5400" dirty="0"/>
              <a:t>E</a:t>
            </a:r>
            <a:r>
              <a:rPr lang="en-GB" sz="5400" dirty="0" smtClean="0"/>
              <a:t>arth Sciences</a:t>
            </a:r>
            <a:br>
              <a:rPr lang="en-GB" sz="5400" dirty="0" smtClean="0"/>
            </a:br>
            <a:r>
              <a:rPr lang="en-GB" sz="5400" dirty="0" smtClean="0"/>
              <a:t/>
            </a:r>
            <a:br>
              <a:rPr lang="en-GB" sz="5400" dirty="0" smtClean="0"/>
            </a:br>
            <a:r>
              <a:rPr lang="en-GB" sz="2800" dirty="0" smtClean="0">
                <a:solidFill>
                  <a:prstClr val="black"/>
                </a:solidFill>
              </a:rPr>
              <a:t>Information </a:t>
            </a:r>
            <a:r>
              <a:rPr lang="en-GB" sz="2800" dirty="0">
                <a:solidFill>
                  <a:prstClr val="black"/>
                </a:solidFill>
              </a:rPr>
              <a:t>for third-year bachelor </a:t>
            </a:r>
            <a:r>
              <a:rPr lang="en-GB" sz="2800" dirty="0" smtClean="0">
                <a:solidFill>
                  <a:prstClr val="black"/>
                </a:solidFill>
              </a:rPr>
              <a:t>students</a:t>
            </a:r>
            <a:br>
              <a:rPr lang="en-GB" sz="2800" dirty="0" smtClean="0">
                <a:solidFill>
                  <a:prstClr val="black"/>
                </a:solidFill>
              </a:rPr>
            </a:br>
            <a:r>
              <a:rPr lang="en-GB" sz="2800" dirty="0" smtClean="0">
                <a:solidFill>
                  <a:prstClr val="black"/>
                </a:solidFill>
              </a:rPr>
              <a:t/>
            </a:r>
            <a:br>
              <a:rPr lang="en-GB" sz="2800" dirty="0" smtClean="0">
                <a:solidFill>
                  <a:prstClr val="black"/>
                </a:solidFill>
              </a:rPr>
            </a:br>
            <a:r>
              <a:rPr lang="en-GB" sz="2800" b="1" dirty="0" smtClean="0">
                <a:solidFill>
                  <a:schemeClr val="accent3"/>
                </a:solidFill>
              </a:rPr>
              <a:t>Room C</a:t>
            </a:r>
            <a:endParaRPr lang="en-GB" sz="5400" b="1" dirty="0">
              <a:solidFill>
                <a:schemeClr val="accent3"/>
              </a:solidFill>
            </a:endParaRPr>
          </a:p>
        </p:txBody>
      </p:sp>
      <p:pic>
        <p:nvPicPr>
          <p:cNvPr id="6" name="Picture 5"/>
          <p:cNvPicPr>
            <a:picLocks noChangeAspect="1"/>
          </p:cNvPicPr>
          <p:nvPr/>
        </p:nvPicPr>
        <p:blipFill>
          <a:blip r:embed="rId2"/>
          <a:stretch>
            <a:fillRect/>
          </a:stretch>
        </p:blipFill>
        <p:spPr>
          <a:xfrm>
            <a:off x="2514600" y="4022799"/>
            <a:ext cx="2906872" cy="2558975"/>
          </a:xfrm>
          <a:prstGeom prst="rect">
            <a:avLst/>
          </a:prstGeom>
        </p:spPr>
      </p:pic>
    </p:spTree>
    <p:extLst>
      <p:ext uri="{BB962C8B-B14F-4D97-AF65-F5344CB8AC3E}">
        <p14:creationId xmlns:p14="http://schemas.microsoft.com/office/powerpoint/2010/main" val="2986918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3759" y="0"/>
            <a:ext cx="9475285" cy="1143000"/>
          </a:xfrm>
        </p:spPr>
        <p:txBody>
          <a:bodyPr>
            <a:normAutofit fontScale="90000"/>
          </a:bodyPr>
          <a:lstStyle/>
          <a:p>
            <a:r>
              <a:rPr lang="en-GB" dirty="0"/>
              <a:t>Overview programme Joint MSc AGP</a:t>
            </a:r>
          </a:p>
        </p:txBody>
      </p:sp>
      <p:sp>
        <p:nvSpPr>
          <p:cNvPr id="29" name="Rectangle 28">
            <a:extLst>
              <a:ext uri="{FF2B5EF4-FFF2-40B4-BE49-F238E27FC236}">
                <a16:creationId xmlns:a16="http://schemas.microsoft.com/office/drawing/2014/main" id="{6C81715F-74E3-0A4F-9EF3-EFE74873382C}"/>
              </a:ext>
            </a:extLst>
          </p:cNvPr>
          <p:cNvSpPr/>
          <p:nvPr/>
        </p:nvSpPr>
        <p:spPr>
          <a:xfrm>
            <a:off x="8247746" y="1513114"/>
            <a:ext cx="1317172" cy="3200400"/>
          </a:xfrm>
          <a:prstGeom prst="rect">
            <a:avLst/>
          </a:prstGeom>
          <a:noFill/>
          <a:ln>
            <a:solidFill>
              <a:srgbClr val="BEBEBE"/>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C9093239-F8B9-AC46-B958-0F161CE281FB}"/>
              </a:ext>
            </a:extLst>
          </p:cNvPr>
          <p:cNvSpPr/>
          <p:nvPr/>
        </p:nvSpPr>
        <p:spPr>
          <a:xfrm>
            <a:off x="8330921" y="1534896"/>
            <a:ext cx="1160795" cy="209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AGP Core Modules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 out of 3)</a:t>
            </a:r>
          </a:p>
        </p:txBody>
      </p:sp>
      <p:sp>
        <p:nvSpPr>
          <p:cNvPr id="32" name="Rectangle 31">
            <a:extLst>
              <a:ext uri="{FF2B5EF4-FFF2-40B4-BE49-F238E27FC236}">
                <a16:creationId xmlns:a16="http://schemas.microsoft.com/office/drawing/2014/main" id="{92F8A6D1-55B8-7049-9A9D-3EB161955363}"/>
              </a:ext>
            </a:extLst>
          </p:cNvPr>
          <p:cNvSpPr/>
          <p:nvPr/>
        </p:nvSpPr>
        <p:spPr>
          <a:xfrm>
            <a:off x="6840445" y="1513114"/>
            <a:ext cx="1317172" cy="3200400"/>
          </a:xfrm>
          <a:prstGeom prst="rect">
            <a:avLst/>
          </a:prstGeom>
          <a:noFill/>
          <a:ln>
            <a:solidFill>
              <a:srgbClr val="BEBEBE"/>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8F9B6185-547B-0140-A4A6-BA6E2622196F}"/>
              </a:ext>
            </a:extLst>
          </p:cNvPr>
          <p:cNvSpPr/>
          <p:nvPr/>
        </p:nvSpPr>
        <p:spPr>
          <a:xfrm>
            <a:off x="6923620" y="1534896"/>
            <a:ext cx="1160795" cy="209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AGP Core Modules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 out of 3)</a:t>
            </a:r>
          </a:p>
        </p:txBody>
      </p:sp>
      <p:sp>
        <p:nvSpPr>
          <p:cNvPr id="38" name="Rectangle 37">
            <a:extLst>
              <a:ext uri="{FF2B5EF4-FFF2-40B4-BE49-F238E27FC236}">
                <a16:creationId xmlns:a16="http://schemas.microsoft.com/office/drawing/2014/main" id="{C9A087B7-A9C0-DB42-9093-040F4FD170A3}"/>
              </a:ext>
            </a:extLst>
          </p:cNvPr>
          <p:cNvSpPr/>
          <p:nvPr/>
        </p:nvSpPr>
        <p:spPr>
          <a:xfrm>
            <a:off x="6923620" y="3582042"/>
            <a:ext cx="2568298" cy="334274"/>
          </a:xfrm>
          <a:prstGeom prst="rect">
            <a:avLst/>
          </a:prstGeom>
          <a:solidFill>
            <a:srgbClr val="0454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Geothermal Energy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 EC]</a:t>
            </a:r>
          </a:p>
        </p:txBody>
      </p:sp>
      <p:sp>
        <p:nvSpPr>
          <p:cNvPr id="39" name="Rectangle 38">
            <a:extLst>
              <a:ext uri="{FF2B5EF4-FFF2-40B4-BE49-F238E27FC236}">
                <a16:creationId xmlns:a16="http://schemas.microsoft.com/office/drawing/2014/main" id="{F078D76E-05D9-C04B-AC54-068DD05E9B1D}"/>
              </a:ext>
            </a:extLst>
          </p:cNvPr>
          <p:cNvSpPr/>
          <p:nvPr/>
        </p:nvSpPr>
        <p:spPr>
          <a:xfrm>
            <a:off x="6923620" y="4338834"/>
            <a:ext cx="2568298" cy="331303"/>
          </a:xfrm>
          <a:prstGeom prst="rect">
            <a:avLst/>
          </a:prstGeom>
          <a:solidFill>
            <a:srgbClr val="0454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Mathematics V: Applied Deepening of Mathematics I – III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 EC]</a:t>
            </a:r>
          </a:p>
        </p:txBody>
      </p:sp>
      <p:sp>
        <p:nvSpPr>
          <p:cNvPr id="40" name="Rectangle 39">
            <a:extLst>
              <a:ext uri="{FF2B5EF4-FFF2-40B4-BE49-F238E27FC236}">
                <a16:creationId xmlns:a16="http://schemas.microsoft.com/office/drawing/2014/main" id="{3E740965-4E42-624B-86F0-7E5A32036CB8}"/>
              </a:ext>
            </a:extLst>
          </p:cNvPr>
          <p:cNvSpPr/>
          <p:nvPr/>
        </p:nvSpPr>
        <p:spPr>
          <a:xfrm>
            <a:off x="6923620" y="3974300"/>
            <a:ext cx="2571579" cy="302013"/>
          </a:xfrm>
          <a:prstGeom prst="rect">
            <a:avLst/>
          </a:prstGeom>
          <a:solidFill>
            <a:srgbClr val="0454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Inverse Theory II: Applications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 EC]</a:t>
            </a:r>
          </a:p>
        </p:txBody>
      </p:sp>
      <p:sp>
        <p:nvSpPr>
          <p:cNvPr id="41" name="Rectangle 40">
            <a:extLst>
              <a:ext uri="{FF2B5EF4-FFF2-40B4-BE49-F238E27FC236}">
                <a16:creationId xmlns:a16="http://schemas.microsoft.com/office/drawing/2014/main" id="{0D972764-A162-FB4E-97E5-8458035E091E}"/>
              </a:ext>
            </a:extLst>
          </p:cNvPr>
          <p:cNvSpPr/>
          <p:nvPr/>
        </p:nvSpPr>
        <p:spPr>
          <a:xfrm>
            <a:off x="6933146" y="2958872"/>
            <a:ext cx="2558772" cy="209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Suggested Electives</a:t>
            </a:r>
          </a:p>
        </p:txBody>
      </p:sp>
      <p:sp>
        <p:nvSpPr>
          <p:cNvPr id="44" name="Rectangle 43">
            <a:extLst>
              <a:ext uri="{FF2B5EF4-FFF2-40B4-BE49-F238E27FC236}">
                <a16:creationId xmlns:a16="http://schemas.microsoft.com/office/drawing/2014/main" id="{A212E8B5-976B-DD4D-91F7-F41A99DF0D80}"/>
              </a:ext>
            </a:extLst>
          </p:cNvPr>
          <p:cNvSpPr/>
          <p:nvPr/>
        </p:nvSpPr>
        <p:spPr>
          <a:xfrm>
            <a:off x="6926157" y="1153886"/>
            <a:ext cx="2570820" cy="206453"/>
          </a:xfrm>
          <a:prstGeom prst="rect">
            <a:avLst/>
          </a:prstGeom>
          <a:solidFill>
            <a:schemeClr val="bg1"/>
          </a:solidFill>
          <a:ln>
            <a:solidFill>
              <a:srgbClr val="BEBEB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Q3 &amp; Q4 (Zürich)</a:t>
            </a:r>
          </a:p>
        </p:txBody>
      </p:sp>
      <p:sp>
        <p:nvSpPr>
          <p:cNvPr id="47" name="Rectangle 46">
            <a:extLst>
              <a:ext uri="{FF2B5EF4-FFF2-40B4-BE49-F238E27FC236}">
                <a16:creationId xmlns:a16="http://schemas.microsoft.com/office/drawing/2014/main" id="{466FFF4F-34A0-AC49-BE8A-DCCD22B7CF12}"/>
              </a:ext>
            </a:extLst>
          </p:cNvPr>
          <p:cNvSpPr/>
          <p:nvPr/>
        </p:nvSpPr>
        <p:spPr>
          <a:xfrm>
            <a:off x="5239072" y="1513114"/>
            <a:ext cx="1317172" cy="3200400"/>
          </a:xfrm>
          <a:prstGeom prst="rect">
            <a:avLst/>
          </a:prstGeom>
          <a:noFill/>
          <a:ln>
            <a:solidFill>
              <a:srgbClr val="BEBEBE"/>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E9E6E60B-045F-D94E-958D-C14BF7D5B778}"/>
              </a:ext>
            </a:extLst>
          </p:cNvPr>
          <p:cNvSpPr/>
          <p:nvPr/>
        </p:nvSpPr>
        <p:spPr>
          <a:xfrm>
            <a:off x="5322247" y="1534896"/>
            <a:ext cx="1160795" cy="209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AGP Core Modules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 out of 3)</a:t>
            </a:r>
          </a:p>
        </p:txBody>
      </p:sp>
      <p:sp>
        <p:nvSpPr>
          <p:cNvPr id="49" name="Rectangle 48">
            <a:extLst>
              <a:ext uri="{FF2B5EF4-FFF2-40B4-BE49-F238E27FC236}">
                <a16:creationId xmlns:a16="http://schemas.microsoft.com/office/drawing/2014/main" id="{CEC71C1B-2139-404C-B2C4-A163DA08E9E2}"/>
              </a:ext>
            </a:extLst>
          </p:cNvPr>
          <p:cNvSpPr/>
          <p:nvPr/>
        </p:nvSpPr>
        <p:spPr>
          <a:xfrm>
            <a:off x="3831771" y="1513114"/>
            <a:ext cx="1317172" cy="3200400"/>
          </a:xfrm>
          <a:prstGeom prst="rect">
            <a:avLst/>
          </a:prstGeom>
          <a:noFill/>
          <a:ln>
            <a:solidFill>
              <a:srgbClr val="BEBEBE"/>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1FB6522C-8D18-C34F-A38C-2A1CFD87B65D}"/>
              </a:ext>
            </a:extLst>
          </p:cNvPr>
          <p:cNvSpPr/>
          <p:nvPr/>
        </p:nvSpPr>
        <p:spPr>
          <a:xfrm>
            <a:off x="5315122" y="3895779"/>
            <a:ext cx="1160795" cy="365670"/>
          </a:xfrm>
          <a:prstGeom prst="rect">
            <a:avLst/>
          </a:prstGeom>
          <a:solidFill>
            <a:srgbClr val="0454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Geophysics special subjects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[6 EC]</a:t>
            </a:r>
          </a:p>
        </p:txBody>
      </p:sp>
      <p:sp>
        <p:nvSpPr>
          <p:cNvPr id="52" name="Rectangle 51">
            <a:extLst>
              <a:ext uri="{FF2B5EF4-FFF2-40B4-BE49-F238E27FC236}">
                <a16:creationId xmlns:a16="http://schemas.microsoft.com/office/drawing/2014/main" id="{B8D43FB4-3256-FC42-A44C-641F09B94549}"/>
              </a:ext>
            </a:extLst>
          </p:cNvPr>
          <p:cNvSpPr/>
          <p:nvPr/>
        </p:nvSpPr>
        <p:spPr>
          <a:xfrm>
            <a:off x="5315122" y="3344666"/>
            <a:ext cx="1160795" cy="485462"/>
          </a:xfrm>
          <a:prstGeom prst="rect">
            <a:avLst/>
          </a:prstGeom>
          <a:solidFill>
            <a:srgbClr val="0454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Seismic Acquisition to Data Information Content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[6 EC]</a:t>
            </a:r>
          </a:p>
        </p:txBody>
      </p:sp>
      <p:sp>
        <p:nvSpPr>
          <p:cNvPr id="53" name="Rectangle 52">
            <a:extLst>
              <a:ext uri="{FF2B5EF4-FFF2-40B4-BE49-F238E27FC236}">
                <a16:creationId xmlns:a16="http://schemas.microsoft.com/office/drawing/2014/main" id="{A548B9ED-EC22-2345-8B3B-F0DD83E54977}"/>
              </a:ext>
            </a:extLst>
          </p:cNvPr>
          <p:cNvSpPr/>
          <p:nvPr/>
        </p:nvSpPr>
        <p:spPr>
          <a:xfrm>
            <a:off x="3914946" y="4317946"/>
            <a:ext cx="2571579" cy="155727"/>
          </a:xfrm>
          <a:prstGeom prst="rect">
            <a:avLst/>
          </a:prstGeom>
          <a:solidFill>
            <a:srgbClr val="0454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Any courses from the MSc AES, EE, CE</a:t>
            </a:r>
          </a:p>
        </p:txBody>
      </p:sp>
      <p:sp>
        <p:nvSpPr>
          <p:cNvPr id="54" name="Rectangle 53">
            <a:extLst>
              <a:ext uri="{FF2B5EF4-FFF2-40B4-BE49-F238E27FC236}">
                <a16:creationId xmlns:a16="http://schemas.microsoft.com/office/drawing/2014/main" id="{59430688-7367-5844-8265-C631BA99BAE5}"/>
              </a:ext>
            </a:extLst>
          </p:cNvPr>
          <p:cNvSpPr/>
          <p:nvPr/>
        </p:nvSpPr>
        <p:spPr>
          <a:xfrm>
            <a:off x="3914946" y="1534896"/>
            <a:ext cx="1160795" cy="209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AGP Core Modules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 out of 3)</a:t>
            </a:r>
          </a:p>
        </p:txBody>
      </p:sp>
      <p:sp>
        <p:nvSpPr>
          <p:cNvPr id="55" name="Rectangle 54">
            <a:extLst>
              <a:ext uri="{FF2B5EF4-FFF2-40B4-BE49-F238E27FC236}">
                <a16:creationId xmlns:a16="http://schemas.microsoft.com/office/drawing/2014/main" id="{2EA0A957-6573-C042-AD14-57B607F5EA36}"/>
              </a:ext>
            </a:extLst>
          </p:cNvPr>
          <p:cNvSpPr/>
          <p:nvPr/>
        </p:nvSpPr>
        <p:spPr>
          <a:xfrm>
            <a:off x="3914946" y="2322112"/>
            <a:ext cx="1160795" cy="485786"/>
          </a:xfrm>
          <a:prstGeom prst="rect">
            <a:avLst/>
          </a:prstGeom>
          <a:solidFill>
            <a:srgbClr val="0454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Advanced reflection seismology and seismic imaging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[6 EC]</a:t>
            </a:r>
          </a:p>
        </p:txBody>
      </p:sp>
      <p:sp>
        <p:nvSpPr>
          <p:cNvPr id="56" name="Rectangle 55">
            <a:extLst>
              <a:ext uri="{FF2B5EF4-FFF2-40B4-BE49-F238E27FC236}">
                <a16:creationId xmlns:a16="http://schemas.microsoft.com/office/drawing/2014/main" id="{89EB69CA-D8F9-314E-B91A-27986B834D8D}"/>
              </a:ext>
            </a:extLst>
          </p:cNvPr>
          <p:cNvSpPr/>
          <p:nvPr/>
        </p:nvSpPr>
        <p:spPr>
          <a:xfrm>
            <a:off x="3914946" y="1774046"/>
            <a:ext cx="1160795" cy="490387"/>
          </a:xfrm>
          <a:prstGeom prst="rect">
            <a:avLst/>
          </a:prstGeom>
          <a:solidFill>
            <a:srgbClr val="0454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Field Geophysics and Signal Analysis with Exercises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[6 EC]</a:t>
            </a:r>
          </a:p>
        </p:txBody>
      </p:sp>
      <p:sp>
        <p:nvSpPr>
          <p:cNvPr id="57" name="Rectangle 56">
            <a:extLst>
              <a:ext uri="{FF2B5EF4-FFF2-40B4-BE49-F238E27FC236}">
                <a16:creationId xmlns:a16="http://schemas.microsoft.com/office/drawing/2014/main" id="{7D390F6C-B195-8341-BD5A-B070A2B59BAE}"/>
              </a:ext>
            </a:extLst>
          </p:cNvPr>
          <p:cNvSpPr/>
          <p:nvPr/>
        </p:nvSpPr>
        <p:spPr>
          <a:xfrm>
            <a:off x="3914946" y="2865863"/>
            <a:ext cx="2571579" cy="184290"/>
          </a:xfrm>
          <a:prstGeom prst="rect">
            <a:avLst/>
          </a:prstGeom>
          <a:solidFill>
            <a:srgbClr val="0454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Electromagnetic exploration methods [6 EC]</a:t>
            </a:r>
          </a:p>
        </p:txBody>
      </p:sp>
      <p:sp>
        <p:nvSpPr>
          <p:cNvPr id="59" name="Rectangle 58">
            <a:extLst>
              <a:ext uri="{FF2B5EF4-FFF2-40B4-BE49-F238E27FC236}">
                <a16:creationId xmlns:a16="http://schemas.microsoft.com/office/drawing/2014/main" id="{6F0E175A-0999-7046-91FE-17DC7100F208}"/>
              </a:ext>
            </a:extLst>
          </p:cNvPr>
          <p:cNvSpPr/>
          <p:nvPr/>
        </p:nvSpPr>
        <p:spPr>
          <a:xfrm>
            <a:off x="3917483" y="1153886"/>
            <a:ext cx="2570820" cy="206453"/>
          </a:xfrm>
          <a:prstGeom prst="rect">
            <a:avLst/>
          </a:prstGeom>
          <a:solidFill>
            <a:schemeClr val="bg1"/>
          </a:solidFill>
          <a:ln>
            <a:solidFill>
              <a:srgbClr val="BEBEB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Q1 &amp; Q2 (Delft)</a:t>
            </a:r>
          </a:p>
        </p:txBody>
      </p:sp>
      <p:sp>
        <p:nvSpPr>
          <p:cNvPr id="60" name="Rectangle 59">
            <a:extLst>
              <a:ext uri="{FF2B5EF4-FFF2-40B4-BE49-F238E27FC236}">
                <a16:creationId xmlns:a16="http://schemas.microsoft.com/office/drawing/2014/main" id="{F4C5651C-4FBB-0B42-917C-860BD3E94D8F}"/>
              </a:ext>
            </a:extLst>
          </p:cNvPr>
          <p:cNvSpPr/>
          <p:nvPr/>
        </p:nvSpPr>
        <p:spPr>
          <a:xfrm>
            <a:off x="6923620" y="2185907"/>
            <a:ext cx="2568298" cy="334274"/>
          </a:xfrm>
          <a:prstGeom prst="rect">
            <a:avLst/>
          </a:prstGeom>
          <a:solidFill>
            <a:srgbClr val="0454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Geophysical Fieldwork and Processing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[9 EC]</a:t>
            </a:r>
          </a:p>
        </p:txBody>
      </p:sp>
      <p:sp>
        <p:nvSpPr>
          <p:cNvPr id="61" name="Rectangle 60">
            <a:extLst>
              <a:ext uri="{FF2B5EF4-FFF2-40B4-BE49-F238E27FC236}">
                <a16:creationId xmlns:a16="http://schemas.microsoft.com/office/drawing/2014/main" id="{D4045B94-4DAD-DA44-8137-73CA2271C63B}"/>
              </a:ext>
            </a:extLst>
          </p:cNvPr>
          <p:cNvSpPr/>
          <p:nvPr/>
        </p:nvSpPr>
        <p:spPr>
          <a:xfrm>
            <a:off x="6923620" y="1774047"/>
            <a:ext cx="2568298" cy="331303"/>
          </a:xfrm>
          <a:prstGeom prst="rect">
            <a:avLst/>
          </a:prstGeom>
          <a:solidFill>
            <a:srgbClr val="0454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Reflection Seismology Processing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[5 EC]</a:t>
            </a:r>
          </a:p>
        </p:txBody>
      </p:sp>
      <p:sp>
        <p:nvSpPr>
          <p:cNvPr id="62" name="Rectangle 61">
            <a:extLst>
              <a:ext uri="{FF2B5EF4-FFF2-40B4-BE49-F238E27FC236}">
                <a16:creationId xmlns:a16="http://schemas.microsoft.com/office/drawing/2014/main" id="{03FD0452-0CE2-B445-A2B4-E0FDBF3B4F7C}"/>
              </a:ext>
            </a:extLst>
          </p:cNvPr>
          <p:cNvSpPr/>
          <p:nvPr/>
        </p:nvSpPr>
        <p:spPr>
          <a:xfrm>
            <a:off x="6923620" y="2600465"/>
            <a:ext cx="2571579" cy="302013"/>
          </a:xfrm>
          <a:prstGeom prst="rect">
            <a:avLst/>
          </a:prstGeom>
          <a:solidFill>
            <a:srgbClr val="0454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Modelling and Inverse Theory for Applied Geophysics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[8 EC]</a:t>
            </a:r>
          </a:p>
        </p:txBody>
      </p:sp>
      <p:sp>
        <p:nvSpPr>
          <p:cNvPr id="63" name="Rectangle 62">
            <a:extLst>
              <a:ext uri="{FF2B5EF4-FFF2-40B4-BE49-F238E27FC236}">
                <a16:creationId xmlns:a16="http://schemas.microsoft.com/office/drawing/2014/main" id="{0B7D35BA-2975-3A4D-87A8-1889E0746C9F}"/>
              </a:ext>
            </a:extLst>
          </p:cNvPr>
          <p:cNvSpPr/>
          <p:nvPr/>
        </p:nvSpPr>
        <p:spPr>
          <a:xfrm>
            <a:off x="6923620" y="3192482"/>
            <a:ext cx="2568298" cy="331303"/>
          </a:xfrm>
          <a:prstGeom prst="rect">
            <a:avLst/>
          </a:prstGeom>
          <a:solidFill>
            <a:srgbClr val="0454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Geofluids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[6 EC]</a:t>
            </a:r>
          </a:p>
        </p:txBody>
      </p:sp>
      <p:sp>
        <p:nvSpPr>
          <p:cNvPr id="66" name="Content Placeholder 2">
            <a:extLst>
              <a:ext uri="{FF2B5EF4-FFF2-40B4-BE49-F238E27FC236}">
                <a16:creationId xmlns:a16="http://schemas.microsoft.com/office/drawing/2014/main" id="{BF2AB61B-20AA-5E4B-AA19-73AA849A1520}"/>
              </a:ext>
            </a:extLst>
          </p:cNvPr>
          <p:cNvSpPr>
            <a:spLocks noGrp="1"/>
          </p:cNvSpPr>
          <p:nvPr>
            <p:ph idx="1"/>
          </p:nvPr>
        </p:nvSpPr>
        <p:spPr>
          <a:xfrm>
            <a:off x="100997" y="1616676"/>
            <a:ext cx="2478918" cy="4648163"/>
          </a:xfrm>
        </p:spPr>
        <p:txBody>
          <a:bodyPr/>
          <a:lstStyle/>
          <a:p>
            <a:pPr marL="0" indent="0">
              <a:buNone/>
            </a:pPr>
            <a:r>
              <a:rPr lang="en-GB" dirty="0"/>
              <a:t>Year 1</a:t>
            </a:r>
            <a:endParaRPr lang="en-US" dirty="0"/>
          </a:p>
        </p:txBody>
      </p:sp>
      <p:sp>
        <p:nvSpPr>
          <p:cNvPr id="67" name="Rectangle 66">
            <a:extLst>
              <a:ext uri="{FF2B5EF4-FFF2-40B4-BE49-F238E27FC236}">
                <a16:creationId xmlns:a16="http://schemas.microsoft.com/office/drawing/2014/main" id="{9AB6AC6A-89BD-1748-ABC4-EBC1685BA66A}"/>
              </a:ext>
            </a:extLst>
          </p:cNvPr>
          <p:cNvSpPr/>
          <p:nvPr/>
        </p:nvSpPr>
        <p:spPr>
          <a:xfrm>
            <a:off x="3911024" y="3106959"/>
            <a:ext cx="2558772" cy="209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Suggested Electives</a:t>
            </a:r>
          </a:p>
        </p:txBody>
      </p:sp>
    </p:spTree>
    <p:extLst>
      <p:ext uri="{BB962C8B-B14F-4D97-AF65-F5344CB8AC3E}">
        <p14:creationId xmlns:p14="http://schemas.microsoft.com/office/powerpoint/2010/main" val="2396865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3759" y="0"/>
            <a:ext cx="9475285" cy="1143000"/>
          </a:xfrm>
        </p:spPr>
        <p:txBody>
          <a:bodyPr>
            <a:normAutofit fontScale="90000"/>
          </a:bodyPr>
          <a:lstStyle/>
          <a:p>
            <a:r>
              <a:rPr lang="en-GB" dirty="0"/>
              <a:t>Overview programme Joint MSc AGP</a:t>
            </a:r>
          </a:p>
        </p:txBody>
      </p:sp>
      <p:sp>
        <p:nvSpPr>
          <p:cNvPr id="29" name="Rectangle 28">
            <a:extLst>
              <a:ext uri="{FF2B5EF4-FFF2-40B4-BE49-F238E27FC236}">
                <a16:creationId xmlns:a16="http://schemas.microsoft.com/office/drawing/2014/main" id="{6C81715F-74E3-0A4F-9EF3-EFE74873382C}"/>
              </a:ext>
            </a:extLst>
          </p:cNvPr>
          <p:cNvSpPr/>
          <p:nvPr/>
        </p:nvSpPr>
        <p:spPr>
          <a:xfrm>
            <a:off x="8247746" y="1513114"/>
            <a:ext cx="1317172" cy="3200400"/>
          </a:xfrm>
          <a:prstGeom prst="rect">
            <a:avLst/>
          </a:prstGeom>
          <a:noFill/>
          <a:ln>
            <a:solidFill>
              <a:srgbClr val="BEBEBE"/>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92F8A6D1-55B8-7049-9A9D-3EB161955363}"/>
              </a:ext>
            </a:extLst>
          </p:cNvPr>
          <p:cNvSpPr/>
          <p:nvPr/>
        </p:nvSpPr>
        <p:spPr>
          <a:xfrm>
            <a:off x="6840445" y="1513114"/>
            <a:ext cx="1317172" cy="3200400"/>
          </a:xfrm>
          <a:prstGeom prst="rect">
            <a:avLst/>
          </a:prstGeom>
          <a:noFill/>
          <a:ln>
            <a:solidFill>
              <a:srgbClr val="BEBEBE"/>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0D972764-A162-FB4E-97E5-8458035E091E}"/>
              </a:ext>
            </a:extLst>
          </p:cNvPr>
          <p:cNvSpPr/>
          <p:nvPr/>
        </p:nvSpPr>
        <p:spPr>
          <a:xfrm>
            <a:off x="3912989" y="3087542"/>
            <a:ext cx="2558772" cy="209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Suggested Electives</a:t>
            </a:r>
          </a:p>
        </p:txBody>
      </p:sp>
      <p:sp>
        <p:nvSpPr>
          <p:cNvPr id="44" name="Rectangle 43">
            <a:extLst>
              <a:ext uri="{FF2B5EF4-FFF2-40B4-BE49-F238E27FC236}">
                <a16:creationId xmlns:a16="http://schemas.microsoft.com/office/drawing/2014/main" id="{A212E8B5-976B-DD4D-91F7-F41A99DF0D80}"/>
              </a:ext>
            </a:extLst>
          </p:cNvPr>
          <p:cNvSpPr/>
          <p:nvPr/>
        </p:nvSpPr>
        <p:spPr>
          <a:xfrm>
            <a:off x="6844812" y="1153886"/>
            <a:ext cx="2725615" cy="206453"/>
          </a:xfrm>
          <a:prstGeom prst="rect">
            <a:avLst/>
          </a:prstGeom>
          <a:solidFill>
            <a:schemeClr val="bg1"/>
          </a:solidFill>
          <a:ln>
            <a:solidFill>
              <a:srgbClr val="BEBEB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Q7 &amp; Q8 (Delft/Zürich/Aachen)</a:t>
            </a:r>
          </a:p>
        </p:txBody>
      </p:sp>
      <p:sp>
        <p:nvSpPr>
          <p:cNvPr id="47" name="Rectangle 46">
            <a:extLst>
              <a:ext uri="{FF2B5EF4-FFF2-40B4-BE49-F238E27FC236}">
                <a16:creationId xmlns:a16="http://schemas.microsoft.com/office/drawing/2014/main" id="{466FFF4F-34A0-AC49-BE8A-DCCD22B7CF12}"/>
              </a:ext>
            </a:extLst>
          </p:cNvPr>
          <p:cNvSpPr/>
          <p:nvPr/>
        </p:nvSpPr>
        <p:spPr>
          <a:xfrm>
            <a:off x="5239072" y="1513114"/>
            <a:ext cx="1317172" cy="3200400"/>
          </a:xfrm>
          <a:prstGeom prst="rect">
            <a:avLst/>
          </a:prstGeom>
          <a:noFill/>
          <a:ln>
            <a:solidFill>
              <a:srgbClr val="BEBEBE"/>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E9E6E60B-045F-D94E-958D-C14BF7D5B778}"/>
              </a:ext>
            </a:extLst>
          </p:cNvPr>
          <p:cNvSpPr/>
          <p:nvPr/>
        </p:nvSpPr>
        <p:spPr>
          <a:xfrm>
            <a:off x="5322247" y="1534896"/>
            <a:ext cx="1160795" cy="209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AGP Core Modules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 out of 6)</a:t>
            </a:r>
          </a:p>
        </p:txBody>
      </p:sp>
      <p:sp>
        <p:nvSpPr>
          <p:cNvPr id="49" name="Rectangle 48">
            <a:extLst>
              <a:ext uri="{FF2B5EF4-FFF2-40B4-BE49-F238E27FC236}">
                <a16:creationId xmlns:a16="http://schemas.microsoft.com/office/drawing/2014/main" id="{CEC71C1B-2139-404C-B2C4-A163DA08E9E2}"/>
              </a:ext>
            </a:extLst>
          </p:cNvPr>
          <p:cNvSpPr/>
          <p:nvPr/>
        </p:nvSpPr>
        <p:spPr>
          <a:xfrm>
            <a:off x="3831771" y="1513114"/>
            <a:ext cx="1317172" cy="3200400"/>
          </a:xfrm>
          <a:prstGeom prst="rect">
            <a:avLst/>
          </a:prstGeom>
          <a:noFill/>
          <a:ln>
            <a:solidFill>
              <a:srgbClr val="BEBEBE"/>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59430688-7367-5844-8265-C631BA99BAE5}"/>
              </a:ext>
            </a:extLst>
          </p:cNvPr>
          <p:cNvSpPr/>
          <p:nvPr/>
        </p:nvSpPr>
        <p:spPr>
          <a:xfrm>
            <a:off x="3914946" y="1534896"/>
            <a:ext cx="1160795" cy="209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AGP Core Modules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 out of 6)</a:t>
            </a:r>
          </a:p>
        </p:txBody>
      </p:sp>
      <p:sp>
        <p:nvSpPr>
          <p:cNvPr id="59" name="Rectangle 58">
            <a:extLst>
              <a:ext uri="{FF2B5EF4-FFF2-40B4-BE49-F238E27FC236}">
                <a16:creationId xmlns:a16="http://schemas.microsoft.com/office/drawing/2014/main" id="{6F0E175A-0999-7046-91FE-17DC7100F208}"/>
              </a:ext>
            </a:extLst>
          </p:cNvPr>
          <p:cNvSpPr/>
          <p:nvPr/>
        </p:nvSpPr>
        <p:spPr>
          <a:xfrm>
            <a:off x="3917483" y="1153886"/>
            <a:ext cx="2570820" cy="206453"/>
          </a:xfrm>
          <a:prstGeom prst="rect">
            <a:avLst/>
          </a:prstGeom>
          <a:solidFill>
            <a:schemeClr val="bg1"/>
          </a:solidFill>
          <a:ln>
            <a:solidFill>
              <a:srgbClr val="BEBEB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Q5 &amp; Q6 (Aachen)</a:t>
            </a:r>
          </a:p>
        </p:txBody>
      </p:sp>
      <p:sp>
        <p:nvSpPr>
          <p:cNvPr id="61" name="Rectangle 60">
            <a:extLst>
              <a:ext uri="{FF2B5EF4-FFF2-40B4-BE49-F238E27FC236}">
                <a16:creationId xmlns:a16="http://schemas.microsoft.com/office/drawing/2014/main" id="{D4045B94-4DAD-DA44-8137-73CA2271C63B}"/>
              </a:ext>
            </a:extLst>
          </p:cNvPr>
          <p:cNvSpPr/>
          <p:nvPr/>
        </p:nvSpPr>
        <p:spPr>
          <a:xfrm>
            <a:off x="3903463" y="2345550"/>
            <a:ext cx="2568298" cy="229435"/>
          </a:xfrm>
          <a:prstGeom prst="rect">
            <a:avLst/>
          </a:prstGeom>
          <a:solidFill>
            <a:srgbClr val="0454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Application of Geophysical Prospecting Methods in Earth and  Environmental Science [6 EC]</a:t>
            </a:r>
          </a:p>
        </p:txBody>
      </p:sp>
      <p:sp>
        <p:nvSpPr>
          <p:cNvPr id="63" name="Rectangle 62">
            <a:extLst>
              <a:ext uri="{FF2B5EF4-FFF2-40B4-BE49-F238E27FC236}">
                <a16:creationId xmlns:a16="http://schemas.microsoft.com/office/drawing/2014/main" id="{0B7D35BA-2975-3A4D-87A8-1889E0746C9F}"/>
              </a:ext>
            </a:extLst>
          </p:cNvPr>
          <p:cNvSpPr/>
          <p:nvPr/>
        </p:nvSpPr>
        <p:spPr>
          <a:xfrm>
            <a:off x="3903463" y="3263127"/>
            <a:ext cx="2568298" cy="1420369"/>
          </a:xfrm>
          <a:prstGeom prst="rect">
            <a:avLst/>
          </a:prstGeom>
          <a:solidFill>
            <a:srgbClr val="0454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Data analysis in Geoscience, Mineral exploration, Petroleum system modelling, Sedimentary basin dynamics, Remote sensing of sedimentary basins, Portfolio management and prospect evaluation, Energy resource management, Principles of plate tectonics, Plate tectonics seminar, Numerical Methods for Geophysical Flows, Neotectonics and Earthquake Geology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 EC 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Finite elements in fluids, Economics of technological diffusion, Machine learning, Underground excavation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[6 EC each]</a:t>
            </a:r>
          </a:p>
        </p:txBody>
      </p:sp>
      <p:sp>
        <p:nvSpPr>
          <p:cNvPr id="42" name="Rectangle 41">
            <a:extLst>
              <a:ext uri="{FF2B5EF4-FFF2-40B4-BE49-F238E27FC236}">
                <a16:creationId xmlns:a16="http://schemas.microsoft.com/office/drawing/2014/main" id="{0A2FB89F-577A-3948-A809-5F253A83B54C}"/>
              </a:ext>
            </a:extLst>
          </p:cNvPr>
          <p:cNvSpPr/>
          <p:nvPr/>
        </p:nvSpPr>
        <p:spPr>
          <a:xfrm>
            <a:off x="6923620" y="1774047"/>
            <a:ext cx="2568298" cy="331303"/>
          </a:xfrm>
          <a:prstGeom prst="rect">
            <a:avLst/>
          </a:prstGeom>
          <a:solidFill>
            <a:srgbClr val="0454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Thesis Project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[30 EC]</a:t>
            </a:r>
          </a:p>
        </p:txBody>
      </p:sp>
      <p:sp>
        <p:nvSpPr>
          <p:cNvPr id="64" name="Rectangle 63">
            <a:extLst>
              <a:ext uri="{FF2B5EF4-FFF2-40B4-BE49-F238E27FC236}">
                <a16:creationId xmlns:a16="http://schemas.microsoft.com/office/drawing/2014/main" id="{EADD1582-6576-C341-9334-A5049B6B1AE7}"/>
              </a:ext>
            </a:extLst>
          </p:cNvPr>
          <p:cNvSpPr/>
          <p:nvPr/>
        </p:nvSpPr>
        <p:spPr>
          <a:xfrm>
            <a:off x="3903463" y="2156514"/>
            <a:ext cx="2568298" cy="155865"/>
          </a:xfrm>
          <a:prstGeom prst="rect">
            <a:avLst/>
          </a:prstGeom>
          <a:solidFill>
            <a:srgbClr val="0454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Geophysical Logging and Log Interpretation [6 EC]</a:t>
            </a:r>
          </a:p>
        </p:txBody>
      </p:sp>
      <p:sp>
        <p:nvSpPr>
          <p:cNvPr id="65" name="Rectangle 64">
            <a:extLst>
              <a:ext uri="{FF2B5EF4-FFF2-40B4-BE49-F238E27FC236}">
                <a16:creationId xmlns:a16="http://schemas.microsoft.com/office/drawing/2014/main" id="{09F2864B-1A92-6B48-87D4-1B12601DF2CF}"/>
              </a:ext>
            </a:extLst>
          </p:cNvPr>
          <p:cNvSpPr/>
          <p:nvPr/>
        </p:nvSpPr>
        <p:spPr>
          <a:xfrm>
            <a:off x="3903463" y="2789310"/>
            <a:ext cx="2568298" cy="255813"/>
          </a:xfrm>
          <a:prstGeom prst="rect">
            <a:avLst/>
          </a:prstGeom>
          <a:solidFill>
            <a:srgbClr val="0454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Numerical Reservoir Engineering + Advanced Mathematical Modelling in Applied Geosciences [6 EC]</a:t>
            </a:r>
          </a:p>
        </p:txBody>
      </p:sp>
      <p:sp>
        <p:nvSpPr>
          <p:cNvPr id="66" name="Rectangle 65">
            <a:extLst>
              <a:ext uri="{FF2B5EF4-FFF2-40B4-BE49-F238E27FC236}">
                <a16:creationId xmlns:a16="http://schemas.microsoft.com/office/drawing/2014/main" id="{3C6E4E1D-AAEE-9248-A445-75792308B543}"/>
              </a:ext>
            </a:extLst>
          </p:cNvPr>
          <p:cNvSpPr/>
          <p:nvPr/>
        </p:nvSpPr>
        <p:spPr>
          <a:xfrm>
            <a:off x="3903463" y="2604671"/>
            <a:ext cx="2568298" cy="155865"/>
          </a:xfrm>
          <a:prstGeom prst="rect">
            <a:avLst/>
          </a:prstGeom>
          <a:solidFill>
            <a:srgbClr val="0454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Hydrogeophysics</a:t>
            </a: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and Engineering Geophysics [6 EC]</a:t>
            </a:r>
          </a:p>
        </p:txBody>
      </p:sp>
      <p:sp>
        <p:nvSpPr>
          <p:cNvPr id="67" name="Rectangle 66">
            <a:extLst>
              <a:ext uri="{FF2B5EF4-FFF2-40B4-BE49-F238E27FC236}">
                <a16:creationId xmlns:a16="http://schemas.microsoft.com/office/drawing/2014/main" id="{BAF6F3F5-F0D3-2049-BF28-90E367F34104}"/>
              </a:ext>
            </a:extLst>
          </p:cNvPr>
          <p:cNvSpPr/>
          <p:nvPr/>
        </p:nvSpPr>
        <p:spPr>
          <a:xfrm>
            <a:off x="3903463" y="1963083"/>
            <a:ext cx="2568298" cy="155865"/>
          </a:xfrm>
          <a:prstGeom prst="rect">
            <a:avLst/>
          </a:prstGeom>
          <a:solidFill>
            <a:srgbClr val="0454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Petrophysics for Applied Geophysics [6 EC]</a:t>
            </a:r>
          </a:p>
        </p:txBody>
      </p:sp>
      <p:sp>
        <p:nvSpPr>
          <p:cNvPr id="68" name="Rectangle 67">
            <a:extLst>
              <a:ext uri="{FF2B5EF4-FFF2-40B4-BE49-F238E27FC236}">
                <a16:creationId xmlns:a16="http://schemas.microsoft.com/office/drawing/2014/main" id="{269F7FF5-BF58-B243-9387-A5DACC926B84}"/>
              </a:ext>
            </a:extLst>
          </p:cNvPr>
          <p:cNvSpPr/>
          <p:nvPr/>
        </p:nvSpPr>
        <p:spPr>
          <a:xfrm>
            <a:off x="3903463" y="1774047"/>
            <a:ext cx="2568298" cy="155865"/>
          </a:xfrm>
          <a:prstGeom prst="rect">
            <a:avLst/>
          </a:prstGeom>
          <a:solidFill>
            <a:srgbClr val="0454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Research module in applied geophysics [6 EC]</a:t>
            </a:r>
          </a:p>
        </p:txBody>
      </p:sp>
      <p:sp>
        <p:nvSpPr>
          <p:cNvPr id="69" name="Content Placeholder 2">
            <a:extLst>
              <a:ext uri="{FF2B5EF4-FFF2-40B4-BE49-F238E27FC236}">
                <a16:creationId xmlns:a16="http://schemas.microsoft.com/office/drawing/2014/main" id="{DA081B76-19DA-C347-AA70-36A5C3042F7E}"/>
              </a:ext>
            </a:extLst>
          </p:cNvPr>
          <p:cNvSpPr>
            <a:spLocks noGrp="1"/>
          </p:cNvSpPr>
          <p:nvPr>
            <p:ph idx="1"/>
          </p:nvPr>
        </p:nvSpPr>
        <p:spPr>
          <a:xfrm>
            <a:off x="100997" y="1616676"/>
            <a:ext cx="2478918" cy="4648163"/>
          </a:xfrm>
        </p:spPr>
        <p:txBody>
          <a:bodyPr/>
          <a:lstStyle/>
          <a:p>
            <a:pPr marL="0" indent="0">
              <a:buNone/>
            </a:pPr>
            <a:r>
              <a:rPr lang="en-GB" dirty="0"/>
              <a:t>Year 2</a:t>
            </a:r>
            <a:endParaRPr lang="en-US" dirty="0"/>
          </a:p>
        </p:txBody>
      </p:sp>
    </p:spTree>
    <p:extLst>
      <p:ext uri="{BB962C8B-B14F-4D97-AF65-F5344CB8AC3E}">
        <p14:creationId xmlns:p14="http://schemas.microsoft.com/office/powerpoint/2010/main" val="3240206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Preparations for Joint MSc AGP</a:t>
            </a:r>
            <a:br>
              <a:rPr lang="en-US" dirty="0"/>
            </a:br>
            <a:endParaRPr lang="en-GB" dirty="0"/>
          </a:p>
        </p:txBody>
      </p:sp>
      <p:sp>
        <p:nvSpPr>
          <p:cNvPr id="3" name="Content Placeholder 2"/>
          <p:cNvSpPr>
            <a:spLocks noGrp="1"/>
          </p:cNvSpPr>
          <p:nvPr>
            <p:ph idx="1"/>
          </p:nvPr>
        </p:nvSpPr>
        <p:spPr>
          <a:xfrm>
            <a:off x="2350807" y="1064740"/>
            <a:ext cx="9475285" cy="4648163"/>
          </a:xfrm>
        </p:spPr>
        <p:txBody>
          <a:bodyPr>
            <a:normAutofit/>
          </a:bodyPr>
          <a:lstStyle/>
          <a:p>
            <a:r>
              <a:rPr lang="en-GB" sz="3200" dirty="0"/>
              <a:t>Students with AES BSc are well prepared</a:t>
            </a:r>
          </a:p>
          <a:p>
            <a:r>
              <a:rPr lang="en-GB" sz="3200" dirty="0"/>
              <a:t>Students with other TU Delft BSc may want to study Geology (e.g. MOOC)</a:t>
            </a:r>
          </a:p>
          <a:p>
            <a:r>
              <a:rPr lang="en-GB" sz="3200" dirty="0"/>
              <a:t>Students with Earth Science BSc may want to take additional Math &amp; Physics</a:t>
            </a:r>
          </a:p>
        </p:txBody>
      </p:sp>
    </p:spTree>
    <p:extLst>
      <p:ext uri="{BB962C8B-B14F-4D97-AF65-F5344CB8AC3E}">
        <p14:creationId xmlns:p14="http://schemas.microsoft.com/office/powerpoint/2010/main" val="1944583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MSC AES</a:t>
            </a:r>
            <a:endParaRPr lang="en-GB" dirty="0"/>
          </a:p>
        </p:txBody>
      </p:sp>
      <p:sp>
        <p:nvSpPr>
          <p:cNvPr id="3" name="Content Placeholder 2"/>
          <p:cNvSpPr>
            <a:spLocks noGrp="1"/>
          </p:cNvSpPr>
          <p:nvPr>
            <p:ph idx="1"/>
          </p:nvPr>
        </p:nvSpPr>
        <p:spPr/>
        <p:txBody>
          <a:bodyPr/>
          <a:lstStyle/>
          <a:p>
            <a:r>
              <a:rPr lang="en-GB" dirty="0" err="1" smtClean="0"/>
              <a:t>Studyadvisors</a:t>
            </a:r>
            <a:endParaRPr lang="en-GB" dirty="0" smtClean="0"/>
          </a:p>
          <a:p>
            <a:r>
              <a:rPr lang="en-GB" dirty="0" smtClean="0"/>
              <a:t>Student portal</a:t>
            </a:r>
            <a:r>
              <a:rPr lang="en-GB" dirty="0">
                <a:hlinkClick r:id="rId2"/>
              </a:rPr>
              <a:t> MSc AES</a:t>
            </a:r>
            <a:r>
              <a:rPr lang="en-GB" dirty="0" smtClean="0"/>
              <a:t> </a:t>
            </a:r>
          </a:p>
          <a:p>
            <a:r>
              <a:rPr lang="en-GB" dirty="0" smtClean="0">
                <a:hlinkClick r:id="rId3"/>
              </a:rPr>
              <a:t>Website MSc AES</a:t>
            </a:r>
            <a:endParaRPr lang="en-GB" dirty="0"/>
          </a:p>
        </p:txBody>
      </p:sp>
    </p:spTree>
    <p:extLst>
      <p:ext uri="{BB962C8B-B14F-4D97-AF65-F5344CB8AC3E}">
        <p14:creationId xmlns:p14="http://schemas.microsoft.com/office/powerpoint/2010/main" val="2356033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General introduction, MUDE and Cross-overs: Before we start…</a:t>
            </a:r>
            <a:endParaRPr lang="en-GB" dirty="0"/>
          </a:p>
        </p:txBody>
      </p:sp>
      <p:sp>
        <p:nvSpPr>
          <p:cNvPr id="3" name="Content Placeholder 2"/>
          <p:cNvSpPr>
            <a:spLocks noGrp="1"/>
          </p:cNvSpPr>
          <p:nvPr>
            <p:ph idx="1"/>
          </p:nvPr>
        </p:nvSpPr>
        <p:spPr/>
        <p:txBody>
          <a:bodyPr>
            <a:normAutofit fontScale="77500" lnSpcReduction="20000"/>
          </a:bodyPr>
          <a:lstStyle/>
          <a:p>
            <a:r>
              <a:rPr lang="en-GB" dirty="0"/>
              <a:t>The general introduction about all three new MSc programmes at CEG is presented in room A. This is also streamed to rooms B, C and </a:t>
            </a:r>
            <a:r>
              <a:rPr lang="en-GB" dirty="0" smtClean="0"/>
              <a:t>D.</a:t>
            </a:r>
            <a:endParaRPr lang="en-GB" dirty="0"/>
          </a:p>
          <a:p>
            <a:r>
              <a:rPr lang="en-US" dirty="0"/>
              <a:t>You can ask your questions after the presentation.</a:t>
            </a:r>
          </a:p>
          <a:p>
            <a:r>
              <a:rPr lang="en-US" dirty="0"/>
              <a:t>Students watching from home can ask their questions in the Teams chat (Teams </a:t>
            </a:r>
            <a:r>
              <a:rPr lang="en-US" dirty="0" smtClean="0"/>
              <a:t>link in invitation). </a:t>
            </a:r>
            <a:r>
              <a:rPr lang="en-US" dirty="0"/>
              <a:t>Please turn off your camera and microphone in this Teams meeting.</a:t>
            </a:r>
          </a:p>
          <a:p>
            <a:r>
              <a:rPr lang="en-GB" dirty="0"/>
              <a:t>All sessions are recorded</a:t>
            </a:r>
            <a:r>
              <a:rPr lang="en-GB" dirty="0" smtClean="0"/>
              <a:t>. Recordings </a:t>
            </a:r>
            <a:r>
              <a:rPr lang="en-GB" dirty="0"/>
              <a:t>will be made available on portal and Brightspace.</a:t>
            </a:r>
          </a:p>
        </p:txBody>
      </p:sp>
    </p:spTree>
    <p:extLst>
      <p:ext uri="{BB962C8B-B14F-4D97-AF65-F5344CB8AC3E}">
        <p14:creationId xmlns:p14="http://schemas.microsoft.com/office/powerpoint/2010/main" val="1361772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3759" y="0"/>
            <a:ext cx="9475285" cy="1143000"/>
          </a:xfrm>
        </p:spPr>
        <p:txBody>
          <a:bodyPr/>
          <a:lstStyle/>
          <a:p>
            <a:r>
              <a:rPr lang="en-GB" dirty="0"/>
              <a:t>Overview programme MSc AES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8216" y="1120771"/>
            <a:ext cx="5952515" cy="5737229"/>
          </a:xfrm>
          <a:prstGeom prst="rect">
            <a:avLst/>
          </a:prstGeom>
        </p:spPr>
      </p:pic>
      <p:sp>
        <p:nvSpPr>
          <p:cNvPr id="7" name="Content Placeholder 2">
            <a:extLst>
              <a:ext uri="{FF2B5EF4-FFF2-40B4-BE49-F238E27FC236}">
                <a16:creationId xmlns:a16="http://schemas.microsoft.com/office/drawing/2014/main" id="{9EAA944A-7327-8046-BB12-9C091886AC22}"/>
              </a:ext>
            </a:extLst>
          </p:cNvPr>
          <p:cNvSpPr txBox="1">
            <a:spLocks/>
          </p:cNvSpPr>
          <p:nvPr/>
        </p:nvSpPr>
        <p:spPr>
          <a:xfrm>
            <a:off x="100997" y="1616676"/>
            <a:ext cx="2478918" cy="4648163"/>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Clr>
                <a:srgbClr val="00A6D6"/>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00A6D6"/>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00A6D6"/>
              </a:buClr>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
                <a:srgbClr val="00A6D6"/>
              </a:buClr>
              <a:buSzTx/>
              <a:buFont typeface="Arial"/>
              <a:buNone/>
              <a:tabLst/>
              <a:defRPr/>
            </a:pPr>
            <a:r>
              <a:rPr kumimoji="0" lang="en-GB" sz="3733" b="0" i="0" u="none" strike="noStrike" kern="1200" cap="none" spc="0" normalizeH="0" baseline="0" noProof="0" dirty="0">
                <a:ln>
                  <a:noFill/>
                </a:ln>
                <a:solidFill>
                  <a:prstClr val="black"/>
                </a:solidFill>
                <a:effectLst/>
                <a:uLnTx/>
                <a:uFillTx/>
                <a:latin typeface="Arial"/>
                <a:ea typeface="+mn-ea"/>
                <a:cs typeface="Arial"/>
              </a:rPr>
              <a:t>Year 1</a:t>
            </a:r>
            <a:endParaRPr kumimoji="0" lang="en-US" sz="3733"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479052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0808" y="0"/>
            <a:ext cx="9475285" cy="1143000"/>
          </a:xfrm>
        </p:spPr>
        <p:txBody>
          <a:bodyPr/>
          <a:lstStyle/>
          <a:p>
            <a:r>
              <a:rPr lang="en-GB" dirty="0"/>
              <a:t>Overview programme MSc AES</a:t>
            </a:r>
            <a:endParaRPr lang="en-US" dirty="0"/>
          </a:p>
        </p:txBody>
      </p:sp>
      <p:sp>
        <p:nvSpPr>
          <p:cNvPr id="3" name="Content Placeholder 2"/>
          <p:cNvSpPr>
            <a:spLocks noGrp="1"/>
          </p:cNvSpPr>
          <p:nvPr>
            <p:ph idx="1"/>
          </p:nvPr>
        </p:nvSpPr>
        <p:spPr>
          <a:xfrm>
            <a:off x="2350808" y="1104918"/>
            <a:ext cx="9475285" cy="4648163"/>
          </a:xfrm>
        </p:spPr>
        <p:txBody>
          <a:bodyPr/>
          <a:lstStyle/>
          <a:p>
            <a:r>
              <a:rPr lang="en-GB" dirty="0"/>
              <a:t>Year 1 Q4: B-modules Theory units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272" y="0"/>
            <a:ext cx="1758978"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236304"/>
            <a:ext cx="5905500" cy="4621696"/>
          </a:xfrm>
          <a:prstGeom prst="rect">
            <a:avLst/>
          </a:prstGeom>
        </p:spPr>
      </p:pic>
      <p:cxnSp>
        <p:nvCxnSpPr>
          <p:cNvPr id="7" name="Straight Connector 6"/>
          <p:cNvCxnSpPr/>
          <p:nvPr/>
        </p:nvCxnSpPr>
        <p:spPr>
          <a:xfrm>
            <a:off x="1021492" y="1762897"/>
            <a:ext cx="0" cy="6096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037968" y="3361038"/>
            <a:ext cx="0" cy="61783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017374" y="5037438"/>
            <a:ext cx="0" cy="61783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029730" y="2001795"/>
            <a:ext cx="2916194" cy="988540"/>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037968" y="3657600"/>
            <a:ext cx="2763794" cy="12357"/>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072879" y="4753232"/>
            <a:ext cx="2728883" cy="716692"/>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7508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programme MSc AES</a:t>
            </a:r>
            <a:endParaRPr lang="en-US" dirty="0"/>
          </a:p>
        </p:txBody>
      </p:sp>
      <p:sp>
        <p:nvSpPr>
          <p:cNvPr id="3" name="Content Placeholder 2"/>
          <p:cNvSpPr>
            <a:spLocks noGrp="1"/>
          </p:cNvSpPr>
          <p:nvPr>
            <p:ph idx="1"/>
          </p:nvPr>
        </p:nvSpPr>
        <p:spPr>
          <a:xfrm>
            <a:off x="100997" y="1616676"/>
            <a:ext cx="2478918" cy="4648163"/>
          </a:xfrm>
        </p:spPr>
        <p:txBody>
          <a:bodyPr/>
          <a:lstStyle/>
          <a:p>
            <a:pPr marL="0" indent="0">
              <a:buNone/>
            </a:pPr>
            <a:r>
              <a:rPr lang="en-GB" dirty="0"/>
              <a:t>Year 2</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9719" y="1528805"/>
            <a:ext cx="7993792" cy="5329195"/>
          </a:xfrm>
          <a:prstGeom prst="rect">
            <a:avLst/>
          </a:prstGeom>
        </p:spPr>
      </p:pic>
    </p:spTree>
    <p:extLst>
      <p:ext uri="{BB962C8B-B14F-4D97-AF65-F5344CB8AC3E}">
        <p14:creationId xmlns:p14="http://schemas.microsoft.com/office/powerpoint/2010/main" val="1889135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0807" y="593868"/>
            <a:ext cx="9475285" cy="1143000"/>
          </a:xfrm>
        </p:spPr>
        <p:txBody>
          <a:bodyPr>
            <a:normAutofit fontScale="90000"/>
          </a:bodyPr>
          <a:lstStyle/>
          <a:p>
            <a:r>
              <a:rPr lang="en-US" sz="4400" dirty="0"/>
              <a:t>Possibilities and choices to make </a:t>
            </a:r>
            <a:br>
              <a:rPr lang="en-US" sz="4400" dirty="0"/>
            </a:br>
            <a:r>
              <a:rPr lang="en-US" sz="4400" dirty="0"/>
              <a:t>in programme MSc AES</a:t>
            </a:r>
            <a:r>
              <a:rPr lang="en-US" dirty="0"/>
              <a:t/>
            </a:r>
            <a:br>
              <a:rPr lang="en-US" dirty="0"/>
            </a:br>
            <a:endParaRPr lang="en-GB" dirty="0"/>
          </a:p>
        </p:txBody>
      </p:sp>
      <p:sp>
        <p:nvSpPr>
          <p:cNvPr id="3" name="Content Placeholder 2"/>
          <p:cNvSpPr>
            <a:spLocks noGrp="1"/>
          </p:cNvSpPr>
          <p:nvPr>
            <p:ph idx="1"/>
          </p:nvPr>
        </p:nvSpPr>
        <p:spPr>
          <a:xfrm>
            <a:off x="2342570" y="1800394"/>
            <a:ext cx="9475285" cy="4648163"/>
          </a:xfrm>
        </p:spPr>
        <p:txBody>
          <a:bodyPr>
            <a:normAutofit fontScale="85000" lnSpcReduction="20000"/>
          </a:bodyPr>
          <a:lstStyle/>
          <a:p>
            <a:r>
              <a:rPr lang="en-GB" dirty="0"/>
              <a:t>For Q3: </a:t>
            </a:r>
          </a:p>
          <a:p>
            <a:pPr lvl="1"/>
            <a:r>
              <a:rPr lang="en-GB" dirty="0"/>
              <a:t>which discipline core?</a:t>
            </a:r>
          </a:p>
          <a:p>
            <a:pPr lvl="1"/>
            <a:r>
              <a:rPr lang="en-GB" dirty="0"/>
              <a:t>Which A-module?</a:t>
            </a:r>
          </a:p>
          <a:p>
            <a:r>
              <a:rPr lang="en-GB" dirty="0"/>
              <a:t>For Q4:</a:t>
            </a:r>
          </a:p>
          <a:p>
            <a:pPr lvl="1"/>
            <a:r>
              <a:rPr lang="en-GB" dirty="0"/>
              <a:t>Which B-module and which units?</a:t>
            </a:r>
          </a:p>
          <a:p>
            <a:r>
              <a:rPr lang="en-GB" dirty="0"/>
              <a:t>For Q5: </a:t>
            </a:r>
          </a:p>
          <a:p>
            <a:pPr lvl="1"/>
            <a:r>
              <a:rPr lang="en-GB" dirty="0"/>
              <a:t>JIP, MDP or (which) electives?</a:t>
            </a:r>
          </a:p>
          <a:p>
            <a:r>
              <a:rPr lang="en-GB" dirty="0"/>
              <a:t>For Q6:</a:t>
            </a:r>
          </a:p>
          <a:p>
            <a:pPr lvl="1"/>
            <a:r>
              <a:rPr lang="en-GB" dirty="0"/>
              <a:t>Which cross-over?</a:t>
            </a:r>
          </a:p>
          <a:p>
            <a:pPr lvl="1"/>
            <a:r>
              <a:rPr lang="en-GB" dirty="0"/>
              <a:t>Which thesis subject? </a:t>
            </a:r>
          </a:p>
        </p:txBody>
      </p:sp>
    </p:spTree>
    <p:extLst>
      <p:ext uri="{BB962C8B-B14F-4D97-AF65-F5344CB8AC3E}">
        <p14:creationId xmlns:p14="http://schemas.microsoft.com/office/powerpoint/2010/main" val="2526436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Preparations for MSc AES</a:t>
            </a:r>
            <a:br>
              <a:rPr lang="en-US" dirty="0"/>
            </a:br>
            <a:endParaRPr lang="en-GB" dirty="0"/>
          </a:p>
        </p:txBody>
      </p:sp>
      <p:sp>
        <p:nvSpPr>
          <p:cNvPr id="3" name="Content Placeholder 2"/>
          <p:cNvSpPr>
            <a:spLocks noGrp="1"/>
          </p:cNvSpPr>
          <p:nvPr>
            <p:ph idx="1"/>
          </p:nvPr>
        </p:nvSpPr>
        <p:spPr>
          <a:xfrm>
            <a:off x="2350807" y="1064740"/>
            <a:ext cx="9475285" cy="4648163"/>
          </a:xfrm>
        </p:spPr>
        <p:txBody>
          <a:bodyPr>
            <a:normAutofit/>
          </a:bodyPr>
          <a:lstStyle/>
          <a:p>
            <a:r>
              <a:rPr lang="en-GB" sz="3200" dirty="0"/>
              <a:t>Students with AES BSc are well prepared</a:t>
            </a:r>
          </a:p>
          <a:p>
            <a:r>
              <a:rPr lang="en-GB" sz="3200" dirty="0"/>
              <a:t>Students with other TU Delft BSc may want to study Geology (e.g. MOOC)</a:t>
            </a:r>
          </a:p>
          <a:p>
            <a:r>
              <a:rPr lang="en-GB" sz="3200" dirty="0"/>
              <a:t>Students with Earth Science BSc may want to take additional Math &amp; Physics</a:t>
            </a:r>
          </a:p>
        </p:txBody>
      </p:sp>
    </p:spTree>
    <p:extLst>
      <p:ext uri="{BB962C8B-B14F-4D97-AF65-F5344CB8AC3E}">
        <p14:creationId xmlns:p14="http://schemas.microsoft.com/office/powerpoint/2010/main" val="349387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Information</a:t>
            </a:r>
          </a:p>
        </p:txBody>
      </p:sp>
      <p:sp>
        <p:nvSpPr>
          <p:cNvPr id="3" name="Content Placeholder 2"/>
          <p:cNvSpPr>
            <a:spLocks noGrp="1"/>
          </p:cNvSpPr>
          <p:nvPr>
            <p:ph idx="1"/>
          </p:nvPr>
        </p:nvSpPr>
        <p:spPr/>
        <p:txBody>
          <a:bodyPr/>
          <a:lstStyle/>
          <a:p>
            <a:r>
              <a:rPr lang="en-GB" dirty="0"/>
              <a:t>Study advisors</a:t>
            </a:r>
          </a:p>
          <a:p>
            <a:r>
              <a:rPr lang="en-GB" dirty="0"/>
              <a:t>Director of studies </a:t>
            </a:r>
            <a:r>
              <a:rPr lang="en-GB" dirty="0" err="1"/>
              <a:t>Drs.</a:t>
            </a:r>
            <a:r>
              <a:rPr lang="en-GB" dirty="0"/>
              <a:t> J. K. </a:t>
            </a:r>
            <a:r>
              <a:rPr lang="en-GB" dirty="0" err="1"/>
              <a:t>Blom</a:t>
            </a:r>
            <a:endParaRPr lang="en-GB" dirty="0"/>
          </a:p>
          <a:p>
            <a:r>
              <a:rPr lang="en-GB" dirty="0"/>
              <a:t>Student portal, FAQ</a:t>
            </a:r>
          </a:p>
          <a:p>
            <a:r>
              <a:rPr lang="en-GB" dirty="0"/>
              <a:t>Website </a:t>
            </a:r>
            <a:r>
              <a:rPr lang="en-GB" dirty="0">
                <a:hlinkClick r:id="rId2"/>
              </a:rPr>
              <a:t>https://www.tudelft.nl/onderwijs/opleidingen/masters/aes/msc-applied-earth-sciences</a:t>
            </a:r>
            <a:r>
              <a:rPr lang="en-GB" dirty="0"/>
              <a:t> </a:t>
            </a:r>
          </a:p>
        </p:txBody>
      </p:sp>
    </p:spTree>
    <p:extLst>
      <p:ext uri="{BB962C8B-B14F-4D97-AF65-F5344CB8AC3E}">
        <p14:creationId xmlns:p14="http://schemas.microsoft.com/office/powerpoint/2010/main" val="4241698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sz="5400" dirty="0"/>
              <a:t>Joint MSc Applied Geophysics</a:t>
            </a:r>
            <a:br>
              <a:rPr lang="en-GB" sz="5400" dirty="0"/>
            </a:br>
            <a:r>
              <a:rPr lang="en-GB" sz="5400" dirty="0"/>
              <a:t/>
            </a:r>
            <a:br>
              <a:rPr lang="en-GB" sz="5400" dirty="0"/>
            </a:br>
            <a:r>
              <a:rPr lang="en-GB" sz="2800" dirty="0">
                <a:solidFill>
                  <a:prstClr val="black"/>
                </a:solidFill>
              </a:rPr>
              <a:t>Information for third-year bachelor students</a:t>
            </a:r>
            <a:endParaRPr lang="en-GB" sz="5400" dirty="0"/>
          </a:p>
        </p:txBody>
      </p:sp>
      <p:pic>
        <p:nvPicPr>
          <p:cNvPr id="5" name="Picture 4">
            <a:extLst>
              <a:ext uri="{FF2B5EF4-FFF2-40B4-BE49-F238E27FC236}">
                <a16:creationId xmlns:a16="http://schemas.microsoft.com/office/drawing/2014/main" id="{AA3E016A-CE05-7547-9763-3DA23BE5F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5736" y="5069115"/>
            <a:ext cx="2514600" cy="660400"/>
          </a:xfrm>
          <a:prstGeom prst="rect">
            <a:avLst/>
          </a:prstGeom>
          <a:solidFill>
            <a:srgbClr val="045493"/>
          </a:solidFill>
        </p:spPr>
      </p:pic>
    </p:spTree>
    <p:extLst>
      <p:ext uri="{BB962C8B-B14F-4D97-AF65-F5344CB8AC3E}">
        <p14:creationId xmlns:p14="http://schemas.microsoft.com/office/powerpoint/2010/main" val="3718186495"/>
      </p:ext>
    </p:extLst>
  </p:cSld>
  <p:clrMapOvr>
    <a:masterClrMapping/>
  </p:clrMapOvr>
</p:sld>
</file>

<file path=ppt/theme/theme1.xml><?xml version="1.0" encoding="utf-8"?>
<a:theme xmlns:a="http://schemas.openxmlformats.org/drawingml/2006/main" name="1_Office Theme">
  <a:themeElements>
    <a:clrScheme name="TU Delft">
      <a:dk1>
        <a:sysClr val="windowText" lastClr="000000"/>
      </a:dk1>
      <a:lt1>
        <a:srgbClr val="FFFFFF"/>
      </a:lt1>
      <a:dk2>
        <a:srgbClr val="00A6D6"/>
      </a:dk2>
      <a:lt2>
        <a:srgbClr val="FFFFFF"/>
      </a:lt2>
      <a:accent1>
        <a:srgbClr val="A5CA1A"/>
      </a:accent1>
      <a:accent2>
        <a:srgbClr val="E21A1A"/>
      </a:accent2>
      <a:accent3>
        <a:srgbClr val="6D177F"/>
      </a:accent3>
      <a:accent4>
        <a:srgbClr val="E64616"/>
      </a:accent4>
      <a:accent5>
        <a:srgbClr val="008891"/>
      </a:accent5>
      <a:accent6>
        <a:srgbClr val="6B868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667</Words>
  <Application>Microsoft Office PowerPoint</Application>
  <PresentationFormat>Widescreen</PresentationFormat>
  <Paragraphs>100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Bahnschrift</vt:lpstr>
      <vt:lpstr>Calibri</vt:lpstr>
      <vt:lpstr>Tahoma</vt:lpstr>
      <vt:lpstr>1_Office Theme</vt:lpstr>
      <vt:lpstr>MSc Applied Earth Sciences  Information for third-year bachelor students  Room C</vt:lpstr>
      <vt:lpstr>General introduction, MUDE and Cross-overs: Before we start…</vt:lpstr>
      <vt:lpstr>Overview programme MSc AES</vt:lpstr>
      <vt:lpstr>Overview programme MSc AES</vt:lpstr>
      <vt:lpstr>Overview programme MSc AES</vt:lpstr>
      <vt:lpstr>Possibilities and choices to make  in programme MSc AES </vt:lpstr>
      <vt:lpstr>Preparations for MSc AES </vt:lpstr>
      <vt:lpstr>Information</vt:lpstr>
      <vt:lpstr>Joint MSc Applied Geophysics  Information for third-year bachelor students</vt:lpstr>
      <vt:lpstr>Overview programme Joint MSc AGP</vt:lpstr>
      <vt:lpstr>Overview programme Joint MSc AGP</vt:lpstr>
      <vt:lpstr>Preparations for Joint MSc AGP </vt:lpstr>
      <vt:lpstr>Information MSC AES</vt:lpstr>
    </vt:vector>
  </TitlesOfParts>
  <Company>TU Delft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MSc Applied Earth Sciences  Information for third-year bachelor students  Room C</dc:title>
  <dc:creator>Juliette Weitenberg</dc:creator>
  <cp:lastModifiedBy>Juliette Weitenberg</cp:lastModifiedBy>
  <cp:revision>1</cp:revision>
  <dcterms:created xsi:type="dcterms:W3CDTF">2021-09-30T10:02:47Z</dcterms:created>
  <dcterms:modified xsi:type="dcterms:W3CDTF">2021-09-30T10:03:06Z</dcterms:modified>
</cp:coreProperties>
</file>