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1"/>
  </p:notesMasterIdLst>
  <p:handoutMasterIdLst>
    <p:handoutMasterId r:id="rId62"/>
  </p:handoutMasterIdLst>
  <p:sldIdLst>
    <p:sldId id="256" r:id="rId3"/>
    <p:sldId id="319" r:id="rId4"/>
    <p:sldId id="266" r:id="rId5"/>
    <p:sldId id="320" r:id="rId6"/>
    <p:sldId id="321" r:id="rId7"/>
    <p:sldId id="267" r:id="rId8"/>
    <p:sldId id="268" r:id="rId9"/>
    <p:sldId id="269" r:id="rId10"/>
    <p:sldId id="305" r:id="rId11"/>
    <p:sldId id="270" r:id="rId12"/>
    <p:sldId id="315" r:id="rId13"/>
    <p:sldId id="271" r:id="rId14"/>
    <p:sldId id="330" r:id="rId15"/>
    <p:sldId id="316" r:id="rId16"/>
    <p:sldId id="272" r:id="rId17"/>
    <p:sldId id="273" r:id="rId18"/>
    <p:sldId id="274" r:id="rId19"/>
    <p:sldId id="275" r:id="rId20"/>
    <p:sldId id="276" r:id="rId21"/>
    <p:sldId id="277" r:id="rId22"/>
    <p:sldId id="278" r:id="rId23"/>
    <p:sldId id="279" r:id="rId24"/>
    <p:sldId id="280" r:id="rId25"/>
    <p:sldId id="281" r:id="rId26"/>
    <p:sldId id="282" r:id="rId27"/>
    <p:sldId id="304" r:id="rId28"/>
    <p:sldId id="283" r:id="rId29"/>
    <p:sldId id="285" r:id="rId30"/>
    <p:sldId id="284" r:id="rId31"/>
    <p:sldId id="307" r:id="rId32"/>
    <p:sldId id="297" r:id="rId33"/>
    <p:sldId id="286" r:id="rId34"/>
    <p:sldId id="308" r:id="rId35"/>
    <p:sldId id="309" r:id="rId36"/>
    <p:sldId id="310" r:id="rId37"/>
    <p:sldId id="306" r:id="rId38"/>
    <p:sldId id="289" r:id="rId39"/>
    <p:sldId id="290" r:id="rId40"/>
    <p:sldId id="311" r:id="rId41"/>
    <p:sldId id="291" r:id="rId42"/>
    <p:sldId id="312" r:id="rId43"/>
    <p:sldId id="292" r:id="rId44"/>
    <p:sldId id="293" r:id="rId45"/>
    <p:sldId id="294" r:id="rId46"/>
    <p:sldId id="295" r:id="rId47"/>
    <p:sldId id="325" r:id="rId48"/>
    <p:sldId id="327" r:id="rId49"/>
    <p:sldId id="329" r:id="rId50"/>
    <p:sldId id="298" r:id="rId51"/>
    <p:sldId id="317" r:id="rId52"/>
    <p:sldId id="299" r:id="rId53"/>
    <p:sldId id="300" r:id="rId54"/>
    <p:sldId id="301" r:id="rId55"/>
    <p:sldId id="318" r:id="rId56"/>
    <p:sldId id="313" r:id="rId57"/>
    <p:sldId id="302" r:id="rId58"/>
    <p:sldId id="314" r:id="rId59"/>
    <p:sldId id="303"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D6"/>
    <a:srgbClr val="972D83"/>
    <a:srgbClr val="A14D33"/>
    <a:srgbClr val="2F387F"/>
    <a:srgbClr val="4B3681"/>
    <a:srgbClr val="E1C400"/>
    <a:srgbClr val="008891"/>
    <a:srgbClr val="A5CA1A"/>
    <a:srgbClr val="6B8689"/>
    <a:srgbClr val="EBD3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79" autoAdjust="0"/>
    <p:restoredTop sz="97596" autoAdjust="0"/>
  </p:normalViewPr>
  <p:slideViewPr>
    <p:cSldViewPr snapToGrid="0" snapToObjects="1">
      <p:cViewPr>
        <p:scale>
          <a:sx n="155" d="100"/>
          <a:sy n="155" d="100"/>
        </p:scale>
        <p:origin x="1592" y="76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AE3B3E-782A-9745-8E84-372F7B6771BF}" type="datetimeFigureOut">
              <a:rPr lang="en-US" smtClean="0"/>
              <a:t>12/15/17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71C0A-6FC9-E54E-92BE-11816E6C8A1A}" type="slidenum">
              <a:rPr lang="en-US" smtClean="0"/>
              <a:t>‹#›</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5A989-4AA1-E441-BD87-B2998961218A}" type="datetimeFigureOut">
              <a:rPr lang="en-US" smtClean="0"/>
              <a:t>12/15/17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C3AA0-0127-1F48-84B6-5EC0961FA807}" type="slidenum">
              <a:rPr lang="en-US" smtClean="0"/>
              <a:t>‹#›</a:t>
            </a:fld>
            <a:endParaRPr lang="en-US"/>
          </a:p>
        </p:txBody>
      </p:sp>
    </p:spTree>
    <p:extLst>
      <p:ext uri="{BB962C8B-B14F-4D97-AF65-F5344CB8AC3E}">
        <p14:creationId xmlns:p14="http://schemas.microsoft.com/office/powerpoint/2010/main" val="178913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1</a:t>
            </a:fld>
            <a:endParaRPr lang="en-US"/>
          </a:p>
        </p:txBody>
      </p:sp>
    </p:spTree>
    <p:extLst>
      <p:ext uri="{BB962C8B-B14F-4D97-AF65-F5344CB8AC3E}">
        <p14:creationId xmlns:p14="http://schemas.microsoft.com/office/powerpoint/2010/main" val="9172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20</a:t>
            </a:fld>
            <a:endParaRPr lang="en-US"/>
          </a:p>
        </p:txBody>
      </p:sp>
    </p:spTree>
    <p:extLst>
      <p:ext uri="{BB962C8B-B14F-4D97-AF65-F5344CB8AC3E}">
        <p14:creationId xmlns:p14="http://schemas.microsoft.com/office/powerpoint/2010/main" val="4632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22</a:t>
            </a:fld>
            <a:endParaRPr lang="en-US"/>
          </a:p>
        </p:txBody>
      </p:sp>
    </p:spTree>
    <p:extLst>
      <p:ext uri="{BB962C8B-B14F-4D97-AF65-F5344CB8AC3E}">
        <p14:creationId xmlns:p14="http://schemas.microsoft.com/office/powerpoint/2010/main" val="487097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24</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25</a:t>
            </a:fld>
            <a:endParaRPr lang="en-US"/>
          </a:p>
        </p:txBody>
      </p:sp>
    </p:spTree>
    <p:extLst>
      <p:ext uri="{BB962C8B-B14F-4D97-AF65-F5344CB8AC3E}">
        <p14:creationId xmlns:p14="http://schemas.microsoft.com/office/powerpoint/2010/main" val="46727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26</a:t>
            </a:fld>
            <a:endParaRPr lang="en-US"/>
          </a:p>
        </p:txBody>
      </p:sp>
    </p:spTree>
    <p:extLst>
      <p:ext uri="{BB962C8B-B14F-4D97-AF65-F5344CB8AC3E}">
        <p14:creationId xmlns:p14="http://schemas.microsoft.com/office/powerpoint/2010/main" val="149145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purpose of the TU Delft Research-based Initiatives (DRI’s), established in 2009, is to contribute to solving societal challenges within four themes: Health, Energy, Global Development, and Deltas, Infrastructures &amp; Mobility. The Initiatives engage with societal and industrial partners, and highlight innovative science, engineering and design. In addition to stimulating multidisciplinary research that is in line with (inter)national agendas, the initiatives also have a strong inspirational effect on students and education.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27</a:t>
            </a:fld>
            <a:endParaRPr lang="en-US"/>
          </a:p>
        </p:txBody>
      </p:sp>
    </p:spTree>
    <p:extLst>
      <p:ext uri="{BB962C8B-B14F-4D97-AF65-F5344CB8AC3E}">
        <p14:creationId xmlns:p14="http://schemas.microsoft.com/office/powerpoint/2010/main" val="138143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28</a:t>
            </a:fld>
            <a:endParaRPr lang="en-US"/>
          </a:p>
        </p:txBody>
      </p:sp>
    </p:spTree>
    <p:extLst>
      <p:ext uri="{BB962C8B-B14F-4D97-AF65-F5344CB8AC3E}">
        <p14:creationId xmlns:p14="http://schemas.microsoft.com/office/powerpoint/2010/main" val="716936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course of 2017, one new Institute is expected to kick-off: the `Delft Design for Values Institute’, supported by the faculties of TPM, Arch, EEMCS and 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29</a:t>
            </a:fld>
            <a:endParaRPr lang="en-US"/>
          </a:p>
        </p:txBody>
      </p:sp>
    </p:spTree>
    <p:extLst>
      <p:ext uri="{BB962C8B-B14F-4D97-AF65-F5344CB8AC3E}">
        <p14:creationId xmlns:p14="http://schemas.microsoft.com/office/powerpoint/2010/main" val="14762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course of 2017, one new Institute is expected to kick-off: the `Delft Design for Values Institute’, supported by the faculties of TPM, Arch, EEMCS and 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30</a:t>
            </a:fld>
            <a:endParaRPr lang="en-US"/>
          </a:p>
        </p:txBody>
      </p:sp>
    </p:spTree>
    <p:extLst>
      <p:ext uri="{BB962C8B-B14F-4D97-AF65-F5344CB8AC3E}">
        <p14:creationId xmlns:p14="http://schemas.microsoft.com/office/powerpoint/2010/main" val="378159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of 2004, </a:t>
            </a:r>
            <a:r>
              <a:rPr lang="en-US" sz="1200" kern="1200" dirty="0" err="1" smtClean="0">
                <a:solidFill>
                  <a:schemeClr val="tx1"/>
                </a:solidFill>
                <a:effectLst/>
                <a:latin typeface="+mn-lt"/>
                <a:ea typeface="+mn-ea"/>
                <a:cs typeface="+mn-cs"/>
              </a:rPr>
              <a:t>Valorisation</a:t>
            </a:r>
            <a:r>
              <a:rPr lang="en-US" sz="1200" kern="1200" dirty="0" smtClean="0">
                <a:solidFill>
                  <a:schemeClr val="tx1"/>
                </a:solidFill>
                <a:effectLst/>
                <a:latin typeface="+mn-lt"/>
                <a:ea typeface="+mn-ea"/>
                <a:cs typeface="+mn-cs"/>
              </a:rPr>
              <a:t> is one out of three core tasks of Dutch Universities. </a:t>
            </a:r>
            <a:r>
              <a:rPr lang="en-US" sz="1200" kern="1200" dirty="0" err="1" smtClean="0">
                <a:solidFill>
                  <a:schemeClr val="tx1"/>
                </a:solidFill>
                <a:effectLst/>
                <a:latin typeface="+mn-lt"/>
                <a:ea typeface="+mn-ea"/>
                <a:cs typeface="+mn-cs"/>
              </a:rPr>
              <a:t>Valorisation</a:t>
            </a:r>
            <a:r>
              <a:rPr lang="en-US" sz="1200" kern="1200" dirty="0" smtClean="0">
                <a:solidFill>
                  <a:schemeClr val="tx1"/>
                </a:solidFill>
                <a:effectLst/>
                <a:latin typeface="+mn-lt"/>
                <a:ea typeface="+mn-ea"/>
                <a:cs typeface="+mn-cs"/>
              </a:rPr>
              <a:t> concerns the creation of social and economic value based on scientific knowledge and skills. The </a:t>
            </a:r>
            <a:r>
              <a:rPr lang="en-US" sz="1200" kern="1200" dirty="0" err="1" smtClean="0">
                <a:solidFill>
                  <a:schemeClr val="tx1"/>
                </a:solidFill>
                <a:effectLst/>
                <a:latin typeface="+mn-lt"/>
                <a:ea typeface="+mn-ea"/>
                <a:cs typeface="+mn-cs"/>
              </a:rPr>
              <a:t>Valorisation</a:t>
            </a:r>
            <a:r>
              <a:rPr lang="en-US" sz="1200" kern="1200" dirty="0" smtClean="0">
                <a:solidFill>
                  <a:schemeClr val="tx1"/>
                </a:solidFill>
                <a:effectLst/>
                <a:latin typeface="+mn-lt"/>
                <a:ea typeface="+mn-ea"/>
                <a:cs typeface="+mn-cs"/>
              </a:rPr>
              <a:t> Centre stimulates and facilitates technology transfer and provides the necessary support for TU Delft scientists and support staff. This includes supporting researchers in attracting funding for research projects, setting-up innovative R&amp;D initiatives and coordinating these large-scale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and projects, the management and commercialization of intellectual property, business development and establishing and maintaining long-term relationships with commercial partners.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Ranking Reuters Top 100: The World’s Most Innovative Universities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TU Delft jumped to 44th place, from 73rd place in 2015. Patents were an important factor in this improved rating.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32</a:t>
            </a:fld>
            <a:endParaRPr lang="en-US"/>
          </a:p>
        </p:txBody>
      </p:sp>
    </p:spTree>
    <p:extLst>
      <p:ext uri="{BB962C8B-B14F-4D97-AF65-F5344CB8AC3E}">
        <p14:creationId xmlns:p14="http://schemas.microsoft.com/office/powerpoint/2010/main" val="136334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3</a:t>
            </a:fld>
            <a:endParaRPr lang="en-US"/>
          </a:p>
        </p:txBody>
      </p:sp>
    </p:spTree>
    <p:extLst>
      <p:ext uri="{BB962C8B-B14F-4D97-AF65-F5344CB8AC3E}">
        <p14:creationId xmlns:p14="http://schemas.microsoft.com/office/powerpoint/2010/main" val="1057356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2016, TU Delft passed the </a:t>
            </a:r>
            <a:r>
              <a:rPr lang="en-US" sz="1200" b="1" kern="1200" dirty="0" smtClean="0">
                <a:solidFill>
                  <a:schemeClr val="tx1"/>
                </a:solidFill>
                <a:effectLst/>
                <a:latin typeface="+mn-lt"/>
                <a:ea typeface="+mn-ea"/>
                <a:cs typeface="+mn-cs"/>
              </a:rPr>
              <a:t>100-million-euro milestone</a:t>
            </a:r>
            <a:r>
              <a:rPr lang="en-US" sz="1200" kern="1200" dirty="0" smtClean="0">
                <a:solidFill>
                  <a:schemeClr val="tx1"/>
                </a:solidFill>
                <a:effectLst/>
                <a:latin typeface="+mn-lt"/>
                <a:ea typeface="+mn-ea"/>
                <a:cs typeface="+mn-cs"/>
              </a:rPr>
              <a:t> for H2020 project funding since the start of the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More than </a:t>
            </a:r>
            <a:r>
              <a:rPr lang="en-US" sz="1200" b="1" kern="1200" dirty="0" smtClean="0">
                <a:solidFill>
                  <a:schemeClr val="tx1"/>
                </a:solidFill>
                <a:effectLst/>
                <a:latin typeface="+mn-lt"/>
                <a:ea typeface="+mn-ea"/>
                <a:cs typeface="+mn-cs"/>
              </a:rPr>
              <a:t>140 projects</a:t>
            </a:r>
            <a:r>
              <a:rPr lang="en-US" sz="1200" kern="1200" dirty="0" smtClean="0">
                <a:solidFill>
                  <a:schemeClr val="tx1"/>
                </a:solidFill>
                <a:effectLst/>
                <a:latin typeface="+mn-lt"/>
                <a:ea typeface="+mn-ea"/>
                <a:cs typeface="+mn-cs"/>
              </a:rPr>
              <a:t> are still in progress, in fields including robotics, flood disaster resilience, and responsible research &amp; innovation. Between 30 October 2015 and 30 September 2016, TU Delft attracted around 44 million euros in project resources.</a:t>
            </a:r>
          </a:p>
          <a:p>
            <a:r>
              <a:rPr lang="en-US" sz="1200" kern="1200" dirty="0" smtClean="0">
                <a:solidFill>
                  <a:schemeClr val="tx1"/>
                </a:solidFill>
                <a:effectLst/>
                <a:latin typeface="+mn-lt"/>
                <a:ea typeface="+mn-ea"/>
                <a:cs typeface="+mn-cs"/>
              </a:rPr>
              <a:t>The European Institute of Innovation &amp; Technology (EIT) is at the heart of the Horizon 2020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The EIT exists of six ‘Knowledge and Innovation Communities’ (KICs), each geared to a particular societal challenge. TU Delft is</a:t>
            </a:r>
            <a:r>
              <a:rPr lang="en-US" sz="1200" b="1" kern="1200" dirty="0" smtClean="0">
                <a:solidFill>
                  <a:schemeClr val="tx1"/>
                </a:solidFill>
                <a:effectLst/>
                <a:latin typeface="+mn-lt"/>
                <a:ea typeface="+mn-ea"/>
                <a:cs typeface="+mn-cs"/>
              </a:rPr>
              <a:t> involved in four</a:t>
            </a:r>
            <a:r>
              <a:rPr lang="en-US" sz="1200" kern="1200" dirty="0" smtClean="0">
                <a:solidFill>
                  <a:schemeClr val="tx1"/>
                </a:solidFill>
                <a:effectLst/>
                <a:latin typeface="+mn-lt"/>
                <a:ea typeface="+mn-ea"/>
                <a:cs typeface="+mn-cs"/>
              </a:rPr>
              <a:t> of these KICs: Raw Materials, Health, Climate Change, and ICT.</a:t>
            </a:r>
          </a:p>
          <a:p>
            <a:r>
              <a:rPr lang="en-US" sz="1200" kern="1200" dirty="0" smtClean="0">
                <a:solidFill>
                  <a:schemeClr val="tx1"/>
                </a:solidFill>
                <a:effectLst/>
                <a:latin typeface="+mn-lt"/>
                <a:ea typeface="+mn-ea"/>
                <a:cs typeface="+mn-cs"/>
              </a:rPr>
              <a:t>The Foundation for Fundamental Research on Matter (FOM) </a:t>
            </a:r>
            <a:r>
              <a:rPr lang="en-US" sz="1200" b="1" kern="1200" dirty="0" smtClean="0">
                <a:solidFill>
                  <a:schemeClr val="tx1"/>
                </a:solidFill>
                <a:effectLst/>
                <a:latin typeface="+mn-lt"/>
                <a:ea typeface="+mn-ea"/>
                <a:cs typeface="+mn-cs"/>
              </a:rPr>
              <a:t>awarded its 2016 </a:t>
            </a:r>
            <a:r>
              <a:rPr lang="en-US" sz="1200" b="1" kern="1200" dirty="0" err="1" smtClean="0">
                <a:solidFill>
                  <a:schemeClr val="tx1"/>
                </a:solidFill>
                <a:effectLst/>
                <a:latin typeface="+mn-lt"/>
                <a:ea typeface="+mn-ea"/>
                <a:cs typeface="+mn-cs"/>
              </a:rPr>
              <a:t>Valorisation</a:t>
            </a:r>
            <a:r>
              <a:rPr lang="en-US" sz="1200" b="1" kern="1200" dirty="0" smtClean="0">
                <a:solidFill>
                  <a:schemeClr val="tx1"/>
                </a:solidFill>
                <a:effectLst/>
                <a:latin typeface="+mn-lt"/>
                <a:ea typeface="+mn-ea"/>
                <a:cs typeface="+mn-cs"/>
              </a:rPr>
              <a:t> Prize</a:t>
            </a:r>
            <a:r>
              <a:rPr lang="en-US" sz="1200" kern="1200" dirty="0" smtClean="0">
                <a:solidFill>
                  <a:schemeClr val="tx1"/>
                </a:solidFill>
                <a:effectLst/>
                <a:latin typeface="+mn-lt"/>
                <a:ea typeface="+mn-ea"/>
                <a:cs typeface="+mn-cs"/>
              </a:rPr>
              <a:t> of 250,000 euros to TU Delft Professor </a:t>
            </a:r>
            <a:r>
              <a:rPr lang="en-US" sz="1200" kern="1200" dirty="0" err="1" smtClean="0">
                <a:solidFill>
                  <a:schemeClr val="tx1"/>
                </a:solidFill>
                <a:effectLst/>
                <a:latin typeface="+mn-lt"/>
                <a:ea typeface="+mn-ea"/>
                <a:cs typeface="+mn-cs"/>
              </a:rPr>
              <a:t>Ekkes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Brück</a:t>
            </a:r>
            <a:r>
              <a:rPr lang="en-US" sz="1200" kern="1200" dirty="0" smtClean="0">
                <a:solidFill>
                  <a:schemeClr val="tx1"/>
                </a:solidFill>
                <a:effectLst/>
                <a:latin typeface="+mn-lt"/>
                <a:ea typeface="+mn-ea"/>
                <a:cs typeface="+mn-cs"/>
              </a:rPr>
              <a:t> for his efforts in </a:t>
            </a:r>
            <a:r>
              <a:rPr lang="en-US" sz="1200" kern="1200" dirty="0" err="1" smtClean="0">
                <a:solidFill>
                  <a:schemeClr val="tx1"/>
                </a:solidFill>
                <a:effectLst/>
                <a:latin typeface="+mn-lt"/>
                <a:ea typeface="+mn-ea"/>
                <a:cs typeface="+mn-cs"/>
              </a:rPr>
              <a:t>valorising</a:t>
            </a:r>
            <a:r>
              <a:rPr lang="en-US" sz="1200" kern="1200" dirty="0" smtClean="0">
                <a:solidFill>
                  <a:schemeClr val="tx1"/>
                </a:solidFill>
                <a:effectLst/>
                <a:latin typeface="+mn-lt"/>
                <a:ea typeface="+mn-ea"/>
                <a:cs typeface="+mn-cs"/>
              </a:rPr>
              <a:t> the fundamental knowledge in the field of energy materials.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34</a:t>
            </a:fld>
            <a:endParaRPr lang="en-US"/>
          </a:p>
        </p:txBody>
      </p:sp>
    </p:spTree>
    <p:extLst>
      <p:ext uri="{BB962C8B-B14F-4D97-AF65-F5344CB8AC3E}">
        <p14:creationId xmlns:p14="http://schemas.microsoft.com/office/powerpoint/2010/main" val="769776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Printing without ink. Inkless, a TU Delft spin-off company, has the technology to do this without sacrificing print quality. </a:t>
            </a:r>
            <a:br>
              <a:rPr lang="en-US" dirty="0" smtClean="0"/>
            </a:br>
            <a:r>
              <a:rPr lang="en-US" dirty="0" smtClean="0"/>
              <a:t>This can be done by </a:t>
            </a:r>
            <a:r>
              <a:rPr lang="en-US" dirty="0" err="1" smtClean="0"/>
              <a:t>carbonising</a:t>
            </a:r>
            <a:r>
              <a:rPr lang="en-US" dirty="0" smtClean="0"/>
              <a:t> the paper using a method developed in collaboration with the TU Delft Optics Research Group. Inkless has a good control over the </a:t>
            </a:r>
            <a:r>
              <a:rPr lang="en-US" dirty="0" err="1" smtClean="0"/>
              <a:t>carbonisation</a:t>
            </a:r>
            <a:r>
              <a:rPr lang="en-US" dirty="0" smtClean="0"/>
              <a:t> process. </a:t>
            </a:r>
            <a:br>
              <a:rPr lang="en-US" dirty="0" smtClean="0"/>
            </a:br>
            <a:r>
              <a:rPr lang="en-US" dirty="0" smtClean="0"/>
              <a:t>This makes it possible to print without consumables on thin materials (such as paper), without giving in on the readability of the printed content. There are several patents on the technology.</a:t>
            </a:r>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35</a:t>
            </a:fld>
            <a:endParaRPr lang="en-US"/>
          </a:p>
        </p:txBody>
      </p:sp>
    </p:spTree>
    <p:extLst>
      <p:ext uri="{BB962C8B-B14F-4D97-AF65-F5344CB8AC3E}">
        <p14:creationId xmlns:p14="http://schemas.microsoft.com/office/powerpoint/2010/main" val="90855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38</a:t>
            </a:fld>
            <a:endParaRPr lang="en-US"/>
          </a:p>
        </p:txBody>
      </p:sp>
    </p:spTree>
    <p:extLst>
      <p:ext uri="{BB962C8B-B14F-4D97-AF65-F5344CB8AC3E}">
        <p14:creationId xmlns:p14="http://schemas.microsoft.com/office/powerpoint/2010/main" val="1828409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charset="0"/>
              </a:rPr>
              <a:t>Also, 17 Historical Alumni have been added to the Alumni Walk of Fame</a:t>
            </a:r>
          </a:p>
          <a:p>
            <a:r>
              <a:rPr lang="en-US" sz="1200" kern="1200" dirty="0" smtClean="0">
                <a:solidFill>
                  <a:schemeClr val="tx1"/>
                </a:solidFill>
                <a:effectLst/>
                <a:latin typeface="+mn-lt"/>
                <a:ea typeface="+mn-ea"/>
                <a:cs typeface="+mn-cs"/>
              </a:rPr>
              <a:t>•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Lewis Cohen Stuart – 1848 Civil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Martinus</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Beijerinck</a:t>
            </a:r>
            <a:r>
              <a:rPr lang="en-US" sz="1200" kern="1200" dirty="0" smtClean="0">
                <a:solidFill>
                  <a:schemeClr val="tx1"/>
                </a:solidFill>
                <a:effectLst/>
                <a:latin typeface="+mn-lt"/>
                <a:ea typeface="+mn-ea"/>
                <a:cs typeface="+mn-cs"/>
              </a:rPr>
              <a:t> – 1872 Chemical Engineering</a:t>
            </a:r>
          </a:p>
          <a:p>
            <a:r>
              <a:rPr lang="en-US" sz="1200" kern="1200" dirty="0" smtClean="0">
                <a:solidFill>
                  <a:schemeClr val="tx1"/>
                </a:solidFill>
                <a:effectLst/>
                <a:latin typeface="+mn-lt"/>
                <a:ea typeface="+mn-ea"/>
                <a:cs typeface="+mn-cs"/>
              </a:rPr>
              <a:t>•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Jacobus H. van ’t Hoff – 1871 Chemical Engineering</a:t>
            </a:r>
          </a:p>
          <a:p>
            <a:r>
              <a:rPr lang="en-US" sz="1200" kern="1200" dirty="0" smtClean="0">
                <a:solidFill>
                  <a:schemeClr val="tx1"/>
                </a:solidFill>
                <a:effectLst/>
                <a:latin typeface="+mn-lt"/>
                <a:ea typeface="+mn-ea"/>
                <a:cs typeface="+mn-cs"/>
              </a:rPr>
              <a:t>• Dr.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Cornelis</a:t>
            </a:r>
            <a:r>
              <a:rPr lang="en-US" sz="1200" kern="1200" dirty="0" smtClean="0">
                <a:solidFill>
                  <a:schemeClr val="tx1"/>
                </a:solidFill>
                <a:effectLst/>
                <a:latin typeface="+mn-lt"/>
                <a:ea typeface="+mn-ea"/>
                <a:cs typeface="+mn-cs"/>
              </a:rPr>
              <a:t> Lely – 1875 Civil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Jacob Kraus – 1883 Civil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Gerrit</a:t>
            </a:r>
            <a:r>
              <a:rPr lang="en-US" sz="1200" kern="1200" dirty="0" smtClean="0">
                <a:solidFill>
                  <a:schemeClr val="tx1"/>
                </a:solidFill>
                <a:effectLst/>
                <a:latin typeface="+mn-lt"/>
                <a:ea typeface="+mn-ea"/>
                <a:cs typeface="+mn-cs"/>
              </a:rPr>
              <a:t> van </a:t>
            </a:r>
            <a:r>
              <a:rPr lang="en-US" sz="1200" kern="1200" dirty="0" err="1" smtClean="0">
                <a:solidFill>
                  <a:schemeClr val="tx1"/>
                </a:solidFill>
                <a:effectLst/>
                <a:latin typeface="+mn-lt"/>
                <a:ea typeface="+mn-ea"/>
                <a:cs typeface="+mn-cs"/>
              </a:rPr>
              <a:t>Iterson</a:t>
            </a:r>
            <a:r>
              <a:rPr lang="en-US" sz="1200" kern="1200" dirty="0" smtClean="0">
                <a:solidFill>
                  <a:schemeClr val="tx1"/>
                </a:solidFill>
                <a:effectLst/>
                <a:latin typeface="+mn-lt"/>
                <a:ea typeface="+mn-ea"/>
                <a:cs typeface="+mn-cs"/>
              </a:rPr>
              <a:t> – 1901 Chemical Engineering</a:t>
            </a:r>
          </a:p>
          <a:p>
            <a:r>
              <a:rPr lang="en-US" sz="1200" kern="1200" dirty="0" smtClean="0">
                <a:solidFill>
                  <a:schemeClr val="tx1"/>
                </a:solidFill>
                <a:effectLst/>
                <a:latin typeface="+mn-lt"/>
                <a:ea typeface="+mn-ea"/>
                <a:cs typeface="+mn-cs"/>
              </a:rPr>
              <a:t>• Ir. Maria Elisabeth Bes – 1904 Chemical Engineering</a:t>
            </a:r>
          </a:p>
          <a:p>
            <a:r>
              <a:rPr lang="en-US" sz="1200" kern="1200" dirty="0" smtClean="0">
                <a:solidFill>
                  <a:schemeClr val="tx1"/>
                </a:solidFill>
                <a:effectLst/>
                <a:latin typeface="+mn-lt"/>
                <a:ea typeface="+mn-ea"/>
                <a:cs typeface="+mn-cs"/>
              </a:rPr>
              <a:t>• Prof.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Marinus</a:t>
            </a:r>
            <a:r>
              <a:rPr lang="en-US" sz="1200" kern="1200" dirty="0" smtClean="0">
                <a:solidFill>
                  <a:schemeClr val="tx1"/>
                </a:solidFill>
                <a:effectLst/>
                <a:latin typeface="+mn-lt"/>
                <a:ea typeface="+mn-ea"/>
                <a:cs typeface="+mn-cs"/>
              </a:rPr>
              <a:t> Jan </a:t>
            </a:r>
            <a:r>
              <a:rPr lang="en-US" sz="1200" kern="1200" dirty="0" err="1" smtClean="0">
                <a:solidFill>
                  <a:schemeClr val="tx1"/>
                </a:solidFill>
                <a:effectLst/>
                <a:latin typeface="+mn-lt"/>
                <a:ea typeface="+mn-ea"/>
                <a:cs typeface="+mn-cs"/>
              </a:rPr>
              <a:t>Granpré</a:t>
            </a:r>
            <a:r>
              <a:rPr lang="en-US" sz="1200" kern="1200" dirty="0" smtClean="0">
                <a:solidFill>
                  <a:schemeClr val="tx1"/>
                </a:solidFill>
                <a:effectLst/>
                <a:latin typeface="+mn-lt"/>
                <a:ea typeface="+mn-ea"/>
                <a:cs typeface="+mn-cs"/>
              </a:rPr>
              <a:t> Molière – 1907 Architecture</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Hein </a:t>
            </a:r>
            <a:r>
              <a:rPr lang="en-US" sz="1200" kern="1200" dirty="0" err="1" smtClean="0">
                <a:solidFill>
                  <a:schemeClr val="tx1"/>
                </a:solidFill>
                <a:effectLst/>
                <a:latin typeface="+mn-lt"/>
                <a:ea typeface="+mn-ea"/>
                <a:cs typeface="+mn-cs"/>
              </a:rPr>
              <a:t>Israël</a:t>
            </a:r>
            <a:r>
              <a:rPr lang="en-US" sz="1200" kern="1200" dirty="0" smtClean="0">
                <a:solidFill>
                  <a:schemeClr val="tx1"/>
                </a:solidFill>
                <a:effectLst/>
                <a:latin typeface="+mn-lt"/>
                <a:ea typeface="+mn-ea"/>
                <a:cs typeface="+mn-cs"/>
              </a:rPr>
              <a:t> Waterman – 1911 Chemical Engineering</a:t>
            </a:r>
          </a:p>
          <a:p>
            <a:r>
              <a:rPr lang="en-US" sz="1200" kern="1200" dirty="0" smtClean="0">
                <a:solidFill>
                  <a:schemeClr val="tx1"/>
                </a:solidFill>
                <a:effectLst/>
                <a:latin typeface="+mn-lt"/>
                <a:ea typeface="+mn-ea"/>
                <a:cs typeface="+mn-cs"/>
              </a:rPr>
              <a:t>• Prof.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Albert </a:t>
            </a:r>
            <a:r>
              <a:rPr lang="en-US" sz="1200" kern="1200" dirty="0" err="1" smtClean="0">
                <a:solidFill>
                  <a:schemeClr val="tx1"/>
                </a:solidFill>
                <a:effectLst/>
                <a:latin typeface="+mn-lt"/>
                <a:ea typeface="+mn-ea"/>
                <a:cs typeface="+mn-cs"/>
              </a:rPr>
              <a:t>Sybrandus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Keverling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Buisman</a:t>
            </a:r>
            <a:r>
              <a:rPr lang="en-US" sz="1200" kern="1200" dirty="0" smtClean="0">
                <a:solidFill>
                  <a:schemeClr val="tx1"/>
                </a:solidFill>
                <a:effectLst/>
                <a:latin typeface="+mn-lt"/>
                <a:ea typeface="+mn-ea"/>
                <a:cs typeface="+mn-cs"/>
              </a:rPr>
              <a:t> – 1912 Civil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Albert Jan </a:t>
            </a:r>
            <a:r>
              <a:rPr lang="en-US" sz="1200" kern="1200" dirty="0" err="1" smtClean="0">
                <a:solidFill>
                  <a:schemeClr val="tx1"/>
                </a:solidFill>
                <a:effectLst/>
                <a:latin typeface="+mn-lt"/>
                <a:ea typeface="+mn-ea"/>
                <a:cs typeface="+mn-cs"/>
              </a:rPr>
              <a:t>Kluyver</a:t>
            </a:r>
            <a:r>
              <a:rPr lang="en-US" sz="1200" kern="1200" dirty="0" smtClean="0">
                <a:solidFill>
                  <a:schemeClr val="tx1"/>
                </a:solidFill>
                <a:effectLst/>
                <a:latin typeface="+mn-lt"/>
                <a:ea typeface="+mn-ea"/>
                <a:cs typeface="+mn-cs"/>
              </a:rPr>
              <a:t> – 1914 Chemical Engineering</a:t>
            </a:r>
          </a:p>
          <a:p>
            <a:r>
              <a:rPr lang="en-US" sz="1200" kern="1200" dirty="0" smtClean="0">
                <a:solidFill>
                  <a:schemeClr val="tx1"/>
                </a:solidFill>
                <a:effectLst/>
                <a:latin typeface="+mn-lt"/>
                <a:ea typeface="+mn-ea"/>
                <a:cs typeface="+mn-cs"/>
              </a:rPr>
              <a:t>• Prof.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Johannes </a:t>
            </a:r>
            <a:r>
              <a:rPr lang="en-US" sz="1200" kern="1200" dirty="0" err="1" smtClean="0">
                <a:solidFill>
                  <a:schemeClr val="tx1"/>
                </a:solidFill>
                <a:effectLst/>
                <a:latin typeface="+mn-lt"/>
                <a:ea typeface="+mn-ea"/>
                <a:cs typeface="+mn-cs"/>
              </a:rPr>
              <a:t>Theodoor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Thijsse</a:t>
            </a:r>
            <a:r>
              <a:rPr lang="en-US" sz="1200" kern="1200" dirty="0" smtClean="0">
                <a:solidFill>
                  <a:schemeClr val="tx1"/>
                </a:solidFill>
                <a:effectLst/>
                <a:latin typeface="+mn-lt"/>
                <a:ea typeface="+mn-ea"/>
                <a:cs typeface="+mn-cs"/>
              </a:rPr>
              <a:t> – 1917 Civil Engineering</a:t>
            </a:r>
          </a:p>
          <a:p>
            <a:r>
              <a:rPr lang="en-US" sz="1200" kern="1200" dirty="0" smtClean="0">
                <a:solidFill>
                  <a:schemeClr val="tx1"/>
                </a:solidFill>
                <a:effectLst/>
                <a:latin typeface="+mn-lt"/>
                <a:ea typeface="+mn-ea"/>
                <a:cs typeface="+mn-cs"/>
              </a:rPr>
              <a:t>• Prof.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Willem </a:t>
            </a:r>
            <a:r>
              <a:rPr lang="en-US" sz="1200" kern="1200" dirty="0" err="1" smtClean="0">
                <a:solidFill>
                  <a:schemeClr val="tx1"/>
                </a:solidFill>
                <a:effectLst/>
                <a:latin typeface="+mn-lt"/>
                <a:ea typeface="+mn-ea"/>
                <a:cs typeface="+mn-cs"/>
              </a:rPr>
              <a:t>Schermerhorn</a:t>
            </a:r>
            <a:r>
              <a:rPr lang="en-US" sz="1200" kern="1200" dirty="0" smtClean="0">
                <a:solidFill>
                  <a:schemeClr val="tx1"/>
                </a:solidFill>
                <a:effectLst/>
                <a:latin typeface="+mn-lt"/>
                <a:ea typeface="+mn-ea"/>
                <a:cs typeface="+mn-cs"/>
              </a:rPr>
              <a:t> – 1918 Civil Engineering</a:t>
            </a:r>
          </a:p>
          <a:p>
            <a:r>
              <a:rPr lang="en-US" sz="1200" kern="1200" dirty="0" smtClean="0">
                <a:solidFill>
                  <a:schemeClr val="tx1"/>
                </a:solidFill>
                <a:effectLst/>
                <a:latin typeface="+mn-lt"/>
                <a:ea typeface="+mn-ea"/>
                <a:cs typeface="+mn-cs"/>
              </a:rPr>
              <a:t>• Ir. Dirk </a:t>
            </a:r>
            <a:r>
              <a:rPr lang="en-US" sz="1200" kern="1200" dirty="0" err="1" smtClean="0">
                <a:solidFill>
                  <a:schemeClr val="tx1"/>
                </a:solidFill>
                <a:effectLst/>
                <a:latin typeface="+mn-lt"/>
                <a:ea typeface="+mn-ea"/>
                <a:cs typeface="+mn-cs"/>
              </a:rPr>
              <a:t>Coster</a:t>
            </a:r>
            <a:r>
              <a:rPr lang="en-US" sz="1200" kern="1200" dirty="0" smtClean="0">
                <a:solidFill>
                  <a:schemeClr val="tx1"/>
                </a:solidFill>
                <a:effectLst/>
                <a:latin typeface="+mn-lt"/>
                <a:ea typeface="+mn-ea"/>
                <a:cs typeface="+mn-cs"/>
              </a:rPr>
              <a:t> – 1919 Electrical Engineering</a:t>
            </a:r>
          </a:p>
          <a:p>
            <a:r>
              <a:rPr lang="en-US" sz="1200" kern="1200" dirty="0" smtClean="0">
                <a:solidFill>
                  <a:schemeClr val="tx1"/>
                </a:solidFill>
                <a:effectLst/>
                <a:latin typeface="+mn-lt"/>
                <a:ea typeface="+mn-ea"/>
                <a:cs typeface="+mn-cs"/>
              </a:rPr>
              <a:t>• Ir. Johan van Veen – 1919 Civil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Antonia Elisabeth </a:t>
            </a:r>
            <a:r>
              <a:rPr lang="en-US" sz="1200" kern="1200" dirty="0" err="1" smtClean="0">
                <a:solidFill>
                  <a:schemeClr val="tx1"/>
                </a:solidFill>
                <a:effectLst/>
                <a:latin typeface="+mn-lt"/>
                <a:ea typeface="+mn-ea"/>
                <a:cs typeface="+mn-cs"/>
              </a:rPr>
              <a:t>Korvezee</a:t>
            </a:r>
            <a:r>
              <a:rPr lang="en-US" sz="1200" kern="1200" dirty="0" smtClean="0">
                <a:solidFill>
                  <a:schemeClr val="tx1"/>
                </a:solidFill>
                <a:effectLst/>
                <a:latin typeface="+mn-lt"/>
                <a:ea typeface="+mn-ea"/>
                <a:cs typeface="+mn-cs"/>
              </a:rPr>
              <a:t> – 1922 Chemical Engineering</a:t>
            </a:r>
          </a:p>
          <a:p>
            <a:r>
              <a:rPr lang="en-US" sz="1200" kern="1200" dirty="0" smtClean="0">
                <a:solidFill>
                  <a:schemeClr val="tx1"/>
                </a:solidFill>
                <a:effectLst/>
                <a:latin typeface="+mn-lt"/>
                <a:ea typeface="+mn-ea"/>
                <a:cs typeface="+mn-cs"/>
              </a:rPr>
              <a:t>• Prof. dr.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Hendricus</a:t>
            </a:r>
            <a:r>
              <a:rPr lang="en-US" sz="1200" kern="1200" dirty="0" smtClean="0">
                <a:solidFill>
                  <a:schemeClr val="tx1"/>
                </a:solidFill>
                <a:effectLst/>
                <a:latin typeface="+mn-lt"/>
                <a:ea typeface="+mn-ea"/>
                <a:cs typeface="+mn-cs"/>
              </a:rPr>
              <a:t> Jacobus van der Maas – 1923 Maritime Engineering</a:t>
            </a:r>
          </a:p>
          <a:p>
            <a:endParaRPr lang="en-US" dirty="0">
              <a:effectLst/>
              <a:latin typeface="Arial" charset="0"/>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39</a:t>
            </a:fld>
            <a:endParaRPr lang="en-US"/>
          </a:p>
        </p:txBody>
      </p:sp>
    </p:spTree>
    <p:extLst>
      <p:ext uri="{BB962C8B-B14F-4D97-AF65-F5344CB8AC3E}">
        <p14:creationId xmlns:p14="http://schemas.microsoft.com/office/powerpoint/2010/main" val="1935855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Visit Deputy Director </a:t>
            </a:r>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Sharma, Indian Space Research </a:t>
            </a:r>
            <a:r>
              <a:rPr lang="en-US" sz="1200" kern="1200" dirty="0" err="1" smtClean="0">
                <a:solidFill>
                  <a:schemeClr val="tx1"/>
                </a:solidFill>
                <a:effectLst/>
                <a:latin typeface="+mn-lt"/>
                <a:ea typeface="+mn-ea"/>
                <a:cs typeface="+mn-cs"/>
              </a:rPr>
              <a:t>Organisation</a:t>
            </a:r>
            <a:r>
              <a:rPr lang="en-US" sz="1200" kern="1200" dirty="0" smtClean="0">
                <a:solidFill>
                  <a:schemeClr val="tx1"/>
                </a:solidFill>
                <a:effectLst/>
                <a:latin typeface="+mn-lt"/>
                <a:ea typeface="+mn-ea"/>
                <a:cs typeface="+mn-cs"/>
              </a:rPr>
              <a:t> (ISRO), Indian Satellite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(ISAC) to TU Delft Executive Board and faculties, Delft May 2017</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40</a:t>
            </a:fld>
            <a:endParaRPr lang="en-US"/>
          </a:p>
        </p:txBody>
      </p:sp>
    </p:spTree>
    <p:extLst>
      <p:ext uri="{BB962C8B-B14F-4D97-AF65-F5344CB8AC3E}">
        <p14:creationId xmlns:p14="http://schemas.microsoft.com/office/powerpoint/2010/main" val="714393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41</a:t>
            </a:fld>
            <a:endParaRPr lang="en-US"/>
          </a:p>
        </p:txBody>
      </p:sp>
    </p:spTree>
    <p:extLst>
      <p:ext uri="{BB962C8B-B14F-4D97-AF65-F5344CB8AC3E}">
        <p14:creationId xmlns:p14="http://schemas.microsoft.com/office/powerpoint/2010/main" val="747410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Global relations are crucial for the TU Delft to be able to find innovative solutions creating impact for tackling today’s global challenges  and sustainable development goals (SDG) in both the regional and international context. The TU Delft strongest global relations not only focus on linkages with worldwide academic and research institutions but also build on an extensive network with (semi) government, NGO, health sector and business partners.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basis of research and education partnerships originates from carefully established `bottom-up’ faculty relations: personal contact in researcher-to-researcher networks where curiosity and focus brings together academics on matching expertise creating synergy.  Some of these TU Delft’s short and long term academic collaborations have grown into a number of joint research initiatives in both Europe and beyond. To actively further support academics in strengthening and broadening their collaborations into long-term relations as well as to encourage explicit focus on the importance of the university’s position in the world, the TU Delft has started rethinking its global alliances.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such the TU Delft will aim to strengthen its relations with a select number of worldwide strategic university partners. In addition the TU Delft will position focused research fields for scientific collaboration in Brazil, China and India. While through the Delft Global Initiative the university wishes to boost science and technology for global development and impact in Sub Saharan Africa and South-East Asia. Many initiatives will directly or indirectly be supported by the university’s </a:t>
            </a:r>
            <a:r>
              <a:rPr lang="en-US" sz="1200" kern="1200" dirty="0" err="1" smtClean="0">
                <a:solidFill>
                  <a:schemeClr val="tx1"/>
                </a:solidFill>
                <a:effectLst/>
                <a:latin typeface="+mn-lt"/>
                <a:ea typeface="+mn-ea"/>
                <a:cs typeface="+mn-cs"/>
              </a:rPr>
              <a:t>Valorisation</a:t>
            </a:r>
            <a:r>
              <a:rPr lang="en-US" sz="1200" kern="1200" dirty="0" smtClean="0">
                <a:solidFill>
                  <a:schemeClr val="tx1"/>
                </a:solidFill>
                <a:effectLst/>
                <a:latin typeface="+mn-lt"/>
                <a:ea typeface="+mn-ea"/>
                <a:cs typeface="+mn-cs"/>
              </a:rPr>
              <a:t> Center; TU Delft international projects, funding and business relations units.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in order to increase the TU Delft impact on the global education market the university will  strengthen its’ thematic online education while collaborating with front runners in innovative education as well as start offering a relevant portfolio for working professionals and lifelong learners in a global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42</a:t>
            </a:fld>
            <a:endParaRPr lang="en-US"/>
          </a:p>
        </p:txBody>
      </p:sp>
    </p:spTree>
    <p:extLst>
      <p:ext uri="{BB962C8B-B14F-4D97-AF65-F5344CB8AC3E}">
        <p14:creationId xmlns:p14="http://schemas.microsoft.com/office/powerpoint/2010/main" val="1914160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 inspiring campus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TU Delft is an attractive `living campus’ with excellent facilities for education, research and innovation. It’s an inviting campus where people feel inspired to work and to be creative; an environment also that contributes to the community feeling. We continue renewing the campus to provide the best facilities at all times. We want to do this in a responsible manner and are firmly committed to the principles of sustainability.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Research Infrastructure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attract outstanding scientific talent, conduct ground-breaking research and train new generations of engineers, TU Delft heavily relies upon excellent research facilities. We use our campus as a living lab which makes it possible for us and our research partners (for example TNO, </a:t>
            </a:r>
            <a:r>
              <a:rPr lang="en-US" sz="1200" kern="1200" dirty="0" err="1" smtClean="0">
                <a:solidFill>
                  <a:schemeClr val="tx1"/>
                </a:solidFill>
                <a:effectLst/>
                <a:latin typeface="+mn-lt"/>
                <a:ea typeface="+mn-ea"/>
                <a:cs typeface="+mn-cs"/>
              </a:rPr>
              <a:t>Deltares</a:t>
            </a:r>
            <a:r>
              <a:rPr lang="en-US" sz="1200" kern="1200" dirty="0" smtClean="0">
                <a:solidFill>
                  <a:schemeClr val="tx1"/>
                </a:solidFill>
                <a:effectLst/>
                <a:latin typeface="+mn-lt"/>
                <a:ea typeface="+mn-ea"/>
                <a:cs typeface="+mn-cs"/>
              </a:rPr>
              <a:t> and Microsoft) to test the real-life practicality of models simulated on computers. Something no other Dutch university can do on such a large scale. This is a defining element of TU Delft’s profile within the international research landscape.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43</a:t>
            </a:fld>
            <a:endParaRPr lang="en-US"/>
          </a:p>
        </p:txBody>
      </p:sp>
    </p:spTree>
    <p:extLst>
      <p:ext uri="{BB962C8B-B14F-4D97-AF65-F5344CB8AC3E}">
        <p14:creationId xmlns:p14="http://schemas.microsoft.com/office/powerpoint/2010/main" val="1201175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More information can be found at: </a:t>
            </a:r>
            <a:r>
              <a:rPr lang="en-US" dirty="0" err="1" smtClean="0">
                <a:solidFill>
                  <a:schemeClr val="bg1"/>
                </a:solidFill>
              </a:rPr>
              <a:t>labs.tudelft.nl</a:t>
            </a:r>
            <a:endParaRPr lang="en-US" dirty="0" smtClean="0">
              <a:solidFill>
                <a:schemeClr val="bg1"/>
              </a:solidFill>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44</a:t>
            </a:fld>
            <a:endParaRPr lang="en-US"/>
          </a:p>
        </p:txBody>
      </p:sp>
    </p:spTree>
    <p:extLst>
      <p:ext uri="{BB962C8B-B14F-4D97-AF65-F5344CB8AC3E}">
        <p14:creationId xmlns:p14="http://schemas.microsoft.com/office/powerpoint/2010/main" val="1514329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45</a:t>
            </a:fld>
            <a:endParaRPr lang="en-US"/>
          </a:p>
        </p:txBody>
      </p:sp>
    </p:spTree>
    <p:extLst>
      <p:ext uri="{BB962C8B-B14F-4D97-AF65-F5344CB8AC3E}">
        <p14:creationId xmlns:p14="http://schemas.microsoft.com/office/powerpoint/2010/main" val="116096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a:t>
            </a:fld>
            <a:endParaRPr lang="en-US"/>
          </a:p>
        </p:txBody>
      </p:sp>
    </p:spTree>
    <p:extLst>
      <p:ext uri="{BB962C8B-B14F-4D97-AF65-F5344CB8AC3E}">
        <p14:creationId xmlns:p14="http://schemas.microsoft.com/office/powerpoint/2010/main" val="2127903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citg</a:t>
            </a:r>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46</a:t>
            </a:fld>
            <a:endParaRPr lang="en-US"/>
          </a:p>
        </p:txBody>
      </p:sp>
    </p:spTree>
    <p:extLst>
      <p:ext uri="{BB962C8B-B14F-4D97-AF65-F5344CB8AC3E}">
        <p14:creationId xmlns:p14="http://schemas.microsoft.com/office/powerpoint/2010/main" val="129165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48</a:t>
            </a:fld>
            <a:endParaRPr lang="en-US"/>
          </a:p>
        </p:txBody>
      </p:sp>
    </p:spTree>
    <p:extLst>
      <p:ext uri="{BB962C8B-B14F-4D97-AF65-F5344CB8AC3E}">
        <p14:creationId xmlns:p14="http://schemas.microsoft.com/office/powerpoint/2010/main" val="738360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49</a:t>
            </a:fld>
            <a:endParaRPr lang="en-US"/>
          </a:p>
        </p:txBody>
      </p:sp>
    </p:spTree>
    <p:extLst>
      <p:ext uri="{BB962C8B-B14F-4D97-AF65-F5344CB8AC3E}">
        <p14:creationId xmlns:p14="http://schemas.microsoft.com/office/powerpoint/2010/main" val="2005426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1842-1864: Royal Academy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8 January 1842, King Willem II founded the ‘Royal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Academy for the education of civilian engineers,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serve both nation and industry, and of apprentices for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trade’. The academy also educated civil servants for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colonies and revenue officers for the Dutch East Indies.</a:t>
            </a:r>
          </a:p>
          <a:p>
            <a:endParaRPr lang="en-US" dirty="0" smtClean="0"/>
          </a:p>
          <a:p>
            <a:r>
              <a:rPr lang="en-US" sz="1200" b="1" kern="1200" dirty="0" smtClean="0">
                <a:solidFill>
                  <a:schemeClr val="tx1"/>
                </a:solidFill>
                <a:effectLst/>
                <a:latin typeface="+mn-lt"/>
                <a:ea typeface="+mn-ea"/>
                <a:cs typeface="+mn-cs"/>
              </a:rPr>
              <a:t>1864-1905: Polytechnic School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Act was passed on 2 May 1863 imposing regulations on technical education as well as bringing it under the influence of the rules applying to secondary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education. Then, on 20 June 1864, a Royal Decree was issued ordering the Royal Academy in Delft to be disbanded to make way for a new ‘Polytechnic School’. The school went on to educate architects and engineers in the fields of civil engineering,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ship-building, mechanical engineering and mining.</a:t>
            </a:r>
          </a:p>
          <a:p>
            <a:endParaRPr lang="en-US" dirty="0" smtClean="0"/>
          </a:p>
          <a:p>
            <a:r>
              <a:rPr lang="en-US" sz="1200" b="1" kern="1200" dirty="0" smtClean="0">
                <a:solidFill>
                  <a:schemeClr val="tx1"/>
                </a:solidFill>
                <a:effectLst/>
                <a:latin typeface="+mn-lt"/>
                <a:ea typeface="+mn-ea"/>
                <a:cs typeface="+mn-cs"/>
              </a:rPr>
              <a:t>1905-1986: Institute of Technology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22 May 1905, an Act was passed acknowledging the academic level of the Polytechnic School’s technical education and it became a </a:t>
            </a:r>
            <a:r>
              <a:rPr lang="en-US" sz="1200" kern="1200" dirty="0" err="1" smtClean="0">
                <a:solidFill>
                  <a:schemeClr val="tx1"/>
                </a:solidFill>
                <a:effectLst/>
                <a:latin typeface="+mn-lt"/>
                <a:ea typeface="+mn-ea"/>
                <a:cs typeface="+mn-cs"/>
              </a:rPr>
              <a:t>Technische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Hogeschool</a:t>
            </a:r>
            <a:r>
              <a:rPr lang="en-US" sz="1200" kern="1200" dirty="0" smtClean="0">
                <a:solidFill>
                  <a:schemeClr val="tx1"/>
                </a:solidFill>
                <a:effectLst/>
                <a:latin typeface="+mn-lt"/>
                <a:ea typeface="+mn-ea"/>
                <a:cs typeface="+mn-cs"/>
              </a:rPr>
              <a:t>, or Institute of Technology. Queen Wilhelmina attended the Institute’s official opening ceremony on 10 July 1905. The Institute’s first Rector </a:t>
            </a:r>
            <a:r>
              <a:rPr lang="en-US" sz="1200" kern="1200" dirty="0" err="1" smtClean="0">
                <a:solidFill>
                  <a:schemeClr val="tx1"/>
                </a:solidFill>
                <a:effectLst/>
                <a:latin typeface="+mn-lt"/>
                <a:ea typeface="+mn-ea"/>
                <a:cs typeface="+mn-cs"/>
              </a:rPr>
              <a:t>Magnificus</a:t>
            </a:r>
            <a:r>
              <a:rPr lang="en-US" sz="1200" kern="1200" dirty="0" smtClean="0">
                <a:solidFill>
                  <a:schemeClr val="tx1"/>
                </a:solidFill>
                <a:effectLst/>
                <a:latin typeface="+mn-lt"/>
                <a:ea typeface="+mn-ea"/>
                <a:cs typeface="+mn-cs"/>
              </a:rPr>
              <a:t> was the Professor of Hydraulic Engineering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J. Kraus. The Institute was granted corporate rights by an Act passed on 7 June 1956.</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1986-present: Delft University of Technology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Act which took effect on 1 September 1986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officially transformed the Institute of Technology into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Delft University of Technology, abbreviated to TU Delft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the Dutch name </a:t>
            </a:r>
            <a:r>
              <a:rPr lang="en-US" sz="1200" i="1" kern="1200" dirty="0" err="1" smtClean="0">
                <a:solidFill>
                  <a:schemeClr val="tx1"/>
                </a:solidFill>
                <a:effectLst/>
                <a:latin typeface="+mn-lt"/>
                <a:ea typeface="+mn-ea"/>
                <a:cs typeface="+mn-cs"/>
              </a:rPr>
              <a:t>Technische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Universiteit</a:t>
            </a:r>
            <a:r>
              <a:rPr lang="en-US" sz="1200" i="1" kern="1200" dirty="0" smtClean="0">
                <a:solidFill>
                  <a:schemeClr val="tx1"/>
                </a:solidFill>
                <a:effectLst/>
                <a:latin typeface="+mn-lt"/>
                <a:ea typeface="+mn-ea"/>
                <a:cs typeface="+mn-cs"/>
              </a:rPr>
              <a:t> Delft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50</a:t>
            </a:fld>
            <a:endParaRPr lang="en-US"/>
          </a:p>
        </p:txBody>
      </p:sp>
    </p:spTree>
    <p:extLst>
      <p:ext uri="{BB962C8B-B14F-4D97-AF65-F5344CB8AC3E}">
        <p14:creationId xmlns:p14="http://schemas.microsoft.com/office/powerpoint/2010/main" val="310000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51</a:t>
            </a:fld>
            <a:endParaRPr lang="en-US"/>
          </a:p>
        </p:txBody>
      </p:sp>
    </p:spTree>
    <p:extLst>
      <p:ext uri="{BB962C8B-B14F-4D97-AF65-F5344CB8AC3E}">
        <p14:creationId xmlns:p14="http://schemas.microsoft.com/office/powerpoint/2010/main" val="776013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52</a:t>
            </a:fld>
            <a:endParaRPr lang="en-US"/>
          </a:p>
        </p:txBody>
      </p:sp>
    </p:spTree>
    <p:extLst>
      <p:ext uri="{BB962C8B-B14F-4D97-AF65-F5344CB8AC3E}">
        <p14:creationId xmlns:p14="http://schemas.microsoft.com/office/powerpoint/2010/main" val="1779636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53</a:t>
            </a:fld>
            <a:endParaRPr lang="en-US"/>
          </a:p>
        </p:txBody>
      </p:sp>
    </p:spTree>
    <p:extLst>
      <p:ext uri="{BB962C8B-B14F-4D97-AF65-F5344CB8AC3E}">
        <p14:creationId xmlns:p14="http://schemas.microsoft.com/office/powerpoint/2010/main" val="1514482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55</a:t>
            </a:fld>
            <a:endParaRPr lang="en-US"/>
          </a:p>
        </p:txBody>
      </p:sp>
    </p:spTree>
    <p:extLst>
      <p:ext uri="{BB962C8B-B14F-4D97-AF65-F5344CB8AC3E}">
        <p14:creationId xmlns:p14="http://schemas.microsoft.com/office/powerpoint/2010/main" val="1059522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Delft is a historical city that was established in the 13th century with a rich history including the world-famous Delft Blue china, celebrated painters such as Johannes Vermeer and scientists such as the inventor of the microscope Antoni van Leeuwenhoek. Delft’s slogan is: `Delft, creating history’. The city of Delft is strategically located at the heart of the Dutch knowledge economy and is within easy reach of the TU Delft campus by bike or public transport. The close connection between the city and the University brings together the best of both worlds. </a:t>
            </a:r>
          </a:p>
          <a:p>
            <a:r>
              <a:rPr lang="en-US" sz="1200" kern="1200" dirty="0" smtClean="0">
                <a:solidFill>
                  <a:schemeClr val="tx1"/>
                </a:solidFill>
                <a:effectLst/>
                <a:latin typeface="+mn-lt"/>
                <a:ea typeface="+mn-ea"/>
                <a:cs typeface="+mn-cs"/>
              </a:rPr>
              <a:t>Over the past two decades, Delft has rapidly transformed from an industrial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into a hub for the Dutch knowledge economy. But Delft is also constantly looking to the future to ensure the city remains vibrant and prosperous. The university and companies based in Delft play an important role in this mission. The University and the city work more and more together in order to become a strong team in the battle for brains. </a:t>
            </a:r>
            <a:r>
              <a:rPr lang="en-US" sz="1200" kern="1200" dirty="0" err="1" smtClean="0">
                <a:solidFill>
                  <a:schemeClr val="tx1"/>
                </a:solidFill>
                <a:effectLst/>
                <a:latin typeface="+mn-lt"/>
                <a:ea typeface="+mn-ea"/>
                <a:cs typeface="+mn-cs"/>
              </a:rPr>
              <a:t>Internationalisation</a:t>
            </a:r>
            <a:r>
              <a:rPr lang="en-US" sz="1200" kern="1200" dirty="0" smtClean="0">
                <a:solidFill>
                  <a:schemeClr val="tx1"/>
                </a:solidFill>
                <a:effectLst/>
                <a:latin typeface="+mn-lt"/>
                <a:ea typeface="+mn-ea"/>
                <a:cs typeface="+mn-cs"/>
              </a:rPr>
              <a:t>, accessibility of the campus, estate management, attractiveness for students, researchers and tech companies to come and stay in Delft as well as community engagement are on the agenda.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56</a:t>
            </a:fld>
            <a:endParaRPr lang="en-US"/>
          </a:p>
        </p:txBody>
      </p:sp>
    </p:spTree>
    <p:extLst>
      <p:ext uri="{BB962C8B-B14F-4D97-AF65-F5344CB8AC3E}">
        <p14:creationId xmlns:p14="http://schemas.microsoft.com/office/powerpoint/2010/main" val="641950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58</a:t>
            </a:fld>
            <a:endParaRPr lang="en-US"/>
          </a:p>
        </p:txBody>
      </p:sp>
    </p:spTree>
    <p:extLst>
      <p:ext uri="{BB962C8B-B14F-4D97-AF65-F5344CB8AC3E}">
        <p14:creationId xmlns:p14="http://schemas.microsoft.com/office/powerpoint/2010/main" val="176814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6</a:t>
            </a:fld>
            <a:endParaRPr lang="en-US"/>
          </a:p>
        </p:txBody>
      </p:sp>
    </p:spTree>
    <p:extLst>
      <p:ext uri="{BB962C8B-B14F-4D97-AF65-F5344CB8AC3E}">
        <p14:creationId xmlns:p14="http://schemas.microsoft.com/office/powerpoint/2010/main" val="21209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7</a:t>
            </a:fld>
            <a:endParaRPr lang="en-US"/>
          </a:p>
        </p:txBody>
      </p:sp>
    </p:spTree>
    <p:extLst>
      <p:ext uri="{BB962C8B-B14F-4D97-AF65-F5344CB8AC3E}">
        <p14:creationId xmlns:p14="http://schemas.microsoft.com/office/powerpoint/2010/main" val="28424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9</a:t>
            </a:fld>
            <a:endParaRPr lang="en-US"/>
          </a:p>
        </p:txBody>
      </p:sp>
    </p:spTree>
    <p:extLst>
      <p:ext uri="{BB962C8B-B14F-4D97-AF65-F5344CB8AC3E}">
        <p14:creationId xmlns:p14="http://schemas.microsoft.com/office/powerpoint/2010/main" val="160581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t>10</a:t>
            </a:fld>
            <a:endParaRPr lang="en-US"/>
          </a:p>
        </p:txBody>
      </p:sp>
    </p:spTree>
    <p:extLst>
      <p:ext uri="{BB962C8B-B14F-4D97-AF65-F5344CB8AC3E}">
        <p14:creationId xmlns:p14="http://schemas.microsoft.com/office/powerpoint/2010/main" val="1589048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TU Delft has developed a portfolio of 16 BSc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(including four joint degrees), which cover the broad range of engineering disciplines.</a:t>
            </a:r>
          </a:p>
          <a:p>
            <a:r>
              <a:rPr lang="en-US" sz="1200" kern="1200" dirty="0" smtClean="0">
                <a:solidFill>
                  <a:schemeClr val="tx1"/>
                </a:solidFill>
                <a:effectLst/>
                <a:latin typeface="+mn-lt"/>
                <a:ea typeface="+mn-ea"/>
                <a:cs typeface="+mn-cs"/>
              </a:rPr>
              <a:t>• The University offers more than 30 MSc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several of which are unique in the Netherlands.</a:t>
            </a:r>
          </a:p>
          <a:p>
            <a:r>
              <a:rPr lang="en-US" sz="1200" kern="1200" dirty="0" smtClean="0">
                <a:solidFill>
                  <a:schemeClr val="tx1"/>
                </a:solidFill>
                <a:effectLst/>
                <a:latin typeface="+mn-lt"/>
                <a:ea typeface="+mn-ea"/>
                <a:cs typeface="+mn-cs"/>
              </a:rPr>
              <a:t>• Some of these degree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are offered in conjunction with other institutions, under the auspices of either the 4TU Federation (the collaborative venture of the four Dutch universities of technology) or our alliance with Leiden University and Erasmus University Rotterdam.</a:t>
            </a:r>
          </a:p>
          <a:p>
            <a:r>
              <a:rPr lang="en-US" sz="1200" kern="1200" dirty="0" smtClean="0">
                <a:solidFill>
                  <a:schemeClr val="tx1"/>
                </a:solidFill>
                <a:effectLst/>
                <a:latin typeface="+mn-lt"/>
                <a:ea typeface="+mn-ea"/>
                <a:cs typeface="+mn-cs"/>
              </a:rPr>
              <a:t>• Our MSc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are taught in English, as are our Applied Earth Sciences, Aerospace Engineering, Computer Science and Engineering and </a:t>
            </a:r>
            <a:r>
              <a:rPr lang="en-US" sz="1200" kern="1200" dirty="0" err="1" smtClean="0">
                <a:solidFill>
                  <a:schemeClr val="tx1"/>
                </a:solidFill>
                <a:effectLst/>
                <a:latin typeface="+mn-lt"/>
                <a:ea typeface="+mn-ea"/>
                <a:cs typeface="+mn-cs"/>
              </a:rPr>
              <a:t>Nanobiology</a:t>
            </a:r>
            <a:r>
              <a:rPr lang="en-US" sz="1200" kern="1200" dirty="0" smtClean="0">
                <a:solidFill>
                  <a:schemeClr val="tx1"/>
                </a:solidFill>
                <a:effectLst/>
                <a:latin typeface="+mn-lt"/>
                <a:ea typeface="+mn-ea"/>
                <a:cs typeface="+mn-cs"/>
              </a:rPr>
              <a:t> BSc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TU Delft encourages ambitious students to participate in the </a:t>
            </a:r>
            <a:r>
              <a:rPr lang="en-US" sz="1200" kern="1200" dirty="0" err="1" smtClean="0">
                <a:solidFill>
                  <a:schemeClr val="tx1"/>
                </a:solidFill>
                <a:effectLst/>
                <a:latin typeface="+mn-lt"/>
                <a:ea typeface="+mn-ea"/>
                <a:cs typeface="+mn-cs"/>
              </a:rPr>
              <a:t>Honours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Bachelor or Master; an extra-curricular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designed to enrich the overall study experience.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12</a:t>
            </a:fld>
            <a:endParaRPr lang="en-US"/>
          </a:p>
        </p:txBody>
      </p:sp>
    </p:spTree>
    <p:extLst>
      <p:ext uri="{BB962C8B-B14F-4D97-AF65-F5344CB8AC3E}">
        <p14:creationId xmlns:p14="http://schemas.microsoft.com/office/powerpoint/2010/main" val="821620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Professional Education Courses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Actors and strategy: Understanding strategic environments for effective action</a:t>
            </a:r>
          </a:p>
          <a:p>
            <a:r>
              <a:rPr lang="en-US" sz="1200" kern="1200" dirty="0" smtClean="0">
                <a:solidFill>
                  <a:schemeClr val="tx1"/>
                </a:solidFill>
                <a:effectLst/>
                <a:latin typeface="+mn-lt"/>
                <a:ea typeface="+mn-ea"/>
                <a:cs typeface="+mn-cs"/>
              </a:rPr>
              <a:t>• Advanced Credit Risk Management</a:t>
            </a:r>
          </a:p>
          <a:p>
            <a:r>
              <a:rPr lang="en-US" sz="1200" kern="1200" dirty="0" smtClean="0">
                <a:solidFill>
                  <a:schemeClr val="tx1"/>
                </a:solidFill>
                <a:effectLst/>
                <a:latin typeface="+mn-lt"/>
                <a:ea typeface="+mn-ea"/>
                <a:cs typeface="+mn-cs"/>
              </a:rPr>
              <a:t>• Aerobic granular sludge for wastewater treatment - </a:t>
            </a:r>
            <a:r>
              <a:rPr lang="en-US" sz="1200" kern="1200" dirty="0" err="1" smtClean="0">
                <a:solidFill>
                  <a:schemeClr val="tx1"/>
                </a:solidFill>
                <a:effectLst/>
                <a:latin typeface="+mn-lt"/>
                <a:ea typeface="+mn-ea"/>
                <a:cs typeface="+mn-cs"/>
              </a:rPr>
              <a:t>Nereda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Air Safety Investigation</a:t>
            </a:r>
          </a:p>
          <a:p>
            <a:r>
              <a:rPr lang="en-US" sz="1200" kern="1200" dirty="0" smtClean="0">
                <a:solidFill>
                  <a:schemeClr val="tx1"/>
                </a:solidFill>
                <a:effectLst/>
                <a:latin typeface="+mn-lt"/>
                <a:ea typeface="+mn-ea"/>
                <a:cs typeface="+mn-cs"/>
              </a:rPr>
              <a:t>• Aircraft Performance</a:t>
            </a:r>
          </a:p>
          <a:p>
            <a:r>
              <a:rPr lang="en-US" sz="1200" kern="1200" dirty="0" smtClean="0">
                <a:solidFill>
                  <a:schemeClr val="tx1"/>
                </a:solidFill>
                <a:effectLst/>
                <a:latin typeface="+mn-lt"/>
                <a:ea typeface="+mn-ea"/>
                <a:cs typeface="+mn-cs"/>
              </a:rPr>
              <a:t>• Algorithmic Governance</a:t>
            </a:r>
          </a:p>
          <a:p>
            <a:r>
              <a:rPr lang="en-US" sz="1200" kern="1200" dirty="0" smtClean="0">
                <a:solidFill>
                  <a:schemeClr val="tx1"/>
                </a:solidFill>
                <a:effectLst/>
                <a:latin typeface="+mn-lt"/>
                <a:ea typeface="+mn-ea"/>
                <a:cs typeface="+mn-cs"/>
              </a:rPr>
              <a:t>• Anaerobic Wastewater Treatment</a:t>
            </a:r>
          </a:p>
          <a:p>
            <a:r>
              <a:rPr lang="en-US" sz="1200" kern="1200" dirty="0" smtClean="0">
                <a:solidFill>
                  <a:schemeClr val="tx1"/>
                </a:solidFill>
                <a:effectLst/>
                <a:latin typeface="+mn-lt"/>
                <a:ea typeface="+mn-ea"/>
                <a:cs typeface="+mn-cs"/>
              </a:rPr>
              <a:t>• Assessing and Managing Safety Culture</a:t>
            </a:r>
          </a:p>
          <a:p>
            <a:r>
              <a:rPr lang="en-US" sz="1200" kern="1200" dirty="0" smtClean="0">
                <a:solidFill>
                  <a:schemeClr val="tx1"/>
                </a:solidFill>
                <a:effectLst/>
                <a:latin typeface="+mn-lt"/>
                <a:ea typeface="+mn-ea"/>
                <a:cs typeface="+mn-cs"/>
              </a:rPr>
              <a:t>• Corporate Social Responsibility </a:t>
            </a:r>
          </a:p>
          <a:p>
            <a:r>
              <a:rPr lang="en-US" sz="1200" kern="1200" dirty="0" smtClean="0">
                <a:solidFill>
                  <a:schemeClr val="tx1"/>
                </a:solidFill>
                <a:effectLst/>
                <a:latin typeface="+mn-lt"/>
                <a:ea typeface="+mn-ea"/>
                <a:cs typeface="+mn-cs"/>
              </a:rPr>
              <a:t>• Cultural-sensitive Design</a:t>
            </a:r>
          </a:p>
          <a:p>
            <a:r>
              <a:rPr lang="en-US" sz="1200" kern="1200" dirty="0" smtClean="0">
                <a:solidFill>
                  <a:schemeClr val="tx1"/>
                </a:solidFill>
                <a:effectLst/>
                <a:latin typeface="+mn-lt"/>
                <a:ea typeface="+mn-ea"/>
                <a:cs typeface="+mn-cs"/>
              </a:rPr>
              <a:t>• Design for Emotion and Happiness</a:t>
            </a:r>
          </a:p>
          <a:p>
            <a:r>
              <a:rPr lang="en-US" sz="1200" kern="1200" dirty="0" smtClean="0">
                <a:solidFill>
                  <a:schemeClr val="tx1"/>
                </a:solidFill>
                <a:effectLst/>
                <a:latin typeface="+mn-lt"/>
                <a:ea typeface="+mn-ea"/>
                <a:cs typeface="+mn-cs"/>
              </a:rPr>
              <a:t>• Design Leadership and Innovation</a:t>
            </a:r>
          </a:p>
          <a:p>
            <a:r>
              <a:rPr lang="en-US" sz="1200" kern="1200" dirty="0" smtClean="0">
                <a:solidFill>
                  <a:schemeClr val="tx1"/>
                </a:solidFill>
                <a:effectLst/>
                <a:latin typeface="+mn-lt"/>
                <a:ea typeface="+mn-ea"/>
                <a:cs typeface="+mn-cs"/>
              </a:rPr>
              <a:t>• Design of Closure Works</a:t>
            </a:r>
          </a:p>
          <a:p>
            <a:r>
              <a:rPr lang="en-US" sz="1200" kern="1200" dirty="0" smtClean="0">
                <a:solidFill>
                  <a:schemeClr val="tx1"/>
                </a:solidFill>
                <a:effectLst/>
                <a:latin typeface="+mn-lt"/>
                <a:ea typeface="+mn-ea"/>
                <a:cs typeface="+mn-cs"/>
              </a:rPr>
              <a:t>• Digital Manufacturing for Industrial Design</a:t>
            </a:r>
          </a:p>
          <a:p>
            <a:r>
              <a:rPr lang="en-US" sz="1200" kern="1200" dirty="0" smtClean="0">
                <a:solidFill>
                  <a:schemeClr val="tx1"/>
                </a:solidFill>
                <a:effectLst/>
                <a:latin typeface="+mn-lt"/>
                <a:ea typeface="+mn-ea"/>
                <a:cs typeface="+mn-cs"/>
              </a:rPr>
              <a:t>• Economics of Cyber Security </a:t>
            </a:r>
          </a:p>
          <a:p>
            <a:r>
              <a:rPr lang="en-US" sz="1200" kern="1200" dirty="0" smtClean="0">
                <a:solidFill>
                  <a:schemeClr val="tx1"/>
                </a:solidFill>
                <a:effectLst/>
                <a:latin typeface="+mn-lt"/>
                <a:ea typeface="+mn-ea"/>
                <a:cs typeface="+mn-cs"/>
              </a:rPr>
              <a:t>• Energy Friendly Renovation Processes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Fibre</a:t>
            </a:r>
            <a:r>
              <a:rPr lang="en-US" sz="1200" kern="1200" dirty="0" smtClean="0">
                <a:solidFill>
                  <a:schemeClr val="tx1"/>
                </a:solidFill>
                <a:effectLst/>
                <a:latin typeface="+mn-lt"/>
                <a:ea typeface="+mn-ea"/>
                <a:cs typeface="+mn-cs"/>
              </a:rPr>
              <a:t> Reinforced Polymer Composites in Structural Engineering Applications</a:t>
            </a:r>
          </a:p>
          <a:p>
            <a:r>
              <a:rPr lang="en-US" sz="1200" kern="1200" dirty="0" smtClean="0">
                <a:solidFill>
                  <a:schemeClr val="tx1"/>
                </a:solidFill>
                <a:effectLst/>
                <a:latin typeface="+mn-lt"/>
                <a:ea typeface="+mn-ea"/>
                <a:cs typeface="+mn-cs"/>
              </a:rPr>
              <a:t>• Implementing Customer Insights into your Business </a:t>
            </a:r>
          </a:p>
          <a:p>
            <a:r>
              <a:rPr lang="en-US" sz="1200" kern="1200" dirty="0" smtClean="0">
                <a:solidFill>
                  <a:schemeClr val="tx1"/>
                </a:solidFill>
                <a:effectLst/>
                <a:latin typeface="+mn-lt"/>
                <a:ea typeface="+mn-ea"/>
                <a:cs typeface="+mn-cs"/>
              </a:rPr>
              <a:t>• Improving Road Safety</a:t>
            </a:r>
          </a:p>
          <a:p>
            <a:r>
              <a:rPr lang="en-US" sz="1200" kern="1200" dirty="0" smtClean="0">
                <a:solidFill>
                  <a:schemeClr val="tx1"/>
                </a:solidFill>
                <a:effectLst/>
                <a:latin typeface="+mn-lt"/>
                <a:ea typeface="+mn-ea"/>
                <a:cs typeface="+mn-cs"/>
              </a:rPr>
              <a:t>• Leadership for Engineers </a:t>
            </a:r>
          </a:p>
          <a:p>
            <a:r>
              <a:rPr lang="en-US" sz="1200" kern="1200" dirty="0" smtClean="0">
                <a:solidFill>
                  <a:schemeClr val="tx1"/>
                </a:solidFill>
                <a:effectLst/>
                <a:latin typeface="+mn-lt"/>
                <a:ea typeface="+mn-ea"/>
                <a:cs typeface="+mn-cs"/>
              </a:rPr>
              <a:t>• Membrane Filtration for Water Treatment</a:t>
            </a:r>
          </a:p>
          <a:p>
            <a:r>
              <a:rPr lang="en-US" sz="1200" kern="1200" dirty="0" smtClean="0">
                <a:solidFill>
                  <a:schemeClr val="tx1"/>
                </a:solidFill>
                <a:effectLst/>
                <a:latin typeface="+mn-lt"/>
                <a:ea typeface="+mn-ea"/>
                <a:cs typeface="+mn-cs"/>
              </a:rPr>
              <a:t>• Nano filtration and Reverse Osmosis in Water Treatment</a:t>
            </a:r>
          </a:p>
          <a:p>
            <a:r>
              <a:rPr lang="en-US" sz="1200" kern="1200" dirty="0" smtClean="0">
                <a:solidFill>
                  <a:schemeClr val="tx1"/>
                </a:solidFill>
                <a:effectLst/>
                <a:latin typeface="+mn-lt"/>
                <a:ea typeface="+mn-ea"/>
                <a:cs typeface="+mn-cs"/>
              </a:rPr>
              <a:t>• New Product Marketing</a:t>
            </a:r>
          </a:p>
          <a:p>
            <a:r>
              <a:rPr lang="en-US" sz="1200" kern="1200" dirty="0" smtClean="0">
                <a:solidFill>
                  <a:schemeClr val="tx1"/>
                </a:solidFill>
                <a:effectLst/>
                <a:latin typeface="+mn-lt"/>
                <a:ea typeface="+mn-ea"/>
                <a:cs typeface="+mn-cs"/>
              </a:rPr>
              <a:t>• Offshore Wind Farm Technology</a:t>
            </a:r>
          </a:p>
          <a:p>
            <a:r>
              <a:rPr lang="en-US" sz="1200" kern="1200" dirty="0" smtClean="0">
                <a:solidFill>
                  <a:schemeClr val="tx1"/>
                </a:solidFill>
                <a:effectLst/>
                <a:latin typeface="+mn-lt"/>
                <a:ea typeface="+mn-ea"/>
                <a:cs typeface="+mn-cs"/>
              </a:rPr>
              <a:t>• Open Data Governance and Use</a:t>
            </a:r>
          </a:p>
          <a:p>
            <a:r>
              <a:rPr lang="en-US" sz="1200" kern="1200" dirty="0" smtClean="0">
                <a:solidFill>
                  <a:schemeClr val="tx1"/>
                </a:solidFill>
                <a:effectLst/>
                <a:latin typeface="+mn-lt"/>
                <a:ea typeface="+mn-ea"/>
                <a:cs typeface="+mn-cs"/>
              </a:rPr>
              <a:t>• Professional Ethics for Engineers</a:t>
            </a:r>
          </a:p>
          <a:p>
            <a:r>
              <a:rPr lang="en-US" sz="1200" kern="1200" dirty="0" smtClean="0">
                <a:solidFill>
                  <a:schemeClr val="tx1"/>
                </a:solidFill>
                <a:effectLst/>
                <a:latin typeface="+mn-lt"/>
                <a:ea typeface="+mn-ea"/>
                <a:cs typeface="+mn-cs"/>
              </a:rPr>
              <a:t>• Project Management (Finance and Complexity)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Railway Engineering </a:t>
            </a:r>
          </a:p>
          <a:p>
            <a:r>
              <a:rPr lang="en-US" sz="1200" kern="1200" dirty="0" smtClean="0">
                <a:solidFill>
                  <a:schemeClr val="tx1"/>
                </a:solidFill>
                <a:effectLst/>
                <a:latin typeface="+mn-lt"/>
                <a:ea typeface="+mn-ea"/>
                <a:cs typeface="+mn-cs"/>
              </a:rPr>
              <a:t>• Responsible Innovation</a:t>
            </a:r>
          </a:p>
          <a:p>
            <a:r>
              <a:rPr lang="en-US" sz="1200" kern="1200" dirty="0" smtClean="0">
                <a:solidFill>
                  <a:schemeClr val="tx1"/>
                </a:solidFill>
                <a:effectLst/>
                <a:latin typeface="+mn-lt"/>
                <a:ea typeface="+mn-ea"/>
                <a:cs typeface="+mn-cs"/>
              </a:rPr>
              <a:t>• Smart Structures</a:t>
            </a:r>
          </a:p>
          <a:p>
            <a:r>
              <a:rPr lang="en-US" sz="1200" kern="1200" dirty="0" smtClean="0">
                <a:solidFill>
                  <a:schemeClr val="tx1"/>
                </a:solidFill>
                <a:effectLst/>
                <a:latin typeface="+mn-lt"/>
                <a:ea typeface="+mn-ea"/>
                <a:cs typeface="+mn-cs"/>
              </a:rPr>
              <a:t>• Text Mining and Analytics </a:t>
            </a:r>
          </a:p>
          <a:p>
            <a:r>
              <a:rPr lang="en-US" sz="1200" kern="1200" dirty="0" smtClean="0">
                <a:solidFill>
                  <a:schemeClr val="tx1"/>
                </a:solidFill>
                <a:effectLst/>
                <a:latin typeface="+mn-lt"/>
                <a:ea typeface="+mn-ea"/>
                <a:cs typeface="+mn-cs"/>
              </a:rPr>
              <a:t>• Value Sensitive Design </a:t>
            </a:r>
          </a:p>
          <a:p>
            <a:r>
              <a:rPr lang="en-US" sz="1200" kern="1200" dirty="0" smtClean="0">
                <a:solidFill>
                  <a:schemeClr val="tx1"/>
                </a:solidFill>
                <a:effectLst/>
                <a:latin typeface="+mn-lt"/>
                <a:ea typeface="+mn-ea"/>
                <a:cs typeface="+mn-cs"/>
              </a:rPr>
              <a:t>• Vision in Design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Online Courses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Aerospace Engineering</a:t>
            </a:r>
          </a:p>
          <a:p>
            <a:r>
              <a:rPr lang="en-US" sz="1200" kern="1200" dirty="0" smtClean="0">
                <a:solidFill>
                  <a:schemeClr val="tx1"/>
                </a:solidFill>
                <a:effectLst/>
                <a:latin typeface="+mn-lt"/>
                <a:ea typeface="+mn-ea"/>
                <a:cs typeface="+mn-cs"/>
              </a:rPr>
              <a:t>• Coastal and Ocean Engineering</a:t>
            </a:r>
          </a:p>
          <a:p>
            <a:r>
              <a:rPr lang="en-US" sz="1200" kern="1200" dirty="0" smtClean="0">
                <a:solidFill>
                  <a:schemeClr val="tx1"/>
                </a:solidFill>
                <a:effectLst/>
                <a:latin typeface="+mn-lt"/>
                <a:ea typeface="+mn-ea"/>
                <a:cs typeface="+mn-cs"/>
              </a:rPr>
              <a:t>• Drinking Water Treatment </a:t>
            </a:r>
          </a:p>
          <a:p>
            <a:r>
              <a:rPr lang="en-US" sz="1200" kern="1200" dirty="0" smtClean="0">
                <a:solidFill>
                  <a:schemeClr val="tx1"/>
                </a:solidFill>
                <a:effectLst/>
                <a:latin typeface="+mn-lt"/>
                <a:ea typeface="+mn-ea"/>
                <a:cs typeface="+mn-cs"/>
              </a:rPr>
              <a:t>• Engineering &amp; Policy Analysis</a:t>
            </a:r>
          </a:p>
          <a:p>
            <a:r>
              <a:rPr lang="en-US" sz="1200" kern="1200" dirty="0" smtClean="0">
                <a:solidFill>
                  <a:schemeClr val="tx1"/>
                </a:solidFill>
                <a:effectLst/>
                <a:latin typeface="+mn-lt"/>
                <a:ea typeface="+mn-ea"/>
                <a:cs typeface="+mn-cs"/>
              </a:rPr>
              <a:t>• Helicopter Performance, Stability and Control</a:t>
            </a:r>
          </a:p>
          <a:p>
            <a:r>
              <a:rPr lang="en-US" sz="1200" kern="1200" dirty="0" smtClean="0">
                <a:solidFill>
                  <a:schemeClr val="tx1"/>
                </a:solidFill>
                <a:effectLst/>
                <a:latin typeface="+mn-lt"/>
                <a:ea typeface="+mn-ea"/>
                <a:cs typeface="+mn-cs"/>
              </a:rPr>
              <a:t>• Linear Modelling (including FEM)</a:t>
            </a:r>
          </a:p>
          <a:p>
            <a:r>
              <a:rPr lang="en-US" sz="1200" kern="1200" dirty="0" smtClean="0">
                <a:solidFill>
                  <a:schemeClr val="tx1"/>
                </a:solidFill>
                <a:effectLst/>
                <a:latin typeface="+mn-lt"/>
                <a:ea typeface="+mn-ea"/>
                <a:cs typeface="+mn-cs"/>
              </a:rPr>
              <a:t>• Non-linear modelling</a:t>
            </a:r>
          </a:p>
          <a:p>
            <a:r>
              <a:rPr lang="en-US" sz="1200" kern="1200" dirty="0" smtClean="0">
                <a:solidFill>
                  <a:schemeClr val="tx1"/>
                </a:solidFill>
                <a:effectLst/>
                <a:latin typeface="+mn-lt"/>
                <a:ea typeface="+mn-ea"/>
                <a:cs typeface="+mn-cs"/>
              </a:rPr>
              <a:t>• Sanitary Engineering</a:t>
            </a:r>
          </a:p>
          <a:p>
            <a:r>
              <a:rPr lang="en-US" sz="1200" kern="1200" dirty="0" smtClean="0">
                <a:solidFill>
                  <a:schemeClr val="tx1"/>
                </a:solidFill>
                <a:effectLst/>
                <a:latin typeface="+mn-lt"/>
                <a:ea typeface="+mn-ea"/>
                <a:cs typeface="+mn-cs"/>
              </a:rPr>
              <a:t>• Satellite Orbit Determination</a:t>
            </a:r>
          </a:p>
          <a:p>
            <a:r>
              <a:rPr lang="en-US" sz="1200" kern="1200" dirty="0" smtClean="0">
                <a:solidFill>
                  <a:schemeClr val="tx1"/>
                </a:solidFill>
                <a:effectLst/>
                <a:latin typeface="+mn-lt"/>
                <a:ea typeface="+mn-ea"/>
                <a:cs typeface="+mn-cs"/>
              </a:rPr>
              <a:t>• Solar Energy</a:t>
            </a:r>
          </a:p>
          <a:p>
            <a:r>
              <a:rPr lang="en-US" sz="1200" kern="1200" dirty="0" smtClean="0">
                <a:solidFill>
                  <a:schemeClr val="tx1"/>
                </a:solidFill>
                <a:effectLst/>
                <a:latin typeface="+mn-lt"/>
                <a:ea typeface="+mn-ea"/>
                <a:cs typeface="+mn-cs"/>
              </a:rPr>
              <a:t>• Urban Drainage and Water Management</a:t>
            </a:r>
          </a:p>
          <a:p>
            <a:r>
              <a:rPr lang="en-US" sz="1200" kern="1200" dirty="0" smtClean="0">
                <a:solidFill>
                  <a:schemeClr val="tx1"/>
                </a:solidFill>
                <a:effectLst/>
                <a:latin typeface="+mn-lt"/>
                <a:ea typeface="+mn-ea"/>
                <a:cs typeface="+mn-cs"/>
              </a:rPr>
              <a:t>• Wastewater Treatment</a:t>
            </a:r>
          </a:p>
          <a:p>
            <a:r>
              <a:rPr lang="en-US" sz="1200" kern="1200" dirty="0" smtClean="0">
                <a:solidFill>
                  <a:schemeClr val="tx1"/>
                </a:solidFill>
                <a:effectLst/>
                <a:latin typeface="+mn-lt"/>
                <a:ea typeface="+mn-ea"/>
                <a:cs typeface="+mn-cs"/>
              </a:rPr>
              <a:t>• Wind Energy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Programmes</a:t>
            </a:r>
            <a:r>
              <a:rPr lang="en-US" sz="1200" b="1" kern="1200" dirty="0" smtClean="0">
                <a:solidFill>
                  <a:schemeClr val="tx1"/>
                </a:solidFill>
                <a:effectLst/>
                <a:latin typeface="+mn-lt"/>
                <a:ea typeface="+mn-ea"/>
                <a:cs typeface="+mn-cs"/>
              </a:rPr>
              <a:t> for Professionals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MicroMaster</a:t>
            </a:r>
            <a:r>
              <a:rPr lang="en-US" sz="1200" kern="1200" dirty="0" smtClean="0">
                <a:solidFill>
                  <a:schemeClr val="tx1"/>
                </a:solidFill>
                <a:effectLst/>
                <a:latin typeface="+mn-lt"/>
                <a:ea typeface="+mn-ea"/>
                <a:cs typeface="+mn-cs"/>
              </a:rPr>
              <a:t> in Solar Energy Engineering</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XSerie</a:t>
            </a:r>
            <a:r>
              <a:rPr lang="en-US" sz="1200" kern="1200" dirty="0" smtClean="0">
                <a:solidFill>
                  <a:schemeClr val="tx1"/>
                </a:solidFill>
                <a:effectLst/>
                <a:latin typeface="+mn-lt"/>
                <a:ea typeface="+mn-ea"/>
                <a:cs typeface="+mn-cs"/>
              </a:rPr>
              <a:t> on Water</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XSerie</a:t>
            </a:r>
            <a:r>
              <a:rPr lang="en-US" sz="1200" kern="1200" dirty="0" smtClean="0">
                <a:solidFill>
                  <a:schemeClr val="tx1"/>
                </a:solidFill>
                <a:effectLst/>
                <a:latin typeface="+mn-lt"/>
                <a:ea typeface="+mn-ea"/>
                <a:cs typeface="+mn-cs"/>
              </a:rPr>
              <a:t> on Data Analysis</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XSerie</a:t>
            </a:r>
            <a:r>
              <a:rPr lang="en-US" sz="1200" kern="1200" dirty="0" smtClean="0">
                <a:solidFill>
                  <a:schemeClr val="tx1"/>
                </a:solidFill>
                <a:effectLst/>
                <a:latin typeface="+mn-lt"/>
                <a:ea typeface="+mn-ea"/>
                <a:cs typeface="+mn-cs"/>
              </a:rPr>
              <a:t> on Business Model Innovation</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AC3AA0-0127-1F48-84B6-5EC0961FA807}" type="slidenum">
              <a:rPr lang="en-US" smtClean="0"/>
              <a:t>15</a:t>
            </a:fld>
            <a:endParaRPr lang="en-US"/>
          </a:p>
        </p:txBody>
      </p:sp>
    </p:spTree>
    <p:extLst>
      <p:ext uri="{BB962C8B-B14F-4D97-AF65-F5344CB8AC3E}">
        <p14:creationId xmlns:p14="http://schemas.microsoft.com/office/powerpoint/2010/main" val="5621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7247"/>
            <a:ext cx="7265534" cy="2229538"/>
          </a:xfrm>
        </p:spPr>
        <p:txBody>
          <a:bodyPr>
            <a:noAutofit/>
          </a:bodyPr>
          <a:lstStyle>
            <a:lvl1pPr algn="l">
              <a:defRPr sz="7200">
                <a:solidFill>
                  <a:srgbClr val="00A6D6"/>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02192" y="3203297"/>
            <a:ext cx="7067378" cy="1025802"/>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1583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743361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9144000" cy="5143500"/>
          </a:xfrm>
        </p:spPr>
        <p:txBody>
          <a:bodyPr/>
          <a:lstStyle/>
          <a:p>
            <a:endParaRPr lang="en-US" dirty="0"/>
          </a:p>
        </p:txBody>
      </p:sp>
      <p:pic>
        <p:nvPicPr>
          <p:cNvPr id="12"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146" y="4663753"/>
            <a:ext cx="1104294" cy="323006"/>
          </a:xfrm>
          <a:prstGeom prst="rect">
            <a:avLst/>
          </a:prstGeom>
        </p:spPr>
      </p:pic>
      <p:sp>
        <p:nvSpPr>
          <p:cNvPr id="13"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a:t>
            </a:fld>
            <a:endParaRPr lang="en-US" dirty="0"/>
          </a:p>
        </p:txBody>
      </p:sp>
      <p:sp>
        <p:nvSpPr>
          <p:cNvPr id="3" name="TextBox 2"/>
          <p:cNvSpPr txBox="1"/>
          <p:nvPr userDrawn="1"/>
        </p:nvSpPr>
        <p:spPr>
          <a:xfrm>
            <a:off x="-3990281" y="41865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205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62A2416-1570-3849-86F9-07F78746E1B2}" type="datetimeFigureOut">
              <a:rPr lang="en-US" smtClean="0"/>
              <a:t>12/15/17</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832CF66-B496-874C-8E08-71A5E0622B6E}" type="slidenum">
              <a:rPr lang="en-US" smtClean="0"/>
              <a:t>‹#›</a:t>
            </a:fld>
            <a:endParaRPr lang="en-US" dirty="0"/>
          </a:p>
        </p:txBody>
      </p:sp>
    </p:spTree>
    <p:extLst>
      <p:ext uri="{BB962C8B-B14F-4D97-AF65-F5344CB8AC3E}">
        <p14:creationId xmlns:p14="http://schemas.microsoft.com/office/powerpoint/2010/main" val="12125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51434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77050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2.xml"/><Relationship Id="rId5" Type="http://schemas.openxmlformats.org/officeDocument/2006/relationships/image" Target="../media/image2.emf"/><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106" y="205979"/>
            <a:ext cx="7106464"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63106" y="1200150"/>
            <a:ext cx="7106464" cy="348612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581184"/>
            <a:ext cx="1368883" cy="632424"/>
          </a:xfrm>
          <a:prstGeom prst="rect">
            <a:avLst/>
          </a:prstGeom>
        </p:spPr>
      </p:pic>
      <p:sp>
        <p:nvSpPr>
          <p:cNvPr id="10"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a:t>
            </a:fld>
            <a:endParaRPr lang="en-US" dirty="0"/>
          </a:p>
        </p:txBody>
      </p:sp>
      <p:sp>
        <p:nvSpPr>
          <p:cNvPr id="9" name="Rectangle 28"/>
          <p:cNvSpPr>
            <a:spLocks noChangeArrowheads="1"/>
          </p:cNvSpPr>
          <p:nvPr userDrawn="1"/>
        </p:nvSpPr>
        <p:spPr bwMode="auto">
          <a:xfrm>
            <a:off x="0" y="0"/>
            <a:ext cx="1576384" cy="5149008"/>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pic>
        <p:nvPicPr>
          <p:cNvPr id="11"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389330"/>
            <a:ext cx="1368883" cy="843232"/>
          </a:xfrm>
          <a:prstGeom prst="rect">
            <a:avLst/>
          </a:prstGeom>
        </p:spPr>
      </p:pic>
    </p:spTree>
    <p:extLst>
      <p:ext uri="{BB962C8B-B14F-4D97-AF65-F5344CB8AC3E}">
        <p14:creationId xmlns:p14="http://schemas.microsoft.com/office/powerpoint/2010/main" val="348024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404" y="205979"/>
            <a:ext cx="7090513"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72404" y="1200150"/>
            <a:ext cx="7090513" cy="36155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a:t>
            </a:fld>
            <a:endParaRPr lang="en-US" dirty="0"/>
          </a:p>
        </p:txBody>
      </p:sp>
      <p:pic>
        <p:nvPicPr>
          <p:cNvPr id="6" name="Afbeelding 8" descr="TUDelft_LogoZWART.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624" y="4515071"/>
            <a:ext cx="1104294" cy="430675"/>
          </a:xfrm>
          <a:prstGeom prst="rect">
            <a:avLst/>
          </a:prstGeom>
        </p:spPr>
      </p:pic>
    </p:spTree>
    <p:extLst>
      <p:ext uri="{BB962C8B-B14F-4D97-AF65-F5344CB8AC3E}">
        <p14:creationId xmlns:p14="http://schemas.microsoft.com/office/powerpoint/2010/main" val="130344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6"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7200" y="-21511"/>
            <a:ext cx="7741557" cy="5166998"/>
          </a:xfrm>
          <a:prstGeom prst="rect">
            <a:avLst/>
          </a:prstGeom>
        </p:spPr>
      </p:pic>
      <p:sp>
        <p:nvSpPr>
          <p:cNvPr id="10" name="TextBox 9"/>
          <p:cNvSpPr txBox="1"/>
          <p:nvPr/>
        </p:nvSpPr>
        <p:spPr>
          <a:xfrm>
            <a:off x="1704975" y="90005"/>
            <a:ext cx="7477125"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Corporate presentation</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3087952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763106" y="428625"/>
            <a:ext cx="7152294" cy="45434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Aerospace </a:t>
            </a:r>
            <a:r>
              <a:rPr lang="en-US" sz="2400" dirty="0" smtClean="0"/>
              <a:t>Engineering (AE)</a:t>
            </a:r>
          </a:p>
          <a:p>
            <a:r>
              <a:rPr lang="en-US" sz="2400" dirty="0"/>
              <a:t>Applied </a:t>
            </a:r>
            <a:r>
              <a:rPr lang="en-US" sz="2400" dirty="0" smtClean="0"/>
              <a:t>Sciences (AS)</a:t>
            </a:r>
          </a:p>
          <a:p>
            <a:r>
              <a:rPr lang="en-US" sz="2400" dirty="0" smtClean="0"/>
              <a:t>Architecture and the Built Environment (Arch)</a:t>
            </a:r>
          </a:p>
          <a:p>
            <a:r>
              <a:rPr lang="en-US" sz="2400" dirty="0" smtClean="0"/>
              <a:t>Civil engineering and Geosciences (CEG)</a:t>
            </a:r>
          </a:p>
          <a:p>
            <a:r>
              <a:rPr lang="en-US" sz="2400" dirty="0" smtClean="0"/>
              <a:t>Electrical Engineering, Mathematics and Computer Science (EEMCS)</a:t>
            </a:r>
          </a:p>
          <a:p>
            <a:r>
              <a:rPr lang="en-US" sz="2400" dirty="0" smtClean="0"/>
              <a:t>Industrial Design Engineering (IDE)</a:t>
            </a:r>
          </a:p>
          <a:p>
            <a:r>
              <a:rPr lang="en-US" sz="2400" dirty="0" smtClean="0"/>
              <a:t>Mechanical, Maritime and Materials Engineering (3mE)</a:t>
            </a:r>
          </a:p>
          <a:p>
            <a:r>
              <a:rPr lang="en-US" sz="2400" dirty="0"/>
              <a:t>Technology, Policy and Management (TPM</a:t>
            </a:r>
            <a:r>
              <a:rPr lang="en-US" sz="2400" dirty="0" smtClean="0"/>
              <a:t>)</a:t>
            </a:r>
          </a:p>
          <a:p>
            <a:endParaRPr lang="en-US" sz="2400" dirty="0"/>
          </a:p>
        </p:txBody>
      </p:sp>
    </p:spTree>
    <p:extLst>
      <p:ext uri="{BB962C8B-B14F-4D97-AF65-F5344CB8AC3E}">
        <p14:creationId xmlns:p14="http://schemas.microsoft.com/office/powerpoint/2010/main" val="1306613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74427" y="-1"/>
            <a:ext cx="7569573" cy="5143501"/>
          </a:xfrm>
          <a:prstGeom prst="rect">
            <a:avLst/>
          </a:prstGeom>
          <a:solidFill>
            <a:srgbClr val="211C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4976" y="93733"/>
            <a:ext cx="7739082" cy="1938992"/>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Education and </a:t>
            </a:r>
            <a:br>
              <a:rPr lang="en-US" sz="6000" dirty="0" smtClean="0">
                <a:solidFill>
                  <a:schemeClr val="bg1"/>
                </a:solidFill>
                <a:latin typeface="TU Delft-UltraLight" charset="0"/>
                <a:ea typeface="TU Delft-UltraLight" charset="0"/>
                <a:cs typeface="TU Delft-UltraLight" charset="0"/>
              </a:rPr>
            </a:br>
            <a:r>
              <a:rPr lang="en-US" sz="6000" dirty="0" smtClean="0">
                <a:solidFill>
                  <a:schemeClr val="bg1"/>
                </a:solidFill>
                <a:latin typeface="TU Delft-UltraLight" charset="0"/>
                <a:ea typeface="TU Delft-UltraLight" charset="0"/>
                <a:cs typeface="TU Delft-UltraLight" charset="0"/>
              </a:rPr>
              <a:t>Students</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1843488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67200" y="0"/>
            <a:ext cx="7576800" cy="5153025"/>
          </a:xfrm>
        </p:spPr>
      </p:pic>
      <p:sp>
        <p:nvSpPr>
          <p:cNvPr id="5" name="Rectangle 4"/>
          <p:cNvSpPr/>
          <p:nvPr/>
        </p:nvSpPr>
        <p:spPr>
          <a:xfrm>
            <a:off x="1567200" y="-323850"/>
            <a:ext cx="7876857" cy="3381375"/>
          </a:xfrm>
          <a:prstGeom prst="rect">
            <a:avLst/>
          </a:prstGeom>
          <a:gradFill>
            <a:gsLst>
              <a:gs pos="0">
                <a:schemeClr val="bg1">
                  <a:alpha val="0"/>
                </a:schemeClr>
              </a:gs>
              <a:gs pos="99000">
                <a:schemeClr val="bg1">
                  <a:alpha val="9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2731" y="231036"/>
            <a:ext cx="4675645" cy="584775"/>
          </a:xfrm>
          <a:prstGeom prst="rect">
            <a:avLst/>
          </a:prstGeom>
          <a:noFill/>
        </p:spPr>
        <p:txBody>
          <a:bodyPr wrap="square" rtlCol="0">
            <a:spAutoFit/>
          </a:bodyPr>
          <a:lstStyle/>
          <a:p>
            <a:r>
              <a:rPr lang="en-US" sz="3200" dirty="0" smtClean="0"/>
              <a:t>• 16 BSc </a:t>
            </a:r>
            <a:r>
              <a:rPr lang="en-US" sz="3200" dirty="0" err="1" smtClean="0"/>
              <a:t>programmes</a:t>
            </a:r>
            <a:endParaRPr lang="en-US" sz="3200" dirty="0"/>
          </a:p>
        </p:txBody>
      </p:sp>
      <p:sp>
        <p:nvSpPr>
          <p:cNvPr id="8" name="TextBox 7"/>
          <p:cNvSpPr txBox="1"/>
          <p:nvPr/>
        </p:nvSpPr>
        <p:spPr>
          <a:xfrm>
            <a:off x="1832731" y="768522"/>
            <a:ext cx="7807232" cy="584775"/>
          </a:xfrm>
          <a:prstGeom prst="rect">
            <a:avLst/>
          </a:prstGeom>
          <a:noFill/>
        </p:spPr>
        <p:txBody>
          <a:bodyPr wrap="square" rtlCol="0">
            <a:spAutoFit/>
          </a:bodyPr>
          <a:lstStyle/>
          <a:p>
            <a:r>
              <a:rPr lang="en-US" sz="3200" dirty="0" smtClean="0"/>
              <a:t>• 30 MSc </a:t>
            </a:r>
            <a:r>
              <a:rPr lang="en-US" sz="3200" dirty="0" err="1" smtClean="0"/>
              <a:t>programmes</a:t>
            </a:r>
            <a:endParaRPr lang="en-US" sz="3200" dirty="0"/>
          </a:p>
        </p:txBody>
      </p:sp>
    </p:spTree>
    <p:extLst>
      <p:ext uri="{BB962C8B-B14F-4D97-AF65-F5344CB8AC3E}">
        <p14:creationId xmlns:p14="http://schemas.microsoft.com/office/powerpoint/2010/main" val="1036564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745383" y="263840"/>
            <a:ext cx="7011439" cy="4736527"/>
          </a:xfrm>
          <a:prstGeom prst="rect">
            <a:avLst/>
          </a:prstGeom>
        </p:spPr>
        <p:txBody>
          <a:bodyPr wrap="square" numCol="2">
            <a:spAutoFit/>
          </a:bodyPr>
          <a:lstStyle/>
          <a:p>
            <a:r>
              <a:rPr lang="en-US" sz="1050" b="1" dirty="0">
                <a:solidFill>
                  <a:schemeClr val="tx2"/>
                </a:solidFill>
                <a:latin typeface="Arial" charset="0"/>
              </a:rPr>
              <a:t>Bachelor’s</a:t>
            </a:r>
            <a:endParaRPr lang="en-US" sz="1050" dirty="0">
              <a:solidFill>
                <a:schemeClr val="tx2"/>
              </a:solidFill>
              <a:latin typeface="Arial" charset="0"/>
            </a:endParaRPr>
          </a:p>
          <a:p>
            <a:r>
              <a:rPr lang="en-US" sz="1050" dirty="0" smtClean="0">
                <a:latin typeface="Arial" charset="0"/>
              </a:rPr>
              <a:t>• </a:t>
            </a:r>
            <a:r>
              <a:rPr lang="en-US" sz="1050" dirty="0">
                <a:latin typeface="Arial" charset="0"/>
              </a:rPr>
              <a:t>Aerospace Engineering</a:t>
            </a:r>
          </a:p>
          <a:p>
            <a:r>
              <a:rPr lang="en-US" sz="1050" dirty="0">
                <a:latin typeface="Arial" charset="0"/>
              </a:rPr>
              <a:t>• Applied Earth Sciences</a:t>
            </a:r>
          </a:p>
          <a:p>
            <a:r>
              <a:rPr lang="en-US" sz="1050" dirty="0">
                <a:latin typeface="Arial" charset="0"/>
              </a:rPr>
              <a:t>• Applied Mathematics</a:t>
            </a:r>
          </a:p>
          <a:p>
            <a:r>
              <a:rPr lang="en-US" sz="1050" dirty="0">
                <a:latin typeface="Arial" charset="0"/>
              </a:rPr>
              <a:t>• Applied Physics</a:t>
            </a:r>
          </a:p>
          <a:p>
            <a:r>
              <a:rPr lang="en-US" sz="1050" dirty="0">
                <a:latin typeface="Arial" charset="0"/>
              </a:rPr>
              <a:t>• </a:t>
            </a:r>
            <a:r>
              <a:rPr lang="en-US" sz="1050" dirty="0" smtClean="0">
                <a:latin typeface="Arial" charset="0"/>
              </a:rPr>
              <a:t>Architecture</a:t>
            </a:r>
            <a:r>
              <a:rPr lang="en-US" sz="1050" dirty="0">
                <a:latin typeface="Arial" charset="0"/>
              </a:rPr>
              <a:t>, Urbanism &amp; </a:t>
            </a:r>
            <a:r>
              <a:rPr lang="en-US" sz="1050" dirty="0" smtClean="0">
                <a:latin typeface="Arial" charset="0"/>
              </a:rPr>
              <a:t>Building </a:t>
            </a:r>
            <a:r>
              <a:rPr lang="en-US" sz="1050" dirty="0">
                <a:latin typeface="Arial" charset="0"/>
              </a:rPr>
              <a:t>Sciences</a:t>
            </a:r>
          </a:p>
          <a:p>
            <a:r>
              <a:rPr lang="en-US" sz="1050" dirty="0">
                <a:latin typeface="Arial" charset="0"/>
              </a:rPr>
              <a:t>• Civil Engineering</a:t>
            </a:r>
          </a:p>
          <a:p>
            <a:r>
              <a:rPr lang="en-US" sz="1050" dirty="0">
                <a:latin typeface="Arial" charset="0"/>
              </a:rPr>
              <a:t>• Clinical Technology (joint degree)</a:t>
            </a:r>
          </a:p>
          <a:p>
            <a:r>
              <a:rPr lang="en-US" sz="1050" dirty="0">
                <a:latin typeface="Arial" charset="0"/>
              </a:rPr>
              <a:t>• </a:t>
            </a:r>
            <a:r>
              <a:rPr lang="en-US" sz="1050" dirty="0" smtClean="0">
                <a:latin typeface="Arial" charset="0"/>
              </a:rPr>
              <a:t>Computer </a:t>
            </a:r>
            <a:r>
              <a:rPr lang="en-US" sz="1050" dirty="0">
                <a:latin typeface="Arial" charset="0"/>
              </a:rPr>
              <a:t>Science and </a:t>
            </a:r>
            <a:r>
              <a:rPr lang="en-US" sz="1050" dirty="0" smtClean="0">
                <a:latin typeface="Arial" charset="0"/>
              </a:rPr>
              <a:t>Engineering</a:t>
            </a:r>
            <a:endParaRPr lang="en-US" sz="1050" dirty="0">
              <a:latin typeface="Arial" charset="0"/>
            </a:endParaRPr>
          </a:p>
          <a:p>
            <a:r>
              <a:rPr lang="en-US" sz="1050" dirty="0" smtClean="0">
                <a:latin typeface="Arial" charset="0"/>
              </a:rPr>
              <a:t>• </a:t>
            </a:r>
            <a:r>
              <a:rPr lang="en-US" sz="1050" dirty="0">
                <a:latin typeface="Arial" charset="0"/>
              </a:rPr>
              <a:t>Industrial Design</a:t>
            </a:r>
          </a:p>
          <a:p>
            <a:r>
              <a:rPr lang="en-US" sz="1050" dirty="0">
                <a:latin typeface="Arial" charset="0"/>
              </a:rPr>
              <a:t>• </a:t>
            </a:r>
            <a:r>
              <a:rPr lang="en-US" sz="1050" dirty="0" smtClean="0">
                <a:latin typeface="Arial" charset="0"/>
              </a:rPr>
              <a:t>Life </a:t>
            </a:r>
            <a:r>
              <a:rPr lang="en-US" sz="1050" dirty="0">
                <a:latin typeface="Arial" charset="0"/>
              </a:rPr>
              <a:t>Science and Technology (joint degree)</a:t>
            </a:r>
          </a:p>
          <a:p>
            <a:r>
              <a:rPr lang="en-US" sz="1050" dirty="0">
                <a:latin typeface="Arial" charset="0"/>
              </a:rPr>
              <a:t>• Marine Technology</a:t>
            </a:r>
          </a:p>
          <a:p>
            <a:r>
              <a:rPr lang="en-US" sz="1050" dirty="0">
                <a:latin typeface="Arial" charset="0"/>
              </a:rPr>
              <a:t>• Mechanical Engineering</a:t>
            </a:r>
          </a:p>
          <a:p>
            <a:r>
              <a:rPr lang="en-US" sz="1050" dirty="0">
                <a:latin typeface="Arial" charset="0"/>
              </a:rPr>
              <a:t>• </a:t>
            </a:r>
            <a:r>
              <a:rPr lang="en-US" sz="1050" dirty="0" smtClean="0">
                <a:latin typeface="Arial" charset="0"/>
              </a:rPr>
              <a:t>Molecular </a:t>
            </a:r>
            <a:r>
              <a:rPr lang="en-US" sz="1050" dirty="0">
                <a:latin typeface="Arial" charset="0"/>
              </a:rPr>
              <a:t>Science and </a:t>
            </a:r>
            <a:r>
              <a:rPr lang="en-US" sz="1050" dirty="0" smtClean="0">
                <a:latin typeface="Arial" charset="0"/>
              </a:rPr>
              <a:t>Technology </a:t>
            </a:r>
            <a:r>
              <a:rPr lang="en-US" sz="1050" dirty="0">
                <a:latin typeface="Arial" charset="0"/>
              </a:rPr>
              <a:t>(joint degree)</a:t>
            </a:r>
          </a:p>
          <a:p>
            <a:r>
              <a:rPr lang="en-US" sz="1050" dirty="0">
                <a:latin typeface="Arial" charset="0"/>
              </a:rPr>
              <a:t>• </a:t>
            </a:r>
            <a:r>
              <a:rPr lang="en-US" sz="1050" dirty="0" err="1">
                <a:latin typeface="Arial" charset="0"/>
              </a:rPr>
              <a:t>Nanobiology</a:t>
            </a:r>
            <a:r>
              <a:rPr lang="en-US" sz="1050" dirty="0">
                <a:latin typeface="Arial" charset="0"/>
              </a:rPr>
              <a:t> (joint degree)</a:t>
            </a:r>
          </a:p>
          <a:p>
            <a:r>
              <a:rPr lang="en-US" sz="1050" dirty="0">
                <a:latin typeface="Arial" charset="0"/>
              </a:rPr>
              <a:t>• </a:t>
            </a:r>
            <a:r>
              <a:rPr lang="en-US" sz="1050" dirty="0" smtClean="0">
                <a:latin typeface="Arial" charset="0"/>
              </a:rPr>
              <a:t>Systems </a:t>
            </a:r>
            <a:r>
              <a:rPr lang="en-US" sz="1050" dirty="0">
                <a:latin typeface="Arial" charset="0"/>
              </a:rPr>
              <a:t>Engineering, Policy Analysis &amp; </a:t>
            </a:r>
            <a:r>
              <a:rPr lang="en-US" sz="1050" dirty="0" smtClean="0">
                <a:latin typeface="Arial" charset="0"/>
              </a:rPr>
              <a:t>Management</a:t>
            </a:r>
          </a:p>
          <a:p>
            <a:endParaRPr lang="en-US" sz="1050" b="1" dirty="0" smtClean="0">
              <a:latin typeface="Arial" charset="0"/>
            </a:endParaRPr>
          </a:p>
          <a:p>
            <a:r>
              <a:rPr lang="en-US" sz="1050" b="1" dirty="0">
                <a:solidFill>
                  <a:schemeClr val="tx2"/>
                </a:solidFill>
                <a:latin typeface="Arial" charset="0"/>
              </a:rPr>
              <a:t>Master’s</a:t>
            </a:r>
          </a:p>
          <a:p>
            <a:r>
              <a:rPr lang="en-US" sz="1050" dirty="0">
                <a:latin typeface="Arial" charset="0"/>
              </a:rPr>
              <a:t>• Aerospace Engineering</a:t>
            </a:r>
          </a:p>
          <a:p>
            <a:r>
              <a:rPr lang="en-US" sz="1050" dirty="0">
                <a:latin typeface="Arial" charset="0"/>
              </a:rPr>
              <a:t>• Applied Earth Sciences</a:t>
            </a:r>
          </a:p>
          <a:p>
            <a:r>
              <a:rPr lang="en-US" sz="1050" dirty="0">
                <a:latin typeface="Arial" charset="0"/>
              </a:rPr>
              <a:t>• Applied Mathematics</a:t>
            </a:r>
          </a:p>
          <a:p>
            <a:r>
              <a:rPr lang="en-US" sz="1050" dirty="0">
                <a:latin typeface="Arial" charset="0"/>
              </a:rPr>
              <a:t>• Applied Physics</a:t>
            </a:r>
          </a:p>
          <a:p>
            <a:r>
              <a:rPr lang="en-US" sz="1050" dirty="0">
                <a:latin typeface="Arial" charset="0"/>
              </a:rPr>
              <a:t>• Architecture, Urbanism &amp; Building Sciences</a:t>
            </a:r>
          </a:p>
          <a:p>
            <a:r>
              <a:rPr lang="en-US" sz="1050" dirty="0">
                <a:latin typeface="Arial" charset="0"/>
              </a:rPr>
              <a:t>• Biomedical Engineering</a:t>
            </a:r>
          </a:p>
          <a:p>
            <a:r>
              <a:rPr lang="en-US" sz="1050" dirty="0">
                <a:latin typeface="Arial" charset="0"/>
              </a:rPr>
              <a:t>• Chemical Engineering</a:t>
            </a:r>
          </a:p>
          <a:p>
            <a:r>
              <a:rPr lang="en-US" sz="1050" dirty="0">
                <a:latin typeface="Arial" charset="0"/>
              </a:rPr>
              <a:t>• Civil Engineering</a:t>
            </a:r>
          </a:p>
          <a:p>
            <a:r>
              <a:rPr lang="en-US" sz="1050" dirty="0">
                <a:latin typeface="Arial" charset="0"/>
              </a:rPr>
              <a:t>• Complex Systems Engineering and Management</a:t>
            </a:r>
          </a:p>
          <a:p>
            <a:r>
              <a:rPr lang="en-US" sz="1050" dirty="0">
                <a:latin typeface="Arial" charset="0"/>
              </a:rPr>
              <a:t>• Computer Engineering</a:t>
            </a:r>
          </a:p>
          <a:p>
            <a:r>
              <a:rPr lang="en-US" sz="1050" dirty="0">
                <a:latin typeface="Arial" charset="0"/>
              </a:rPr>
              <a:t>• Computer Science</a:t>
            </a:r>
          </a:p>
          <a:p>
            <a:r>
              <a:rPr lang="en-US" sz="1050" dirty="0">
                <a:latin typeface="Arial" charset="0"/>
              </a:rPr>
              <a:t>• Construction Management and Engineering</a:t>
            </a:r>
          </a:p>
          <a:p>
            <a:r>
              <a:rPr lang="en-US" sz="1050" dirty="0">
                <a:latin typeface="Arial" charset="0"/>
              </a:rPr>
              <a:t>• Design for Interaction</a:t>
            </a:r>
          </a:p>
          <a:p>
            <a:r>
              <a:rPr lang="en-US" sz="1050" dirty="0">
                <a:latin typeface="Arial" charset="0"/>
              </a:rPr>
              <a:t>• Electrical Engineering</a:t>
            </a:r>
          </a:p>
          <a:p>
            <a:r>
              <a:rPr lang="en-US" sz="1050" dirty="0">
                <a:latin typeface="Arial" charset="0"/>
              </a:rPr>
              <a:t>• Embedded Systems</a:t>
            </a:r>
          </a:p>
          <a:p>
            <a:r>
              <a:rPr lang="en-US" sz="1050" dirty="0">
                <a:latin typeface="Arial" charset="0"/>
              </a:rPr>
              <a:t>• Engineering and Policy Analysis</a:t>
            </a:r>
          </a:p>
          <a:p>
            <a:r>
              <a:rPr lang="en-US" sz="1050" dirty="0">
                <a:latin typeface="Arial" charset="0"/>
              </a:rPr>
              <a:t>• Geomatics</a:t>
            </a:r>
          </a:p>
          <a:p>
            <a:r>
              <a:rPr lang="en-US" sz="1050" dirty="0">
                <a:latin typeface="Arial" charset="0"/>
              </a:rPr>
              <a:t>• Industrial Ecology (joint degree)</a:t>
            </a:r>
          </a:p>
          <a:p>
            <a:r>
              <a:rPr lang="en-US" sz="1050" dirty="0">
                <a:latin typeface="Arial" charset="0"/>
              </a:rPr>
              <a:t>• Integrated Product Design</a:t>
            </a:r>
          </a:p>
          <a:p>
            <a:r>
              <a:rPr lang="en-US" sz="1050" dirty="0">
                <a:latin typeface="Arial" charset="0"/>
              </a:rPr>
              <a:t>• Life Science and Technology</a:t>
            </a:r>
          </a:p>
          <a:p>
            <a:r>
              <a:rPr lang="en-US" sz="1050" dirty="0">
                <a:latin typeface="Arial" charset="0"/>
              </a:rPr>
              <a:t>• Management of Technology</a:t>
            </a:r>
          </a:p>
          <a:p>
            <a:r>
              <a:rPr lang="en-US" sz="1050" dirty="0">
                <a:latin typeface="Arial" charset="0"/>
              </a:rPr>
              <a:t>• Marine Technology</a:t>
            </a:r>
          </a:p>
          <a:p>
            <a:r>
              <a:rPr lang="en-US" sz="1050" dirty="0">
                <a:latin typeface="Arial" charset="0"/>
              </a:rPr>
              <a:t>• Materials Science and Engineering</a:t>
            </a:r>
          </a:p>
          <a:p>
            <a:r>
              <a:rPr lang="en-US" sz="1050" dirty="0">
                <a:latin typeface="Arial" charset="0"/>
              </a:rPr>
              <a:t>• Mechanical Engineering</a:t>
            </a:r>
          </a:p>
          <a:p>
            <a:r>
              <a:rPr lang="en-US" sz="1050" dirty="0">
                <a:latin typeface="Arial" charset="0"/>
              </a:rPr>
              <a:t>• </a:t>
            </a:r>
            <a:r>
              <a:rPr lang="en-US" sz="1050" dirty="0" err="1">
                <a:latin typeface="Arial" charset="0"/>
              </a:rPr>
              <a:t>Nanobiology</a:t>
            </a:r>
            <a:r>
              <a:rPr lang="en-US" sz="1050" dirty="0">
                <a:latin typeface="Arial" charset="0"/>
              </a:rPr>
              <a:t> (joint degree)</a:t>
            </a:r>
          </a:p>
          <a:p>
            <a:r>
              <a:rPr lang="en-US" sz="1050" dirty="0">
                <a:latin typeface="Arial" charset="0"/>
              </a:rPr>
              <a:t>• Offshore and Dredging Engineering</a:t>
            </a:r>
          </a:p>
          <a:p>
            <a:r>
              <a:rPr lang="en-US" sz="1050" dirty="0">
                <a:latin typeface="Arial" charset="0"/>
              </a:rPr>
              <a:t>• Science Education and Communication</a:t>
            </a:r>
          </a:p>
          <a:p>
            <a:r>
              <a:rPr lang="en-US" sz="1050" dirty="0">
                <a:latin typeface="Arial" charset="0"/>
              </a:rPr>
              <a:t>• Strategic Product Design</a:t>
            </a:r>
          </a:p>
          <a:p>
            <a:r>
              <a:rPr lang="en-US" sz="1050" dirty="0">
                <a:latin typeface="Arial" charset="0"/>
              </a:rPr>
              <a:t>• Sustainable Energy Technology</a:t>
            </a:r>
          </a:p>
          <a:p>
            <a:r>
              <a:rPr lang="en-US" sz="1050" dirty="0">
                <a:latin typeface="Arial" charset="0"/>
              </a:rPr>
              <a:t>• Systems and Control</a:t>
            </a:r>
          </a:p>
          <a:p>
            <a:r>
              <a:rPr lang="en-US" sz="1050" dirty="0">
                <a:latin typeface="Arial" charset="0"/>
              </a:rPr>
              <a:t>• Technical Medicine (joint degree)</a:t>
            </a:r>
          </a:p>
          <a:p>
            <a:r>
              <a:rPr lang="en-US" sz="1050" dirty="0">
                <a:latin typeface="Arial" charset="0"/>
              </a:rPr>
              <a:t>• Transport Infrastructure and </a:t>
            </a:r>
            <a:r>
              <a:rPr lang="en-US" sz="1050" dirty="0" smtClean="0">
                <a:latin typeface="Arial" charset="0"/>
              </a:rPr>
              <a:t>Logistics</a:t>
            </a:r>
          </a:p>
          <a:p>
            <a:endParaRPr lang="en-US" sz="1050" dirty="0">
              <a:latin typeface="Arial" charset="0"/>
            </a:endParaRPr>
          </a:p>
          <a:p>
            <a:r>
              <a:rPr lang="en-US" sz="1050" b="1" dirty="0">
                <a:solidFill>
                  <a:schemeClr val="tx2"/>
                </a:solidFill>
                <a:latin typeface="Arial" charset="0"/>
              </a:rPr>
              <a:t>Post-master’s</a:t>
            </a:r>
            <a:endParaRPr lang="en-US" sz="1050" dirty="0">
              <a:solidFill>
                <a:schemeClr val="tx2"/>
              </a:solidFill>
              <a:latin typeface="Arial" charset="0"/>
            </a:endParaRPr>
          </a:p>
          <a:p>
            <a:r>
              <a:rPr lang="en-US" sz="1050" dirty="0">
                <a:latin typeface="Arial" charset="0"/>
              </a:rPr>
              <a:t>• </a:t>
            </a:r>
            <a:r>
              <a:rPr lang="en-US" sz="1050" dirty="0" err="1">
                <a:latin typeface="Arial" charset="0"/>
              </a:rPr>
              <a:t>Berlage</a:t>
            </a:r>
            <a:r>
              <a:rPr lang="en-US" sz="1050" dirty="0">
                <a:latin typeface="Arial" charset="0"/>
              </a:rPr>
              <a:t> Post-master in Architecture and </a:t>
            </a:r>
            <a:r>
              <a:rPr lang="en-US" sz="1050" dirty="0" smtClean="0">
                <a:latin typeface="Arial" charset="0"/>
              </a:rPr>
              <a:t>Urban Design</a:t>
            </a:r>
            <a:endParaRPr lang="en-US" sz="1050" dirty="0">
              <a:latin typeface="Arial" charset="0"/>
            </a:endParaRPr>
          </a:p>
          <a:p>
            <a:r>
              <a:rPr lang="en-US" sz="1050" dirty="0">
                <a:latin typeface="Arial" charset="0"/>
              </a:rPr>
              <a:t>• European Post-master in </a:t>
            </a:r>
            <a:r>
              <a:rPr lang="en-US" sz="1050" dirty="0" smtClean="0">
                <a:latin typeface="Arial" charset="0"/>
              </a:rPr>
              <a:t>Urbanism</a:t>
            </a:r>
            <a:r>
              <a:rPr lang="en-US" sz="1050" dirty="0">
                <a:latin typeface="Arial" charset="0"/>
              </a:rPr>
              <a:t/>
            </a:r>
            <a:br>
              <a:rPr lang="en-US" sz="1050" dirty="0">
                <a:latin typeface="Arial" charset="0"/>
              </a:rPr>
            </a:br>
            <a:endParaRPr lang="en-US" sz="1050" dirty="0">
              <a:latin typeface="Arial" charset="0"/>
            </a:endParaRPr>
          </a:p>
          <a:p>
            <a:endParaRPr lang="en-US" sz="1050" dirty="0">
              <a:latin typeface="Arial" charset="0"/>
            </a:endParaRPr>
          </a:p>
          <a:p>
            <a:endParaRPr lang="en-US" sz="1050" dirty="0">
              <a:effectLst/>
              <a:latin typeface="Arial" charset="0"/>
            </a:endParaRPr>
          </a:p>
        </p:txBody>
      </p:sp>
    </p:spTree>
    <p:extLst>
      <p:ext uri="{BB962C8B-B14F-4D97-AF65-F5344CB8AC3E}">
        <p14:creationId xmlns:p14="http://schemas.microsoft.com/office/powerpoint/2010/main" val="508199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74427" y="0"/>
            <a:ext cx="7569573" cy="514350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66875" y="93733"/>
            <a:ext cx="7477125" cy="1938992"/>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Online </a:t>
            </a:r>
            <a:br>
              <a:rPr lang="en-US" sz="6000" dirty="0" smtClean="0">
                <a:solidFill>
                  <a:schemeClr val="bg1"/>
                </a:solidFill>
                <a:latin typeface="TU Delft-UltraLight" charset="0"/>
                <a:ea typeface="TU Delft-UltraLight" charset="0"/>
                <a:cs typeface="TU Delft-UltraLight" charset="0"/>
              </a:rPr>
            </a:br>
            <a:r>
              <a:rPr lang="en-US" sz="6000" dirty="0" smtClean="0">
                <a:solidFill>
                  <a:schemeClr val="bg1"/>
                </a:solidFill>
                <a:latin typeface="TU Delft-UltraLight" charset="0"/>
                <a:ea typeface="TU Delft-UltraLight" charset="0"/>
                <a:cs typeface="TU Delft-UltraLight" charset="0"/>
              </a:rPr>
              <a:t>Education</a:t>
            </a:r>
            <a:endParaRPr lang="en-US" sz="6000" dirty="0">
              <a:solidFill>
                <a:schemeClr val="bg1"/>
              </a:solidFill>
              <a:latin typeface="TU Delft-UltraLight" charset="0"/>
              <a:ea typeface="TU Delft-UltraLight" charset="0"/>
              <a:cs typeface="TU Delft-UltraLight" charset="0"/>
            </a:endParaRPr>
          </a:p>
        </p:txBody>
      </p:sp>
      <p:sp>
        <p:nvSpPr>
          <p:cNvPr id="6" name="TextBox 5"/>
          <p:cNvSpPr txBox="1"/>
          <p:nvPr/>
        </p:nvSpPr>
        <p:spPr>
          <a:xfrm>
            <a:off x="1735888" y="4648822"/>
            <a:ext cx="7286625" cy="369332"/>
          </a:xfrm>
          <a:prstGeom prst="rect">
            <a:avLst/>
          </a:prstGeom>
          <a:noFill/>
        </p:spPr>
        <p:txBody>
          <a:bodyPr wrap="square" rtlCol="0">
            <a:spAutoFit/>
          </a:bodyPr>
          <a:lstStyle/>
          <a:p>
            <a:r>
              <a:rPr lang="en-US" dirty="0">
                <a:solidFill>
                  <a:schemeClr val="bg1"/>
                </a:solidFill>
              </a:rPr>
              <a:t>o</a:t>
            </a:r>
            <a:r>
              <a:rPr lang="en-US" dirty="0" smtClean="0">
                <a:solidFill>
                  <a:schemeClr val="bg1"/>
                </a:solidFill>
              </a:rPr>
              <a:t>nline-</a:t>
            </a:r>
            <a:r>
              <a:rPr lang="en-US" dirty="0" err="1" smtClean="0">
                <a:solidFill>
                  <a:schemeClr val="bg1"/>
                </a:solidFill>
              </a:rPr>
              <a:t>learning.tudelft.nl</a:t>
            </a:r>
            <a:r>
              <a:rPr lang="en-US" dirty="0" smtClean="0">
                <a:solidFill>
                  <a:schemeClr val="bg1"/>
                </a:solidFill>
              </a:rPr>
              <a:t>/</a:t>
            </a:r>
            <a:r>
              <a:rPr lang="en-US" dirty="0" err="1" smtClean="0">
                <a:solidFill>
                  <a:schemeClr val="bg1"/>
                </a:solidFill>
              </a:rPr>
              <a:t>mooc</a:t>
            </a:r>
            <a:r>
              <a:rPr lang="en-US" dirty="0" smtClean="0">
                <a:solidFill>
                  <a:schemeClr val="bg1"/>
                </a:solidFill>
              </a:rPr>
              <a:t>-massive-open-online-courses</a:t>
            </a:r>
            <a:endParaRPr lang="en-US" dirty="0">
              <a:solidFill>
                <a:schemeClr val="bg1"/>
              </a:solidFill>
            </a:endParaRPr>
          </a:p>
        </p:txBody>
      </p:sp>
    </p:spTree>
    <p:extLst>
      <p:ext uri="{BB962C8B-B14F-4D97-AF65-F5344CB8AC3E}">
        <p14:creationId xmlns:p14="http://schemas.microsoft.com/office/powerpoint/2010/main" val="200905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72575" y="-23599"/>
            <a:ext cx="7780976" cy="5176624"/>
          </a:xfrm>
        </p:spPr>
      </p:pic>
      <p:sp>
        <p:nvSpPr>
          <p:cNvPr id="6" name="Rectangle 5"/>
          <p:cNvSpPr/>
          <p:nvPr/>
        </p:nvSpPr>
        <p:spPr>
          <a:xfrm>
            <a:off x="1567200" y="0"/>
            <a:ext cx="7876857" cy="3057525"/>
          </a:xfrm>
          <a:prstGeom prst="rect">
            <a:avLst/>
          </a:prstGeom>
          <a:gradFill>
            <a:gsLst>
              <a:gs pos="0">
                <a:schemeClr val="tx1">
                  <a:alpha val="0"/>
                </a:schemeClr>
              </a:gs>
              <a:gs pos="100000">
                <a:schemeClr val="tx1">
                  <a:alpha val="32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153900" y="1038225"/>
            <a:ext cx="184731" cy="369332"/>
          </a:xfrm>
          <a:prstGeom prst="rect">
            <a:avLst/>
          </a:prstGeom>
          <a:noFill/>
        </p:spPr>
        <p:txBody>
          <a:bodyPr wrap="none" rtlCol="0">
            <a:spAutoFit/>
          </a:bodyPr>
          <a:lstStyle/>
          <a:p>
            <a:endParaRPr lang="en-US" dirty="0"/>
          </a:p>
        </p:txBody>
      </p:sp>
      <p:sp>
        <p:nvSpPr>
          <p:cNvPr id="9" name="Rectangle 8"/>
          <p:cNvSpPr/>
          <p:nvPr/>
        </p:nvSpPr>
        <p:spPr>
          <a:xfrm>
            <a:off x="1823903" y="325787"/>
            <a:ext cx="3611886" cy="369332"/>
          </a:xfrm>
          <a:prstGeom prst="rect">
            <a:avLst/>
          </a:prstGeom>
        </p:spPr>
        <p:txBody>
          <a:bodyPr wrap="none">
            <a:spAutoFit/>
          </a:bodyPr>
          <a:lstStyle/>
          <a:p>
            <a:r>
              <a:rPr lang="en-US" dirty="0" smtClean="0">
                <a:solidFill>
                  <a:schemeClr val="bg1"/>
                </a:solidFill>
              </a:rPr>
              <a:t>• Professional </a:t>
            </a:r>
            <a:r>
              <a:rPr lang="en-US" dirty="0">
                <a:solidFill>
                  <a:schemeClr val="bg1"/>
                </a:solidFill>
              </a:rPr>
              <a:t>Education Courses</a:t>
            </a:r>
          </a:p>
        </p:txBody>
      </p:sp>
      <p:sp>
        <p:nvSpPr>
          <p:cNvPr id="10" name="Rectangle 9"/>
          <p:cNvSpPr/>
          <p:nvPr/>
        </p:nvSpPr>
        <p:spPr>
          <a:xfrm>
            <a:off x="1823903" y="668893"/>
            <a:ext cx="1919115" cy="369332"/>
          </a:xfrm>
          <a:prstGeom prst="rect">
            <a:avLst/>
          </a:prstGeom>
        </p:spPr>
        <p:txBody>
          <a:bodyPr wrap="none">
            <a:spAutoFit/>
          </a:bodyPr>
          <a:lstStyle/>
          <a:p>
            <a:r>
              <a:rPr lang="en-US" dirty="0" smtClean="0">
                <a:solidFill>
                  <a:schemeClr val="bg1"/>
                </a:solidFill>
              </a:rPr>
              <a:t>• Online </a:t>
            </a:r>
            <a:r>
              <a:rPr lang="en-US" dirty="0">
                <a:solidFill>
                  <a:schemeClr val="bg1"/>
                </a:solidFill>
              </a:rPr>
              <a:t>Courses</a:t>
            </a:r>
          </a:p>
        </p:txBody>
      </p:sp>
      <p:sp>
        <p:nvSpPr>
          <p:cNvPr id="11" name="Rectangle 10"/>
          <p:cNvSpPr/>
          <p:nvPr/>
        </p:nvSpPr>
        <p:spPr>
          <a:xfrm>
            <a:off x="1823903" y="1001308"/>
            <a:ext cx="4458272" cy="369332"/>
          </a:xfrm>
          <a:prstGeom prst="rect">
            <a:avLst/>
          </a:prstGeom>
        </p:spPr>
        <p:txBody>
          <a:bodyPr wrap="none">
            <a:spAutoFit/>
          </a:bodyPr>
          <a:lstStyle/>
          <a:p>
            <a:r>
              <a:rPr lang="en-US" dirty="0" smtClean="0">
                <a:solidFill>
                  <a:schemeClr val="bg1"/>
                </a:solidFill>
              </a:rPr>
              <a:t>• </a:t>
            </a:r>
            <a:r>
              <a:rPr lang="en-US" dirty="0" err="1" smtClean="0">
                <a:solidFill>
                  <a:schemeClr val="bg1"/>
                </a:solidFill>
              </a:rPr>
              <a:t>Programmes</a:t>
            </a:r>
            <a:r>
              <a:rPr lang="en-US" dirty="0" smtClean="0">
                <a:solidFill>
                  <a:schemeClr val="bg1"/>
                </a:solidFill>
              </a:rPr>
              <a:t> for </a:t>
            </a:r>
            <a:r>
              <a:rPr lang="en-US" dirty="0" err="1" smtClean="0">
                <a:solidFill>
                  <a:schemeClr val="bg1"/>
                </a:solidFill>
              </a:rPr>
              <a:t>professionalse</a:t>
            </a:r>
            <a:r>
              <a:rPr lang="en-US" dirty="0" smtClean="0">
                <a:solidFill>
                  <a:schemeClr val="bg1"/>
                </a:solidFill>
              </a:rPr>
              <a:t> </a:t>
            </a:r>
            <a:r>
              <a:rPr lang="en-US" dirty="0">
                <a:solidFill>
                  <a:schemeClr val="bg1"/>
                </a:solidFill>
              </a:rPr>
              <a:t>Courses</a:t>
            </a:r>
          </a:p>
        </p:txBody>
      </p:sp>
    </p:spTree>
    <p:extLst>
      <p:ext uri="{BB962C8B-B14F-4D97-AF65-F5344CB8AC3E}">
        <p14:creationId xmlns:p14="http://schemas.microsoft.com/office/powerpoint/2010/main" val="2134590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12456" t="22120" r="13275" b="21018"/>
          <a:stretch/>
        </p:blipFill>
        <p:spPr>
          <a:xfrm>
            <a:off x="-160543" y="-216384"/>
            <a:ext cx="9306294" cy="5578450"/>
          </a:xfrm>
          <a:prstGeom prst="rect">
            <a:avLst/>
          </a:prstGeom>
        </p:spPr>
      </p:pic>
    </p:spTree>
    <p:extLst>
      <p:ext uri="{BB962C8B-B14F-4D97-AF65-F5344CB8AC3E}">
        <p14:creationId xmlns:p14="http://schemas.microsoft.com/office/powerpoint/2010/main" val="252258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71625" y="0"/>
            <a:ext cx="7562850" cy="5184000"/>
          </a:xfrm>
        </p:spPr>
      </p:pic>
      <p:sp>
        <p:nvSpPr>
          <p:cNvPr id="5" name="TextBox 4"/>
          <p:cNvSpPr txBox="1"/>
          <p:nvPr/>
        </p:nvSpPr>
        <p:spPr>
          <a:xfrm>
            <a:off x="1704976" y="93733"/>
            <a:ext cx="7739082" cy="1015663"/>
          </a:xfrm>
          <a:prstGeom prst="rect">
            <a:avLst/>
          </a:prstGeom>
          <a:noFill/>
        </p:spPr>
        <p:txBody>
          <a:bodyPr wrap="square" rtlCol="0">
            <a:spAutoFit/>
          </a:bodyPr>
          <a:lstStyle/>
          <a:p>
            <a:r>
              <a:rPr lang="en-US" sz="6000" dirty="0" smtClean="0">
                <a:latin typeface="TU Delft-UltraLight" charset="0"/>
                <a:ea typeface="TU Delft-UltraLight" charset="0"/>
                <a:cs typeface="TU Delft-UltraLight" charset="0"/>
              </a:rPr>
              <a:t>Scientific Focus</a:t>
            </a:r>
            <a:endParaRPr lang="en-US" sz="6000" dirty="0">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1409174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52575" y="-1"/>
            <a:ext cx="7591425" cy="5143501"/>
          </a:xfrm>
        </p:spPr>
      </p:pic>
      <p:sp>
        <p:nvSpPr>
          <p:cNvPr id="5" name="Rectangle 4"/>
          <p:cNvSpPr/>
          <p:nvPr/>
        </p:nvSpPr>
        <p:spPr>
          <a:xfrm>
            <a:off x="3970423" y="2839461"/>
            <a:ext cx="4756484" cy="2057400"/>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4126835" y="3007902"/>
            <a:ext cx="4680284" cy="2585323"/>
          </a:xfrm>
          <a:prstGeom prst="rect">
            <a:avLst/>
          </a:prstGeom>
        </p:spPr>
        <p:txBody>
          <a:bodyPr wrap="square">
            <a:spAutoFit/>
          </a:bodyPr>
          <a:lstStyle/>
          <a:p>
            <a:r>
              <a:rPr lang="en-US" b="1" dirty="0"/>
              <a:t>Architecture and the Built </a:t>
            </a:r>
            <a:r>
              <a:rPr lang="en-US" b="1" dirty="0" smtClean="0"/>
              <a:t>Environment</a:t>
            </a:r>
          </a:p>
          <a:p>
            <a:r>
              <a:rPr lang="en-US" dirty="0" smtClean="0"/>
              <a:t>• Architecture</a:t>
            </a:r>
            <a:endParaRPr lang="en-US" dirty="0"/>
          </a:p>
          <a:p>
            <a:r>
              <a:rPr lang="en-US" dirty="0" smtClean="0"/>
              <a:t>• Architectural </a:t>
            </a:r>
            <a:r>
              <a:rPr lang="en-US" dirty="0"/>
              <a:t>Engineering &amp; Technology</a:t>
            </a:r>
          </a:p>
          <a:p>
            <a:r>
              <a:rPr lang="en-US" dirty="0" smtClean="0"/>
              <a:t>• Management </a:t>
            </a:r>
            <a:r>
              <a:rPr lang="en-US" dirty="0"/>
              <a:t>in the Built Environment</a:t>
            </a:r>
          </a:p>
          <a:p>
            <a:r>
              <a:rPr lang="en-US" dirty="0" smtClean="0"/>
              <a:t>• OTB </a:t>
            </a:r>
            <a:r>
              <a:rPr lang="en-US" dirty="0"/>
              <a:t>Research for the Built </a:t>
            </a:r>
            <a:r>
              <a:rPr lang="en-US" dirty="0" smtClean="0"/>
              <a:t>Environment</a:t>
            </a:r>
          </a:p>
          <a:p>
            <a:r>
              <a:rPr lang="en-US" dirty="0"/>
              <a:t>• </a:t>
            </a:r>
            <a:r>
              <a:rPr lang="en-US" dirty="0" smtClean="0"/>
              <a:t>Urbanism</a:t>
            </a:r>
            <a:endParaRPr lang="en-US" dirty="0"/>
          </a:p>
          <a:p>
            <a:endParaRPr lang="en-US" dirty="0"/>
          </a:p>
          <a:p>
            <a:endParaRPr lang="en-US" dirty="0"/>
          </a:p>
          <a:p>
            <a:endParaRPr lang="en-US" dirty="0">
              <a:effectLst/>
              <a:latin typeface="Arial" charset="0"/>
            </a:endParaRPr>
          </a:p>
        </p:txBody>
      </p:sp>
    </p:spTree>
    <p:extLst>
      <p:ext uri="{BB962C8B-B14F-4D97-AF65-F5344CB8AC3E}">
        <p14:creationId xmlns:p14="http://schemas.microsoft.com/office/powerpoint/2010/main" val="1351441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r="-78"/>
          <a:stretch/>
        </p:blipFill>
        <p:spPr>
          <a:xfrm>
            <a:off x="1575212" y="0"/>
            <a:ext cx="7568788" cy="5143500"/>
          </a:xfrm>
          <a:prstGeom prst="rect">
            <a:avLst/>
          </a:prstGeom>
        </p:spPr>
      </p:pic>
      <p:sp>
        <p:nvSpPr>
          <p:cNvPr id="5" name="Rectangle 4"/>
          <p:cNvSpPr/>
          <p:nvPr/>
        </p:nvSpPr>
        <p:spPr>
          <a:xfrm>
            <a:off x="4391526" y="2598821"/>
            <a:ext cx="4335380" cy="2298040"/>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511841" y="2743204"/>
            <a:ext cx="4295277" cy="3139321"/>
          </a:xfrm>
          <a:prstGeom prst="rect">
            <a:avLst/>
          </a:prstGeom>
        </p:spPr>
        <p:txBody>
          <a:bodyPr wrap="square">
            <a:spAutoFit/>
          </a:bodyPr>
          <a:lstStyle/>
          <a:p>
            <a:r>
              <a:rPr lang="en-US" b="1" dirty="0" smtClean="0"/>
              <a:t>Civil Engineering and Geosciences</a:t>
            </a:r>
          </a:p>
          <a:p>
            <a:r>
              <a:rPr lang="en-US" dirty="0" smtClean="0"/>
              <a:t>• Geoscience </a:t>
            </a:r>
            <a:r>
              <a:rPr lang="en-US" dirty="0"/>
              <a:t>&amp; </a:t>
            </a:r>
            <a:r>
              <a:rPr lang="en-US" dirty="0" smtClean="0"/>
              <a:t>Engineering</a:t>
            </a:r>
          </a:p>
          <a:p>
            <a:r>
              <a:rPr lang="en-US" dirty="0"/>
              <a:t>• Geoscience &amp; Remote </a:t>
            </a:r>
            <a:r>
              <a:rPr lang="en-US" dirty="0" smtClean="0"/>
              <a:t>Sensing</a:t>
            </a:r>
          </a:p>
          <a:p>
            <a:r>
              <a:rPr lang="en-US" dirty="0"/>
              <a:t>• Hydraulic </a:t>
            </a:r>
            <a:r>
              <a:rPr lang="en-US" dirty="0" smtClean="0"/>
              <a:t>Engineering</a:t>
            </a:r>
          </a:p>
          <a:p>
            <a:r>
              <a:rPr lang="en-US" dirty="0"/>
              <a:t>• Structural </a:t>
            </a:r>
            <a:r>
              <a:rPr lang="en-US" dirty="0" smtClean="0"/>
              <a:t>Engineering</a:t>
            </a:r>
            <a:endParaRPr lang="en-US" dirty="0"/>
          </a:p>
          <a:p>
            <a:r>
              <a:rPr lang="en-US" dirty="0" smtClean="0"/>
              <a:t>• Transport </a:t>
            </a:r>
            <a:r>
              <a:rPr lang="en-US" dirty="0"/>
              <a:t>&amp; </a:t>
            </a:r>
            <a:r>
              <a:rPr lang="en-US" dirty="0" smtClean="0"/>
              <a:t>Planning</a:t>
            </a:r>
          </a:p>
          <a:p>
            <a:r>
              <a:rPr lang="en-US" dirty="0"/>
              <a:t>• Water Management</a:t>
            </a:r>
          </a:p>
          <a:p>
            <a:endParaRPr lang="en-US" dirty="0"/>
          </a:p>
          <a:p>
            <a:endParaRPr lang="en-US" dirty="0"/>
          </a:p>
          <a:p>
            <a:endParaRPr lang="en-US" dirty="0"/>
          </a:p>
          <a:p>
            <a:endParaRPr lang="en-US" dirty="0">
              <a:effectLst/>
              <a:latin typeface="Arial" charset="0"/>
            </a:endParaRPr>
          </a:p>
        </p:txBody>
      </p:sp>
    </p:spTree>
    <p:extLst>
      <p:ext uri="{BB962C8B-B14F-4D97-AF65-F5344CB8AC3E}">
        <p14:creationId xmlns:p14="http://schemas.microsoft.com/office/powerpoint/2010/main" val="1997058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72700" y="-1"/>
            <a:ext cx="7731617" cy="5153891"/>
          </a:xfrm>
        </p:spPr>
      </p:pic>
      <p:sp>
        <p:nvSpPr>
          <p:cNvPr id="5" name="TextBox 4"/>
          <p:cNvSpPr txBox="1"/>
          <p:nvPr/>
        </p:nvSpPr>
        <p:spPr>
          <a:xfrm>
            <a:off x="1923415" y="993826"/>
            <a:ext cx="1710046"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Our</a:t>
            </a:r>
            <a:r>
              <a:rPr lang="mr-IN" sz="4400" dirty="0" smtClean="0">
                <a:solidFill>
                  <a:schemeClr val="bg1"/>
                </a:solidFill>
                <a:latin typeface="TU Delft-UltraLight" charset="0"/>
                <a:ea typeface="TU Delft-UltraLight" charset="0"/>
                <a:cs typeface="TU Delft-UltraLight" charset="0"/>
              </a:rPr>
              <a:t>…</a:t>
            </a:r>
            <a:endParaRPr lang="en-US" sz="4400" dirty="0">
              <a:solidFill>
                <a:schemeClr val="bg1"/>
              </a:solidFill>
              <a:latin typeface="TU Delft-UltraLight" charset="0"/>
              <a:ea typeface="TU Delft-UltraLight" charset="0"/>
              <a:cs typeface="TU Delft-UltraLight" charset="0"/>
            </a:endParaRPr>
          </a:p>
        </p:txBody>
      </p:sp>
      <p:sp>
        <p:nvSpPr>
          <p:cNvPr id="6" name="TextBox 5"/>
          <p:cNvSpPr txBox="1"/>
          <p:nvPr/>
        </p:nvSpPr>
        <p:spPr>
          <a:xfrm>
            <a:off x="6439741" y="171205"/>
            <a:ext cx="3914645"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Education</a:t>
            </a:r>
            <a:endParaRPr lang="en-US" sz="4400" dirty="0">
              <a:solidFill>
                <a:schemeClr val="bg1"/>
              </a:solidFill>
              <a:latin typeface="TU Delft-UltraLight" charset="0"/>
              <a:ea typeface="TU Delft-UltraLight" charset="0"/>
              <a:cs typeface="TU Delft-UltraLight" charset="0"/>
            </a:endParaRPr>
          </a:p>
        </p:txBody>
      </p:sp>
      <p:sp>
        <p:nvSpPr>
          <p:cNvPr id="7" name="TextBox 6"/>
          <p:cNvSpPr txBox="1"/>
          <p:nvPr/>
        </p:nvSpPr>
        <p:spPr>
          <a:xfrm>
            <a:off x="4555666" y="796313"/>
            <a:ext cx="2139536"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History</a:t>
            </a:r>
            <a:endParaRPr lang="en-US" sz="4400" dirty="0">
              <a:solidFill>
                <a:schemeClr val="bg1"/>
              </a:solidFill>
              <a:latin typeface="TU Delft-UltraLight" charset="0"/>
              <a:ea typeface="TU Delft-UltraLight" charset="0"/>
              <a:cs typeface="TU Delft-UltraLight" charset="0"/>
            </a:endParaRPr>
          </a:p>
        </p:txBody>
      </p:sp>
      <p:sp>
        <p:nvSpPr>
          <p:cNvPr id="8" name="TextBox 7"/>
          <p:cNvSpPr txBox="1"/>
          <p:nvPr/>
        </p:nvSpPr>
        <p:spPr>
          <a:xfrm>
            <a:off x="4231294" y="2124232"/>
            <a:ext cx="2513991"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Research</a:t>
            </a:r>
            <a:endParaRPr lang="en-US" sz="4400" dirty="0">
              <a:solidFill>
                <a:schemeClr val="bg1"/>
              </a:solidFill>
              <a:latin typeface="TU Delft-UltraLight" charset="0"/>
              <a:ea typeface="TU Delft-UltraLight" charset="0"/>
              <a:cs typeface="TU Delft-UltraLight" charset="0"/>
            </a:endParaRPr>
          </a:p>
        </p:txBody>
      </p:sp>
      <p:sp>
        <p:nvSpPr>
          <p:cNvPr id="9" name="TextBox 8"/>
          <p:cNvSpPr txBox="1"/>
          <p:nvPr/>
        </p:nvSpPr>
        <p:spPr>
          <a:xfrm>
            <a:off x="5852102" y="2957935"/>
            <a:ext cx="2601145"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Students</a:t>
            </a:r>
            <a:endParaRPr lang="en-US" sz="4400" dirty="0">
              <a:solidFill>
                <a:schemeClr val="bg1"/>
              </a:solidFill>
              <a:latin typeface="TU Delft-UltraLight" charset="0"/>
              <a:ea typeface="TU Delft-UltraLight" charset="0"/>
              <a:cs typeface="TU Delft-UltraLight" charset="0"/>
            </a:endParaRPr>
          </a:p>
        </p:txBody>
      </p:sp>
      <p:sp>
        <p:nvSpPr>
          <p:cNvPr id="10" name="TextBox 9"/>
          <p:cNvSpPr txBox="1"/>
          <p:nvPr/>
        </p:nvSpPr>
        <p:spPr>
          <a:xfrm>
            <a:off x="3402453" y="3400920"/>
            <a:ext cx="2139536"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Facilities</a:t>
            </a:r>
            <a:endParaRPr lang="en-US" sz="4400" dirty="0">
              <a:solidFill>
                <a:schemeClr val="bg1"/>
              </a:solidFill>
              <a:latin typeface="TU Delft-UltraLight" charset="0"/>
              <a:ea typeface="TU Delft-UltraLight" charset="0"/>
              <a:cs typeface="TU Delft-UltraLight" charset="0"/>
            </a:endParaRPr>
          </a:p>
        </p:txBody>
      </p:sp>
      <p:sp>
        <p:nvSpPr>
          <p:cNvPr id="11" name="TextBox 10"/>
          <p:cNvSpPr txBox="1"/>
          <p:nvPr/>
        </p:nvSpPr>
        <p:spPr>
          <a:xfrm>
            <a:off x="4348468" y="4244627"/>
            <a:ext cx="3700601" cy="769441"/>
          </a:xfrm>
          <a:prstGeom prst="rect">
            <a:avLst/>
          </a:prstGeom>
          <a:noFill/>
        </p:spPr>
        <p:txBody>
          <a:bodyPr wrap="square" rtlCol="0">
            <a:spAutoFit/>
          </a:bodyPr>
          <a:lstStyle/>
          <a:p>
            <a:r>
              <a:rPr lang="en-US" sz="4400" dirty="0" err="1" smtClean="0">
                <a:solidFill>
                  <a:schemeClr val="bg1"/>
                </a:solidFill>
                <a:latin typeface="TU Delft-UltraLight" charset="0"/>
                <a:ea typeface="TU Delft-UltraLight" charset="0"/>
                <a:cs typeface="TU Delft-UltraLight" charset="0"/>
              </a:rPr>
              <a:t>Organisation</a:t>
            </a:r>
            <a:endParaRPr lang="en-US" sz="4400" dirty="0">
              <a:solidFill>
                <a:schemeClr val="bg1"/>
              </a:solidFill>
              <a:latin typeface="TU Delft-UltraLight" charset="0"/>
              <a:ea typeface="TU Delft-UltraLight" charset="0"/>
              <a:cs typeface="TU Delft-UltraLight" charset="0"/>
            </a:endParaRPr>
          </a:p>
        </p:txBody>
      </p:sp>
      <p:sp>
        <p:nvSpPr>
          <p:cNvPr id="12" name="TextBox 11"/>
          <p:cNvSpPr txBox="1"/>
          <p:nvPr/>
        </p:nvSpPr>
        <p:spPr>
          <a:xfrm>
            <a:off x="7371412" y="3720084"/>
            <a:ext cx="2139536"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Alumni</a:t>
            </a:r>
            <a:endParaRPr lang="en-US" sz="4400" dirty="0">
              <a:solidFill>
                <a:schemeClr val="bg1"/>
              </a:solidFill>
              <a:latin typeface="TU Delft-UltraLight" charset="0"/>
              <a:ea typeface="TU Delft-UltraLight" charset="0"/>
              <a:cs typeface="TU Delft-UltraLight" charset="0"/>
            </a:endParaRPr>
          </a:p>
        </p:txBody>
      </p:sp>
      <p:sp>
        <p:nvSpPr>
          <p:cNvPr id="14" name="TextBox 13"/>
          <p:cNvSpPr txBox="1"/>
          <p:nvPr/>
        </p:nvSpPr>
        <p:spPr>
          <a:xfrm>
            <a:off x="6719903" y="1404138"/>
            <a:ext cx="2942480" cy="769441"/>
          </a:xfrm>
          <a:prstGeom prst="rect">
            <a:avLst/>
          </a:prstGeom>
          <a:noFill/>
        </p:spPr>
        <p:txBody>
          <a:bodyPr wrap="square" rtlCol="0">
            <a:spAutoFit/>
          </a:bodyPr>
          <a:lstStyle/>
          <a:p>
            <a:r>
              <a:rPr lang="en-US" sz="4400" dirty="0" smtClean="0">
                <a:solidFill>
                  <a:schemeClr val="bg1"/>
                </a:solidFill>
                <a:latin typeface="TU Delft-UltraLight" charset="0"/>
                <a:ea typeface="TU Delft-UltraLight" charset="0"/>
                <a:cs typeface="TU Delft-UltraLight" charset="0"/>
              </a:rPr>
              <a:t>Institutes</a:t>
            </a:r>
            <a:endParaRPr lang="en-US" sz="44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100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6137" y="-5061"/>
            <a:ext cx="7567864" cy="5160562"/>
          </a:xfrm>
          <a:prstGeom prst="rect">
            <a:avLst/>
          </a:prstGeom>
        </p:spPr>
      </p:pic>
      <p:sp>
        <p:nvSpPr>
          <p:cNvPr id="5" name="Rectangle 4"/>
          <p:cNvSpPr/>
          <p:nvPr/>
        </p:nvSpPr>
        <p:spPr>
          <a:xfrm>
            <a:off x="4740442" y="3392353"/>
            <a:ext cx="3986464" cy="1504507"/>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908885" y="3549324"/>
            <a:ext cx="4295277" cy="1200329"/>
          </a:xfrm>
          <a:prstGeom prst="rect">
            <a:avLst/>
          </a:prstGeom>
        </p:spPr>
        <p:txBody>
          <a:bodyPr wrap="square">
            <a:spAutoFit/>
          </a:bodyPr>
          <a:lstStyle/>
          <a:p>
            <a:r>
              <a:rPr lang="en-US" b="1" dirty="0" smtClean="0"/>
              <a:t>Industrial Design Engineering</a:t>
            </a:r>
          </a:p>
          <a:p>
            <a:r>
              <a:rPr lang="en-US" dirty="0" smtClean="0"/>
              <a:t>• Design </a:t>
            </a:r>
            <a:r>
              <a:rPr lang="en-US" dirty="0"/>
              <a:t>Engineering</a:t>
            </a:r>
          </a:p>
          <a:p>
            <a:r>
              <a:rPr lang="en-US" dirty="0" smtClean="0"/>
              <a:t>• Industrial </a:t>
            </a:r>
            <a:r>
              <a:rPr lang="en-US" dirty="0"/>
              <a:t>Design</a:t>
            </a:r>
          </a:p>
          <a:p>
            <a:r>
              <a:rPr lang="en-US" dirty="0" smtClean="0"/>
              <a:t>• Product </a:t>
            </a:r>
            <a:r>
              <a:rPr lang="en-US" dirty="0"/>
              <a:t>Innovation </a:t>
            </a:r>
            <a:r>
              <a:rPr lang="en-US" dirty="0" smtClean="0"/>
              <a:t>Management</a:t>
            </a:r>
            <a:endParaRPr lang="en-US" dirty="0"/>
          </a:p>
        </p:txBody>
      </p:sp>
    </p:spTree>
    <p:extLst>
      <p:ext uri="{BB962C8B-B14F-4D97-AF65-F5344CB8AC3E}">
        <p14:creationId xmlns:p14="http://schemas.microsoft.com/office/powerpoint/2010/main" val="669304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76137" y="0"/>
            <a:ext cx="7567864" cy="5229292"/>
          </a:xfrm>
          <a:prstGeom prst="rect">
            <a:avLst/>
          </a:prstGeom>
        </p:spPr>
      </p:pic>
      <p:sp>
        <p:nvSpPr>
          <p:cNvPr id="5" name="Rectangle 4"/>
          <p:cNvSpPr/>
          <p:nvPr/>
        </p:nvSpPr>
        <p:spPr>
          <a:xfrm>
            <a:off x="4259179" y="3368841"/>
            <a:ext cx="4467727" cy="1528019"/>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403555" y="3549324"/>
            <a:ext cx="4295277" cy="1200329"/>
          </a:xfrm>
          <a:prstGeom prst="rect">
            <a:avLst/>
          </a:prstGeom>
        </p:spPr>
        <p:txBody>
          <a:bodyPr wrap="square">
            <a:spAutoFit/>
          </a:bodyPr>
          <a:lstStyle/>
          <a:p>
            <a:r>
              <a:rPr lang="en-US" b="1" dirty="0" smtClean="0"/>
              <a:t>Technology, Policy and Management</a:t>
            </a:r>
          </a:p>
          <a:p>
            <a:r>
              <a:rPr lang="en-US" dirty="0" smtClean="0"/>
              <a:t>• Engineering </a:t>
            </a:r>
            <a:r>
              <a:rPr lang="en-US" dirty="0"/>
              <a:t>Systems &amp; Services</a:t>
            </a:r>
          </a:p>
          <a:p>
            <a:r>
              <a:rPr lang="en-US" dirty="0" smtClean="0"/>
              <a:t>• Multi </a:t>
            </a:r>
            <a:r>
              <a:rPr lang="en-US" dirty="0"/>
              <a:t>Actor Systems</a:t>
            </a:r>
          </a:p>
          <a:p>
            <a:r>
              <a:rPr lang="en-US" dirty="0" smtClean="0"/>
              <a:t>• Values</a:t>
            </a:r>
            <a:r>
              <a:rPr lang="en-US" dirty="0"/>
              <a:t>, Technology &amp; Innovation</a:t>
            </a:r>
          </a:p>
        </p:txBody>
      </p:sp>
    </p:spTree>
    <p:extLst>
      <p:ext uri="{BB962C8B-B14F-4D97-AF65-F5344CB8AC3E}">
        <p14:creationId xmlns:p14="http://schemas.microsoft.com/office/powerpoint/2010/main" val="783669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76135" y="0"/>
            <a:ext cx="7567865" cy="5202656"/>
          </a:xfrm>
        </p:spPr>
      </p:pic>
      <p:sp>
        <p:nvSpPr>
          <p:cNvPr id="5" name="Rectangle 4"/>
          <p:cNvSpPr/>
          <p:nvPr/>
        </p:nvSpPr>
        <p:spPr>
          <a:xfrm>
            <a:off x="4596063" y="2887580"/>
            <a:ext cx="4102769" cy="2033344"/>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776535" y="3080088"/>
            <a:ext cx="4295277" cy="1754326"/>
          </a:xfrm>
          <a:prstGeom prst="rect">
            <a:avLst/>
          </a:prstGeom>
        </p:spPr>
        <p:txBody>
          <a:bodyPr wrap="square">
            <a:spAutoFit/>
          </a:bodyPr>
          <a:lstStyle/>
          <a:p>
            <a:r>
              <a:rPr lang="en-US" b="1" dirty="0" smtClean="0"/>
              <a:t>Aerospace Engineering </a:t>
            </a:r>
          </a:p>
          <a:p>
            <a:r>
              <a:rPr lang="en-US" dirty="0" smtClean="0"/>
              <a:t>• Aerodynamics</a:t>
            </a:r>
            <a:r>
              <a:rPr lang="en-US" dirty="0"/>
              <a:t>, Flight Performance </a:t>
            </a:r>
            <a:r>
              <a:rPr lang="en-US" dirty="0" smtClean="0"/>
              <a:t/>
            </a:r>
            <a:br>
              <a:rPr lang="en-US" dirty="0" smtClean="0"/>
            </a:br>
            <a:r>
              <a:rPr lang="en-US" dirty="0" smtClean="0"/>
              <a:t>and Propulsion </a:t>
            </a:r>
            <a:r>
              <a:rPr lang="en-US" dirty="0"/>
              <a:t>&amp; Wind Energy</a:t>
            </a:r>
          </a:p>
          <a:p>
            <a:r>
              <a:rPr lang="en-US" dirty="0" smtClean="0"/>
              <a:t>• Aerospace </a:t>
            </a:r>
            <a:r>
              <a:rPr lang="en-US" dirty="0"/>
              <a:t>Structures &amp; Materials</a:t>
            </a:r>
          </a:p>
          <a:p>
            <a:r>
              <a:rPr lang="en-US" dirty="0" smtClean="0"/>
              <a:t>• Control </a:t>
            </a:r>
            <a:r>
              <a:rPr lang="en-US" dirty="0"/>
              <a:t>&amp; Operations</a:t>
            </a:r>
          </a:p>
          <a:p>
            <a:r>
              <a:rPr lang="en-US" dirty="0" smtClean="0"/>
              <a:t>• Space </a:t>
            </a:r>
            <a:r>
              <a:rPr lang="en-US" dirty="0"/>
              <a:t>Engineering</a:t>
            </a:r>
          </a:p>
        </p:txBody>
      </p:sp>
    </p:spTree>
    <p:extLst>
      <p:ext uri="{BB962C8B-B14F-4D97-AF65-F5344CB8AC3E}">
        <p14:creationId xmlns:p14="http://schemas.microsoft.com/office/powerpoint/2010/main" val="1967560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3404"/>
          <a:stretch/>
        </p:blipFill>
        <p:spPr>
          <a:xfrm>
            <a:off x="1574225" y="-55840"/>
            <a:ext cx="7821330" cy="5221154"/>
          </a:xfrm>
        </p:spPr>
      </p:pic>
      <p:sp>
        <p:nvSpPr>
          <p:cNvPr id="6" name="Rectangle 5"/>
          <p:cNvSpPr/>
          <p:nvPr/>
        </p:nvSpPr>
        <p:spPr>
          <a:xfrm>
            <a:off x="4752474" y="2658979"/>
            <a:ext cx="3946358" cy="2261945"/>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4908885" y="2791326"/>
            <a:ext cx="4295277" cy="2031325"/>
          </a:xfrm>
          <a:prstGeom prst="rect">
            <a:avLst/>
          </a:prstGeom>
        </p:spPr>
        <p:txBody>
          <a:bodyPr wrap="square">
            <a:spAutoFit/>
          </a:bodyPr>
          <a:lstStyle/>
          <a:p>
            <a:r>
              <a:rPr lang="en-US" b="1" dirty="0" smtClean="0"/>
              <a:t>Applied Sciences</a:t>
            </a:r>
          </a:p>
          <a:p>
            <a:r>
              <a:rPr lang="en-US" dirty="0" smtClean="0"/>
              <a:t>• </a:t>
            </a:r>
            <a:r>
              <a:rPr lang="en-US" dirty="0" err="1"/>
              <a:t>Bionanoscience</a:t>
            </a:r>
            <a:endParaRPr lang="en-US" dirty="0"/>
          </a:p>
          <a:p>
            <a:r>
              <a:rPr lang="en-US" dirty="0" smtClean="0"/>
              <a:t>• Biotechnology</a:t>
            </a:r>
            <a:endParaRPr lang="en-US" dirty="0"/>
          </a:p>
          <a:p>
            <a:r>
              <a:rPr lang="en-US" dirty="0" smtClean="0"/>
              <a:t>• Chemical </a:t>
            </a:r>
            <a:r>
              <a:rPr lang="en-US" dirty="0"/>
              <a:t>Engineering</a:t>
            </a:r>
          </a:p>
          <a:p>
            <a:r>
              <a:rPr lang="en-US" dirty="0" smtClean="0"/>
              <a:t>• Imaging </a:t>
            </a:r>
            <a:r>
              <a:rPr lang="en-US" dirty="0"/>
              <a:t>Physics</a:t>
            </a:r>
          </a:p>
          <a:p>
            <a:r>
              <a:rPr lang="en-US" dirty="0" smtClean="0"/>
              <a:t>• Quantum </a:t>
            </a:r>
            <a:r>
              <a:rPr lang="en-US" dirty="0"/>
              <a:t>Nanoscience</a:t>
            </a:r>
          </a:p>
          <a:p>
            <a:r>
              <a:rPr lang="en-US" dirty="0" smtClean="0"/>
              <a:t>• Radiation </a:t>
            </a:r>
            <a:r>
              <a:rPr lang="en-US" dirty="0"/>
              <a:t>Science &amp; </a:t>
            </a:r>
            <a:r>
              <a:rPr lang="en-US" dirty="0" smtClean="0"/>
              <a:t>Technology</a:t>
            </a:r>
            <a:endParaRPr lang="en-US" dirty="0"/>
          </a:p>
        </p:txBody>
      </p:sp>
    </p:spTree>
    <p:extLst>
      <p:ext uri="{BB962C8B-B14F-4D97-AF65-F5344CB8AC3E}">
        <p14:creationId xmlns:p14="http://schemas.microsoft.com/office/powerpoint/2010/main" val="1590050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4107" y="0"/>
            <a:ext cx="7579894" cy="5143500"/>
          </a:xfrm>
          <a:prstGeom prst="rect">
            <a:avLst/>
          </a:prstGeom>
        </p:spPr>
      </p:pic>
      <p:sp>
        <p:nvSpPr>
          <p:cNvPr id="5" name="Rectangle 4"/>
          <p:cNvSpPr/>
          <p:nvPr/>
        </p:nvSpPr>
        <p:spPr>
          <a:xfrm>
            <a:off x="4150895" y="1996325"/>
            <a:ext cx="4547937" cy="2924600"/>
          </a:xfrm>
          <a:prstGeom prst="rect">
            <a:avLst/>
          </a:prstGeom>
          <a:solidFill>
            <a:schemeClr val="bg1">
              <a:alpha val="7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295262" y="2193515"/>
            <a:ext cx="4451689" cy="2862322"/>
          </a:xfrm>
          <a:prstGeom prst="rect">
            <a:avLst/>
          </a:prstGeom>
        </p:spPr>
        <p:txBody>
          <a:bodyPr wrap="square">
            <a:spAutoFit/>
          </a:bodyPr>
          <a:lstStyle/>
          <a:p>
            <a:r>
              <a:rPr lang="en-US" b="1" dirty="0" smtClean="0"/>
              <a:t>Mechanical, Maritime and Materials Engineering</a:t>
            </a:r>
          </a:p>
          <a:p>
            <a:r>
              <a:rPr lang="en-US" dirty="0" smtClean="0"/>
              <a:t>• Biomechanical Engineering</a:t>
            </a:r>
          </a:p>
          <a:p>
            <a:r>
              <a:rPr lang="en-US" dirty="0"/>
              <a:t>• </a:t>
            </a:r>
            <a:r>
              <a:rPr lang="en-US" dirty="0" smtClean="0"/>
              <a:t>Cognitive Robotics</a:t>
            </a:r>
          </a:p>
          <a:p>
            <a:r>
              <a:rPr lang="en-US" dirty="0"/>
              <a:t>• Maritime &amp; Transport </a:t>
            </a:r>
            <a:r>
              <a:rPr lang="en-US" dirty="0" smtClean="0"/>
              <a:t>Technology</a:t>
            </a:r>
          </a:p>
          <a:p>
            <a:r>
              <a:rPr lang="en-US" dirty="0"/>
              <a:t>• Materials Science &amp; Engineering</a:t>
            </a:r>
          </a:p>
          <a:p>
            <a:r>
              <a:rPr lang="en-US" dirty="0"/>
              <a:t>• Precision &amp; Micro-systems Engineering</a:t>
            </a:r>
          </a:p>
          <a:p>
            <a:r>
              <a:rPr lang="en-US" dirty="0"/>
              <a:t>• Process &amp; </a:t>
            </a:r>
            <a:r>
              <a:rPr lang="en-US" dirty="0" smtClean="0"/>
              <a:t>Energy</a:t>
            </a:r>
            <a:endParaRPr lang="en-US" dirty="0"/>
          </a:p>
          <a:p>
            <a:r>
              <a:rPr lang="en-US" dirty="0" smtClean="0"/>
              <a:t>• Systems </a:t>
            </a:r>
            <a:r>
              <a:rPr lang="en-US" dirty="0"/>
              <a:t>&amp; Control</a:t>
            </a:r>
          </a:p>
          <a:p>
            <a:endParaRPr lang="en-US" dirty="0"/>
          </a:p>
        </p:txBody>
      </p:sp>
    </p:spTree>
    <p:extLst>
      <p:ext uri="{BB962C8B-B14F-4D97-AF65-F5344CB8AC3E}">
        <p14:creationId xmlns:p14="http://schemas.microsoft.com/office/powerpoint/2010/main" val="692687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75515" y="-1"/>
            <a:ext cx="7615989" cy="5143501"/>
          </a:xfrm>
        </p:spPr>
      </p:pic>
      <p:sp>
        <p:nvSpPr>
          <p:cNvPr id="5" name="Rectangle 4"/>
          <p:cNvSpPr/>
          <p:nvPr/>
        </p:nvSpPr>
        <p:spPr>
          <a:xfrm>
            <a:off x="4307305" y="2370221"/>
            <a:ext cx="4391527" cy="2550703"/>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4439643" y="2514600"/>
            <a:ext cx="4451689" cy="2862322"/>
          </a:xfrm>
          <a:prstGeom prst="rect">
            <a:avLst/>
          </a:prstGeom>
        </p:spPr>
        <p:txBody>
          <a:bodyPr wrap="square">
            <a:spAutoFit/>
          </a:bodyPr>
          <a:lstStyle/>
          <a:p>
            <a:r>
              <a:rPr lang="en-US" b="1" dirty="0" smtClean="0"/>
              <a:t>Electrical Engineering, Mathematics and Computer Science</a:t>
            </a:r>
          </a:p>
          <a:p>
            <a:r>
              <a:rPr lang="en-US" dirty="0"/>
              <a:t>• Applied Mathematics</a:t>
            </a:r>
          </a:p>
          <a:p>
            <a:r>
              <a:rPr lang="en-US" dirty="0"/>
              <a:t>• Electrical Sustainable Energy</a:t>
            </a:r>
          </a:p>
          <a:p>
            <a:r>
              <a:rPr lang="en-US" dirty="0"/>
              <a:t>• Intelligent </a:t>
            </a:r>
            <a:r>
              <a:rPr lang="en-US" dirty="0" smtClean="0"/>
              <a:t>Systems</a:t>
            </a:r>
          </a:p>
          <a:p>
            <a:r>
              <a:rPr lang="en-US" dirty="0" smtClean="0"/>
              <a:t>• Microelectronics</a:t>
            </a:r>
            <a:endParaRPr lang="en-US" dirty="0"/>
          </a:p>
          <a:p>
            <a:r>
              <a:rPr lang="en-US" dirty="0" smtClean="0"/>
              <a:t>• Quantum &amp; Computer </a:t>
            </a:r>
            <a:r>
              <a:rPr lang="en-US" dirty="0"/>
              <a:t>Engineering</a:t>
            </a:r>
          </a:p>
          <a:p>
            <a:r>
              <a:rPr lang="en-US" dirty="0" smtClean="0"/>
              <a:t>• Software </a:t>
            </a:r>
            <a:r>
              <a:rPr lang="en-US" dirty="0"/>
              <a:t>Technology</a:t>
            </a:r>
          </a:p>
          <a:p>
            <a:endParaRPr lang="en-US" dirty="0"/>
          </a:p>
          <a:p>
            <a:endParaRPr lang="en-US" dirty="0"/>
          </a:p>
        </p:txBody>
      </p:sp>
    </p:spTree>
    <p:extLst>
      <p:ext uri="{BB962C8B-B14F-4D97-AF65-F5344CB8AC3E}">
        <p14:creationId xmlns:p14="http://schemas.microsoft.com/office/powerpoint/2010/main" val="400385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1625" y="-1"/>
            <a:ext cx="7572375" cy="5143501"/>
          </a:xfrm>
          <a:prstGeom prst="rect">
            <a:avLst/>
          </a:prstGeom>
          <a:solidFill>
            <a:srgbClr val="4B36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04976" y="90005"/>
            <a:ext cx="5314950" cy="1938992"/>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Delft Research-Based Initiatives</a:t>
            </a:r>
            <a:endParaRPr lang="en-US" sz="6000" dirty="0">
              <a:solidFill>
                <a:schemeClr val="bg1"/>
              </a:solidFill>
              <a:latin typeface="TU Delft-UltraLight" charset="0"/>
              <a:ea typeface="TU Delft-UltraLight" charset="0"/>
              <a:cs typeface="TU Delft-UltraLight" charset="0"/>
            </a:endParaRPr>
          </a:p>
        </p:txBody>
      </p:sp>
      <p:sp>
        <p:nvSpPr>
          <p:cNvPr id="2" name="Rectangle 1"/>
          <p:cNvSpPr/>
          <p:nvPr/>
        </p:nvSpPr>
        <p:spPr>
          <a:xfrm>
            <a:off x="1704976" y="4094655"/>
            <a:ext cx="6992294" cy="923330"/>
          </a:xfrm>
          <a:prstGeom prst="rect">
            <a:avLst/>
          </a:prstGeom>
        </p:spPr>
        <p:txBody>
          <a:bodyPr wrap="square">
            <a:spAutoFit/>
          </a:bodyPr>
          <a:lstStyle/>
          <a:p>
            <a:r>
              <a:rPr lang="en-US" dirty="0">
                <a:solidFill>
                  <a:schemeClr val="bg1"/>
                </a:solidFill>
                <a:latin typeface="Arial" charset="0"/>
              </a:rPr>
              <a:t>The Initiatives engage with societal and </a:t>
            </a:r>
            <a:r>
              <a:rPr lang="en-US" dirty="0" smtClean="0">
                <a:solidFill>
                  <a:schemeClr val="bg1"/>
                </a:solidFill>
                <a:latin typeface="Arial" charset="0"/>
              </a:rPr>
              <a:t>industrial </a:t>
            </a:r>
            <a:r>
              <a:rPr lang="en-US" dirty="0">
                <a:solidFill>
                  <a:schemeClr val="bg1"/>
                </a:solidFill>
                <a:latin typeface="Arial" charset="0"/>
              </a:rPr>
              <a:t>partners, and highlight innovative science, engineering and </a:t>
            </a:r>
            <a:r>
              <a:rPr lang="en-US" dirty="0" smtClean="0">
                <a:solidFill>
                  <a:schemeClr val="bg1"/>
                </a:solidFill>
                <a:latin typeface="Arial" charset="0"/>
              </a:rPr>
              <a:t>design, stimulating </a:t>
            </a:r>
            <a:r>
              <a:rPr lang="en-US" dirty="0">
                <a:solidFill>
                  <a:schemeClr val="bg1"/>
                </a:solidFill>
                <a:latin typeface="Arial" charset="0"/>
              </a:rPr>
              <a:t>multidisciplinary </a:t>
            </a:r>
            <a:r>
              <a:rPr lang="en-US" dirty="0" smtClean="0">
                <a:solidFill>
                  <a:schemeClr val="bg1"/>
                </a:solidFill>
                <a:latin typeface="Arial" charset="0"/>
              </a:rPr>
              <a:t>research.</a:t>
            </a:r>
            <a:endParaRPr lang="en-US" dirty="0">
              <a:solidFill>
                <a:schemeClr val="bg1"/>
              </a:solidFill>
              <a:effectLst/>
              <a:latin typeface="Arial" charset="0"/>
            </a:endParaRPr>
          </a:p>
        </p:txBody>
      </p:sp>
    </p:spTree>
    <p:extLst>
      <p:ext uri="{BB962C8B-B14F-4D97-AF65-F5344CB8AC3E}">
        <p14:creationId xmlns:p14="http://schemas.microsoft.com/office/powerpoint/2010/main" val="1350741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96470" y="335047"/>
            <a:ext cx="5919169" cy="4326739"/>
          </a:xfrm>
          <a:prstGeom prst="rect">
            <a:avLst/>
          </a:prstGeom>
        </p:spPr>
      </p:pic>
    </p:spTree>
    <p:extLst>
      <p:ext uri="{BB962C8B-B14F-4D97-AF65-F5344CB8AC3E}">
        <p14:creationId xmlns:p14="http://schemas.microsoft.com/office/powerpoint/2010/main" val="1200902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68360" y="0"/>
            <a:ext cx="7575640" cy="5163585"/>
          </a:xfrm>
        </p:spPr>
      </p:pic>
      <p:sp>
        <p:nvSpPr>
          <p:cNvPr id="8" name="TextBox 7"/>
          <p:cNvSpPr txBox="1"/>
          <p:nvPr/>
        </p:nvSpPr>
        <p:spPr>
          <a:xfrm>
            <a:off x="1704975" y="90005"/>
            <a:ext cx="7477125"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TU Delft Institutes</a:t>
            </a:r>
            <a:endParaRPr lang="en-US" sz="6000" dirty="0">
              <a:solidFill>
                <a:schemeClr val="bg1"/>
              </a:solidFill>
              <a:latin typeface="TU Delft-UltraLight" charset="0"/>
              <a:ea typeface="TU Delft-UltraLight" charset="0"/>
              <a:cs typeface="TU Delft-UltraLight" charset="0"/>
            </a:endParaRPr>
          </a:p>
        </p:txBody>
      </p:sp>
      <p:sp>
        <p:nvSpPr>
          <p:cNvPr id="5" name="Rectangle 4"/>
          <p:cNvSpPr/>
          <p:nvPr/>
        </p:nvSpPr>
        <p:spPr>
          <a:xfrm>
            <a:off x="1704976" y="4094655"/>
            <a:ext cx="6992294" cy="923330"/>
          </a:xfrm>
          <a:prstGeom prst="rect">
            <a:avLst/>
          </a:prstGeom>
        </p:spPr>
        <p:txBody>
          <a:bodyPr wrap="square">
            <a:spAutoFit/>
          </a:bodyPr>
          <a:lstStyle/>
          <a:p>
            <a:r>
              <a:rPr lang="en-US" dirty="0" smtClean="0">
                <a:solidFill>
                  <a:schemeClr val="bg1"/>
                </a:solidFill>
                <a:latin typeface="Arial" charset="0"/>
              </a:rPr>
              <a:t>TU Delft aims to enhance its external profile with a view to better positioning itself to join national and international consortia and networks, and to become more attractive to top scientific talent. </a:t>
            </a:r>
            <a:endParaRPr lang="en-US" dirty="0">
              <a:solidFill>
                <a:schemeClr val="bg1"/>
              </a:solidFill>
              <a:effectLst/>
              <a:latin typeface="Arial" charset="0"/>
            </a:endParaRPr>
          </a:p>
        </p:txBody>
      </p:sp>
    </p:spTree>
    <p:extLst>
      <p:ext uri="{BB962C8B-B14F-4D97-AF65-F5344CB8AC3E}">
        <p14:creationId xmlns:p14="http://schemas.microsoft.com/office/powerpoint/2010/main" val="1212354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2993" y="55841"/>
            <a:ext cx="6904027" cy="5143500"/>
          </a:xfrm>
          <a:prstGeom prst="rect">
            <a:avLst/>
          </a:prstGeom>
        </p:spPr>
      </p:pic>
    </p:spTree>
    <p:extLst>
      <p:ext uri="{BB962C8B-B14F-4D97-AF65-F5344CB8AC3E}">
        <p14:creationId xmlns:p14="http://schemas.microsoft.com/office/powerpoint/2010/main" val="1019519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6863"/>
          <a:stretch/>
        </p:blipFill>
        <p:spPr>
          <a:xfrm>
            <a:off x="1567350" y="0"/>
            <a:ext cx="8938775" cy="5148000"/>
          </a:xfrm>
        </p:spPr>
      </p:pic>
      <p:sp>
        <p:nvSpPr>
          <p:cNvPr id="6" name="TextBox 5"/>
          <p:cNvSpPr txBox="1"/>
          <p:nvPr/>
        </p:nvSpPr>
        <p:spPr>
          <a:xfrm>
            <a:off x="1704975" y="90005"/>
            <a:ext cx="7477125"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Portrait</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1512823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4840" y="201955"/>
            <a:ext cx="6645105" cy="4843825"/>
          </a:xfrm>
          <a:prstGeom prst="rect">
            <a:avLst/>
          </a:prstGeom>
        </p:spPr>
      </p:pic>
    </p:spTree>
    <p:extLst>
      <p:ext uri="{BB962C8B-B14F-4D97-AF65-F5344CB8AC3E}">
        <p14:creationId xmlns:p14="http://schemas.microsoft.com/office/powerpoint/2010/main" val="1180710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72716" y="-1"/>
            <a:ext cx="7571284" cy="5143501"/>
          </a:xfrm>
        </p:spPr>
      </p:pic>
      <p:sp>
        <p:nvSpPr>
          <p:cNvPr id="5" name="TextBox 4"/>
          <p:cNvSpPr txBox="1"/>
          <p:nvPr/>
        </p:nvSpPr>
        <p:spPr>
          <a:xfrm>
            <a:off x="1704975" y="90005"/>
            <a:ext cx="7477125"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Technology Transfer</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373700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98" y="219874"/>
            <a:ext cx="4626725" cy="4212523"/>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2058" y="362968"/>
            <a:ext cx="2719718" cy="2387213"/>
          </a:xfrm>
          <a:prstGeom prst="rect">
            <a:avLst/>
          </a:prstGeom>
        </p:spPr>
      </p:pic>
    </p:spTree>
    <p:extLst>
      <p:ext uri="{BB962C8B-B14F-4D97-AF65-F5344CB8AC3E}">
        <p14:creationId xmlns:p14="http://schemas.microsoft.com/office/powerpoint/2010/main" val="399327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Delft Enterprises (DE)</a:t>
            </a:r>
          </a:p>
        </p:txBody>
      </p:sp>
      <p:sp>
        <p:nvSpPr>
          <p:cNvPr id="3" name="Content Placeholder 2"/>
          <p:cNvSpPr>
            <a:spLocks noGrp="1"/>
          </p:cNvSpPr>
          <p:nvPr>
            <p:ph idx="1"/>
          </p:nvPr>
        </p:nvSpPr>
        <p:spPr/>
        <p:txBody>
          <a:bodyPr>
            <a:normAutofit/>
          </a:bodyPr>
          <a:lstStyle/>
          <a:p>
            <a:r>
              <a:rPr lang="en-US" sz="1800" dirty="0" smtClean="0"/>
              <a:t>Delft </a:t>
            </a:r>
            <a:r>
              <a:rPr lang="en-US" sz="1800" dirty="0"/>
              <a:t>Enterprises B.V. participates in innovative, early stage and technology-based spin-off companies of TU Delft. The aim to empower and speed up the development of these startups, as part of the ambition of the University to turn scientific knowledge into economic value. </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3740" y="2894351"/>
            <a:ext cx="3993891" cy="2083352"/>
          </a:xfrm>
          <a:prstGeom prst="rect">
            <a:avLst/>
          </a:prstGeom>
        </p:spPr>
      </p:pic>
    </p:spTree>
    <p:extLst>
      <p:ext uri="{BB962C8B-B14F-4D97-AF65-F5344CB8AC3E}">
        <p14:creationId xmlns:p14="http://schemas.microsoft.com/office/powerpoint/2010/main" val="1978421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37422" y="51655"/>
            <a:ext cx="5445155" cy="5182588"/>
          </a:xfrm>
        </p:spPr>
      </p:pic>
    </p:spTree>
    <p:extLst>
      <p:ext uri="{BB962C8B-B14F-4D97-AF65-F5344CB8AC3E}">
        <p14:creationId xmlns:p14="http://schemas.microsoft.com/office/powerpoint/2010/main" val="956463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4641" y="-28221"/>
            <a:ext cx="7569359" cy="5171722"/>
          </a:xfrm>
          <a:prstGeom prst="rect">
            <a:avLst/>
          </a:prstGeom>
        </p:spPr>
      </p:pic>
      <p:sp>
        <p:nvSpPr>
          <p:cNvPr id="3" name="Content Placeholder 2"/>
          <p:cNvSpPr>
            <a:spLocks noGrp="1"/>
          </p:cNvSpPr>
          <p:nvPr>
            <p:ph idx="1"/>
          </p:nvPr>
        </p:nvSpPr>
        <p:spPr>
          <a:xfrm>
            <a:off x="1763106" y="341591"/>
            <a:ext cx="7106464" cy="3486122"/>
          </a:xfrm>
        </p:spPr>
        <p:txBody>
          <a:bodyPr>
            <a:normAutofit/>
          </a:bodyPr>
          <a:lstStyle/>
          <a:p>
            <a:pPr marL="0" indent="0">
              <a:buNone/>
            </a:pPr>
            <a:r>
              <a:rPr lang="en-US" dirty="0" smtClean="0"/>
              <a:t>Printing without ink TU Delft spin-off Inkless ready for the next step forward</a:t>
            </a:r>
          </a:p>
        </p:txBody>
      </p:sp>
      <p:sp>
        <p:nvSpPr>
          <p:cNvPr id="5" name="Rectangle 4"/>
          <p:cNvSpPr/>
          <p:nvPr/>
        </p:nvSpPr>
        <p:spPr>
          <a:xfrm>
            <a:off x="1770086" y="4684658"/>
            <a:ext cx="7276192" cy="338554"/>
          </a:xfrm>
          <a:prstGeom prst="rect">
            <a:avLst/>
          </a:prstGeom>
        </p:spPr>
        <p:txBody>
          <a:bodyPr wrap="square">
            <a:spAutoFit/>
          </a:bodyPr>
          <a:lstStyle/>
          <a:p>
            <a:r>
              <a:rPr lang="en-US" sz="1600" b="1" dirty="0">
                <a:latin typeface="Arial" charset="0"/>
              </a:rPr>
              <a:t>Visit </a:t>
            </a:r>
            <a:r>
              <a:rPr lang="en-US" sz="1600" b="1" dirty="0" err="1" smtClean="0">
                <a:latin typeface="Arial" charset="0"/>
              </a:rPr>
              <a:t>www.tudelft.nl</a:t>
            </a:r>
            <a:r>
              <a:rPr lang="en-US" sz="1600" b="1" dirty="0" smtClean="0">
                <a:latin typeface="Arial" charset="0"/>
              </a:rPr>
              <a:t>/</a:t>
            </a:r>
            <a:r>
              <a:rPr lang="en-US" sz="1600" b="1" dirty="0" err="1" smtClean="0">
                <a:latin typeface="Arial" charset="0"/>
              </a:rPr>
              <a:t>en</a:t>
            </a:r>
            <a:r>
              <a:rPr lang="en-US" sz="1600" b="1" dirty="0" smtClean="0">
                <a:latin typeface="Arial" charset="0"/>
              </a:rPr>
              <a:t>/technology-transfer </a:t>
            </a:r>
            <a:r>
              <a:rPr lang="en-US" sz="1600" b="1" dirty="0">
                <a:latin typeface="Arial" charset="0"/>
              </a:rPr>
              <a:t>for more information</a:t>
            </a:r>
            <a:endParaRPr lang="en-US" sz="1600" dirty="0">
              <a:effectLst/>
              <a:latin typeface="Arial" charset="0"/>
            </a:endParaRPr>
          </a:p>
        </p:txBody>
      </p:sp>
    </p:spTree>
    <p:extLst>
      <p:ext uri="{BB962C8B-B14F-4D97-AF65-F5344CB8AC3E}">
        <p14:creationId xmlns:p14="http://schemas.microsoft.com/office/powerpoint/2010/main" val="478941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4171" y="-1"/>
            <a:ext cx="7569830" cy="5143501"/>
          </a:xfrm>
          <a:prstGeom prst="rect">
            <a:avLst/>
          </a:prstGeom>
          <a:solidFill>
            <a:srgbClr val="A5CA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04976" y="93733"/>
            <a:ext cx="5581649"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TU Delft Alumni</a:t>
            </a:r>
            <a:endParaRPr lang="en-US" sz="6000" dirty="0">
              <a:solidFill>
                <a:schemeClr val="bg1"/>
              </a:solidFill>
              <a:latin typeface="TU Delft-UltraLight" charset="0"/>
              <a:ea typeface="TU Delft-UltraLight" charset="0"/>
              <a:cs typeface="TU Delft-UltraLight"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300000">
            <a:off x="6322160" y="2352169"/>
            <a:ext cx="2282274" cy="2282274"/>
          </a:xfrm>
          <a:prstGeom prst="rect">
            <a:avLst/>
          </a:prstGeom>
        </p:spPr>
      </p:pic>
    </p:spTree>
    <p:extLst>
      <p:ext uri="{BB962C8B-B14F-4D97-AF65-F5344CB8AC3E}">
        <p14:creationId xmlns:p14="http://schemas.microsoft.com/office/powerpoint/2010/main" val="820824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70535" y="0"/>
            <a:ext cx="8315483" cy="5143500"/>
          </a:xfrm>
        </p:spPr>
      </p:pic>
      <p:sp>
        <p:nvSpPr>
          <p:cNvPr id="6" name="TextBox 5"/>
          <p:cNvSpPr txBox="1"/>
          <p:nvPr/>
        </p:nvSpPr>
        <p:spPr>
          <a:xfrm>
            <a:off x="10909979" y="51373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65280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8596" y="244305"/>
            <a:ext cx="4907920" cy="4816306"/>
          </a:xfrm>
          <a:prstGeom prst="rect">
            <a:avLst/>
          </a:prstGeom>
        </p:spPr>
      </p:pic>
    </p:spTree>
    <p:extLst>
      <p:ext uri="{BB962C8B-B14F-4D97-AF65-F5344CB8AC3E}">
        <p14:creationId xmlns:p14="http://schemas.microsoft.com/office/powerpoint/2010/main" val="1442719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0155" y="200727"/>
            <a:ext cx="7106464" cy="4337264"/>
          </a:xfrm>
        </p:spPr>
        <p:txBody>
          <a:bodyPr>
            <a:normAutofit/>
          </a:bodyPr>
          <a:lstStyle/>
          <a:p>
            <a:pPr marL="0" indent="0">
              <a:buNone/>
            </a:pPr>
            <a:r>
              <a:rPr lang="en-US" sz="3600" dirty="0" smtClean="0">
                <a:solidFill>
                  <a:srgbClr val="00A6D6"/>
                </a:solidFill>
              </a:rPr>
              <a:t>Famous Alumni from the past</a:t>
            </a:r>
            <a:endParaRPr lang="en-US" sz="3600" dirty="0">
              <a:solidFill>
                <a:srgbClr val="00A6D6"/>
              </a:solidFill>
            </a:endParaRPr>
          </a:p>
          <a:p>
            <a:pPr marL="0" indent="0">
              <a:buNone/>
            </a:pPr>
            <a:endParaRPr lang="en-US" sz="3600" dirty="0" smtClean="0"/>
          </a:p>
          <a:p>
            <a:pPr marL="0" indent="0">
              <a:buNone/>
            </a:pPr>
            <a:endParaRPr lang="en-US" sz="3600" dirty="0"/>
          </a:p>
          <a:p>
            <a:pPr marL="0" indent="0">
              <a:buNone/>
            </a:pPr>
            <a:endParaRPr lang="en-US" sz="3600" dirty="0" smtClean="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3125" y="1125301"/>
            <a:ext cx="829830" cy="874317"/>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56805" y="2078944"/>
            <a:ext cx="827913" cy="848924"/>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56805" y="3002712"/>
            <a:ext cx="820493" cy="889668"/>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56804" y="3991727"/>
            <a:ext cx="820493" cy="876731"/>
          </a:xfrm>
          <a:prstGeom prst="rect">
            <a:avLst/>
          </a:prstGeom>
        </p:spPr>
      </p:pic>
      <p:sp>
        <p:nvSpPr>
          <p:cNvPr id="7" name="Rectangle 6"/>
          <p:cNvSpPr/>
          <p:nvPr/>
        </p:nvSpPr>
        <p:spPr>
          <a:xfrm>
            <a:off x="2842398" y="1258300"/>
            <a:ext cx="6243935" cy="3477875"/>
          </a:xfrm>
          <a:prstGeom prst="rect">
            <a:avLst/>
          </a:prstGeom>
        </p:spPr>
        <p:txBody>
          <a:bodyPr wrap="square">
            <a:spAutoFit/>
          </a:bodyPr>
          <a:lstStyle/>
          <a:p>
            <a:r>
              <a:rPr lang="en-GB" sz="2000" b="1" dirty="0" smtClean="0"/>
              <a:t>Gerard </a:t>
            </a:r>
            <a:r>
              <a:rPr lang="en-GB" sz="2000" b="1" dirty="0"/>
              <a:t>Philips: </a:t>
            </a:r>
            <a:r>
              <a:rPr lang="en-GB" sz="2000" b="1" dirty="0" smtClean="0"/>
              <a:t/>
            </a:r>
            <a:br>
              <a:rPr lang="en-GB" sz="2000" b="1" dirty="0" smtClean="0"/>
            </a:br>
            <a:r>
              <a:rPr lang="en-GB" sz="2000" dirty="0" smtClean="0"/>
              <a:t>founder </a:t>
            </a:r>
            <a:r>
              <a:rPr lang="en-GB" sz="2000" dirty="0"/>
              <a:t>of Philips Electronics in 1891</a:t>
            </a:r>
          </a:p>
          <a:p>
            <a:endParaRPr lang="en-GB" sz="2000" dirty="0"/>
          </a:p>
          <a:p>
            <a:r>
              <a:rPr lang="en-GB" sz="2000" b="1" dirty="0" smtClean="0"/>
              <a:t>Willem </a:t>
            </a:r>
            <a:r>
              <a:rPr lang="en-GB" sz="2000" b="1" dirty="0" err="1"/>
              <a:t>Schermerhorn</a:t>
            </a:r>
            <a:r>
              <a:rPr lang="en-GB" sz="2000" b="1" dirty="0"/>
              <a:t>: </a:t>
            </a:r>
            <a:r>
              <a:rPr lang="en-GB" sz="2000" b="1" dirty="0" smtClean="0"/>
              <a:t/>
            </a:r>
            <a:br>
              <a:rPr lang="en-GB" sz="2000" b="1" dirty="0" smtClean="0"/>
            </a:br>
            <a:r>
              <a:rPr lang="en-GB" sz="2000" dirty="0" smtClean="0"/>
              <a:t>first post-war </a:t>
            </a:r>
            <a:r>
              <a:rPr lang="en-GB" sz="2000" dirty="0"/>
              <a:t>prime minister, </a:t>
            </a:r>
            <a:r>
              <a:rPr lang="en-GB" sz="2000" dirty="0" smtClean="0"/>
              <a:t>1945</a:t>
            </a:r>
            <a:endParaRPr lang="en-GB" sz="2000" dirty="0"/>
          </a:p>
          <a:p>
            <a:endParaRPr lang="en-GB" sz="2000" dirty="0"/>
          </a:p>
          <a:p>
            <a:r>
              <a:rPr lang="en-GB" sz="2000" b="1" dirty="0" err="1" smtClean="0"/>
              <a:t>Hendricus</a:t>
            </a:r>
            <a:r>
              <a:rPr lang="en-GB" sz="2000" b="1" dirty="0" smtClean="0"/>
              <a:t> </a:t>
            </a:r>
            <a:r>
              <a:rPr lang="en-GB" sz="2000" b="1" dirty="0"/>
              <a:t>van ’t Hoff: </a:t>
            </a:r>
            <a:endParaRPr lang="en-GB" sz="2000" b="1" dirty="0" smtClean="0"/>
          </a:p>
          <a:p>
            <a:r>
              <a:rPr lang="en-GB" sz="2000" dirty="0" smtClean="0"/>
              <a:t>winner </a:t>
            </a:r>
            <a:r>
              <a:rPr lang="en-GB" sz="2000" dirty="0"/>
              <a:t>of first chemistry Nobel prize, 1901</a:t>
            </a:r>
            <a:r>
              <a:rPr lang="en-US" sz="2000" dirty="0"/>
              <a:t> </a:t>
            </a:r>
          </a:p>
          <a:p>
            <a:endParaRPr lang="en-US" sz="2000" dirty="0"/>
          </a:p>
          <a:p>
            <a:r>
              <a:rPr lang="en-GB" sz="2000" b="1" dirty="0" err="1" smtClean="0"/>
              <a:t>Martinus</a:t>
            </a:r>
            <a:r>
              <a:rPr lang="en-GB" sz="2000" b="1" dirty="0" smtClean="0"/>
              <a:t> </a:t>
            </a:r>
            <a:r>
              <a:rPr lang="en-GB" sz="2000" b="1" dirty="0" err="1" smtClean="0"/>
              <a:t>Beijerinck</a:t>
            </a:r>
            <a:r>
              <a:rPr lang="en-GB" sz="2000" b="1" dirty="0" smtClean="0"/>
              <a:t>: </a:t>
            </a:r>
          </a:p>
          <a:p>
            <a:r>
              <a:rPr lang="en-GB" sz="2000" dirty="0" smtClean="0"/>
              <a:t>discoverer </a:t>
            </a:r>
            <a:r>
              <a:rPr lang="en-GB" sz="2000" dirty="0"/>
              <a:t>of </a:t>
            </a:r>
            <a:r>
              <a:rPr lang="en-GB" sz="2000" dirty="0" smtClean="0"/>
              <a:t>the virus, </a:t>
            </a:r>
            <a:r>
              <a:rPr lang="en-GB" sz="2000" dirty="0"/>
              <a:t>1898</a:t>
            </a:r>
            <a:endParaRPr lang="en-US" sz="2000" dirty="0"/>
          </a:p>
        </p:txBody>
      </p:sp>
    </p:spTree>
    <p:extLst>
      <p:ext uri="{BB962C8B-B14F-4D97-AF65-F5344CB8AC3E}">
        <p14:creationId xmlns:p14="http://schemas.microsoft.com/office/powerpoint/2010/main" val="1661301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r="-16863"/>
          <a:stretch/>
        </p:blipFill>
        <p:spPr>
          <a:xfrm>
            <a:off x="1567350" y="0"/>
            <a:ext cx="8938775" cy="5148000"/>
          </a:xfrm>
          <a:prstGeom prst="rect">
            <a:avLst/>
          </a:prstGeom>
        </p:spPr>
      </p:pic>
      <p:sp>
        <p:nvSpPr>
          <p:cNvPr id="7" name="Rectangle 6"/>
          <p:cNvSpPr/>
          <p:nvPr/>
        </p:nvSpPr>
        <p:spPr>
          <a:xfrm>
            <a:off x="1780921" y="1622854"/>
            <a:ext cx="3029976" cy="3294282"/>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1876302" y="1722888"/>
            <a:ext cx="2844139" cy="3108543"/>
          </a:xfrm>
          <a:prstGeom prst="rect">
            <a:avLst/>
          </a:prstGeom>
        </p:spPr>
        <p:txBody>
          <a:bodyPr wrap="square">
            <a:spAutoFit/>
          </a:bodyPr>
          <a:lstStyle/>
          <a:p>
            <a:r>
              <a:rPr lang="en-US" sz="1400" b="1" dirty="0"/>
              <a:t>Vision</a:t>
            </a:r>
            <a:endParaRPr lang="en-US" sz="1400" dirty="0"/>
          </a:p>
          <a:p>
            <a:r>
              <a:rPr lang="en-US" sz="1400" dirty="0"/>
              <a:t>TU Delft believes its role in society is to supply technological solutions that take us significantly further along the road towards sustainability and a flourishing economy. We position ourselves as an open academic community which, through our academic staff and graduates, is represented throughout the academic world while also embedded in our own regional and national, social and economic environment.</a:t>
            </a:r>
          </a:p>
        </p:txBody>
      </p:sp>
    </p:spTree>
    <p:extLst>
      <p:ext uri="{BB962C8B-B14F-4D97-AF65-F5344CB8AC3E}">
        <p14:creationId xmlns:p14="http://schemas.microsoft.com/office/powerpoint/2010/main" val="408625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74171" y="-1"/>
            <a:ext cx="7569830" cy="5143501"/>
          </a:xfrm>
          <a:prstGeom prst="rect">
            <a:avLst/>
          </a:prstGeom>
          <a:solidFill>
            <a:srgbClr val="2F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704976" y="93733"/>
            <a:ext cx="7739082"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External relations</a:t>
            </a:r>
            <a:endParaRPr lang="en-US" sz="6000" dirty="0">
              <a:solidFill>
                <a:schemeClr val="bg1"/>
              </a:solidFill>
              <a:latin typeface="TU Delft-UltraLight" charset="0"/>
              <a:ea typeface="TU Delft-UltraLight" charset="0"/>
              <a:cs typeface="TU Delft-UltraLight" charset="0"/>
            </a:endParaRPr>
          </a:p>
        </p:txBody>
      </p:sp>
      <p:pic>
        <p:nvPicPr>
          <p:cNvPr id="11"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2868" y="1335975"/>
            <a:ext cx="5387349" cy="3589322"/>
          </a:xfrm>
          <a:prstGeom prst="rect">
            <a:avLst/>
          </a:prstGeom>
        </p:spPr>
      </p:pic>
    </p:spTree>
    <p:extLst>
      <p:ext uri="{BB962C8B-B14F-4D97-AF65-F5344CB8AC3E}">
        <p14:creationId xmlns:p14="http://schemas.microsoft.com/office/powerpoint/2010/main" val="160135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Network </a:t>
            </a:r>
            <a:r>
              <a:rPr lang="en-US" dirty="0"/>
              <a:t>memberships in the Netherlands and Europe</a:t>
            </a:r>
            <a:br>
              <a:rPr lang="en-US" dirty="0"/>
            </a:br>
            <a:endParaRPr lang="en-US" dirty="0"/>
          </a:p>
        </p:txBody>
      </p:sp>
      <p:sp>
        <p:nvSpPr>
          <p:cNvPr id="3" name="Content Placeholder 2"/>
          <p:cNvSpPr>
            <a:spLocks noGrp="1"/>
          </p:cNvSpPr>
          <p:nvPr>
            <p:ph idx="1"/>
          </p:nvPr>
        </p:nvSpPr>
        <p:spPr>
          <a:xfrm>
            <a:off x="1763106" y="1297870"/>
            <a:ext cx="7106464" cy="3486122"/>
          </a:xfrm>
        </p:spPr>
        <p:txBody>
          <a:bodyPr>
            <a:normAutofit/>
          </a:bodyPr>
          <a:lstStyle/>
          <a:p>
            <a:r>
              <a:rPr lang="en-US" sz="2000" b="1" dirty="0">
                <a:solidFill>
                  <a:srgbClr val="00A6D6"/>
                </a:solidFill>
              </a:rPr>
              <a:t>4TU:</a:t>
            </a:r>
            <a:r>
              <a:rPr lang="en-US" sz="2000" dirty="0">
                <a:solidFill>
                  <a:srgbClr val="00A6D6"/>
                </a:solidFill>
              </a:rPr>
              <a:t> </a:t>
            </a:r>
            <a:r>
              <a:rPr lang="en-US" sz="2000" dirty="0"/>
              <a:t>Eindhoven University of Technology, </a:t>
            </a:r>
            <a:r>
              <a:rPr lang="en-US" sz="2000" dirty="0" err="1"/>
              <a:t>Twente</a:t>
            </a:r>
            <a:r>
              <a:rPr lang="en-US" sz="2000" dirty="0"/>
              <a:t> University, </a:t>
            </a:r>
            <a:r>
              <a:rPr lang="en-US" sz="2000" dirty="0" err="1"/>
              <a:t>Wageningen</a:t>
            </a:r>
            <a:r>
              <a:rPr lang="en-US" sz="2000" dirty="0"/>
              <a:t> </a:t>
            </a:r>
            <a:br>
              <a:rPr lang="en-US" sz="2000" dirty="0"/>
            </a:br>
            <a:r>
              <a:rPr lang="en-US" sz="2000" dirty="0"/>
              <a:t>University and TU Delft</a:t>
            </a:r>
          </a:p>
          <a:p>
            <a:r>
              <a:rPr lang="en-US" sz="2000" b="1" dirty="0">
                <a:solidFill>
                  <a:srgbClr val="00A6D6"/>
                </a:solidFill>
              </a:rPr>
              <a:t>LDE:</a:t>
            </a:r>
            <a:r>
              <a:rPr lang="en-US" sz="2000" dirty="0">
                <a:solidFill>
                  <a:srgbClr val="00A6D6"/>
                </a:solidFill>
              </a:rPr>
              <a:t> </a:t>
            </a:r>
            <a:r>
              <a:rPr lang="en-US" sz="2000" dirty="0"/>
              <a:t>Leiden University, TU Delft, Erasmus University Rotterdam</a:t>
            </a:r>
          </a:p>
          <a:p>
            <a:r>
              <a:rPr lang="en-US" sz="2000" b="1" dirty="0">
                <a:solidFill>
                  <a:srgbClr val="00A6D6"/>
                </a:solidFill>
              </a:rPr>
              <a:t>CESAER:</a:t>
            </a:r>
            <a:r>
              <a:rPr lang="en-US" sz="2000" dirty="0">
                <a:solidFill>
                  <a:srgbClr val="00A6D6"/>
                </a:solidFill>
              </a:rPr>
              <a:t> </a:t>
            </a:r>
            <a:r>
              <a:rPr lang="en-US" sz="2000" dirty="0"/>
              <a:t>51 Universities of Technology in Europe</a:t>
            </a:r>
          </a:p>
          <a:p>
            <a:r>
              <a:rPr lang="en-US" sz="2000" b="1" dirty="0">
                <a:solidFill>
                  <a:srgbClr val="00A6D6"/>
                </a:solidFill>
              </a:rPr>
              <a:t>IDEA LEAGUE:</a:t>
            </a:r>
            <a:r>
              <a:rPr lang="en-US" sz="2000" dirty="0">
                <a:solidFill>
                  <a:srgbClr val="00A6D6"/>
                </a:solidFill>
              </a:rPr>
              <a:t> </a:t>
            </a:r>
            <a:r>
              <a:rPr lang="en-US" sz="2000" dirty="0"/>
              <a:t>ETH Zurich, RWTH Aachen, Chalmers University of Technology, </a:t>
            </a:r>
            <a:br>
              <a:rPr lang="en-US" sz="2000" dirty="0"/>
            </a:br>
            <a:r>
              <a:rPr lang="en-US" sz="2000" dirty="0"/>
              <a:t>Polytechnic Milan, TU Delft</a:t>
            </a:r>
          </a:p>
          <a:p>
            <a:r>
              <a:rPr lang="en-US" sz="2000" b="1" dirty="0">
                <a:solidFill>
                  <a:srgbClr val="00A6D6"/>
                </a:solidFill>
              </a:rPr>
              <a:t>EUA:</a:t>
            </a:r>
            <a:r>
              <a:rPr lang="en-US" sz="2000" dirty="0">
                <a:solidFill>
                  <a:srgbClr val="00A6D6"/>
                </a:solidFill>
              </a:rPr>
              <a:t> </a:t>
            </a:r>
            <a:r>
              <a:rPr lang="en-US" sz="2000" dirty="0"/>
              <a:t>European Universities Association</a:t>
            </a:r>
          </a:p>
          <a:p>
            <a:endParaRPr lang="en-US" sz="2000" dirty="0"/>
          </a:p>
        </p:txBody>
      </p:sp>
    </p:spTree>
    <p:extLst>
      <p:ext uri="{BB962C8B-B14F-4D97-AF65-F5344CB8AC3E}">
        <p14:creationId xmlns:p14="http://schemas.microsoft.com/office/powerpoint/2010/main" val="1178501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106" y="118229"/>
            <a:ext cx="7106464" cy="3486122"/>
          </a:xfrm>
        </p:spPr>
        <p:txBody>
          <a:bodyPr>
            <a:normAutofit/>
          </a:bodyPr>
          <a:lstStyle/>
          <a:p>
            <a:pPr marL="0" indent="0">
              <a:buNone/>
            </a:pPr>
            <a:r>
              <a:rPr lang="en-US" sz="3200" dirty="0">
                <a:solidFill>
                  <a:srgbClr val="00A6D6"/>
                </a:solidFill>
              </a:rPr>
              <a:t>Strategic University Partners and Global Engagement Initiatives for worldwide Impact</a:t>
            </a:r>
          </a:p>
          <a:p>
            <a:pPr marL="0" indent="0">
              <a:buNone/>
            </a:pPr>
            <a:endParaRPr lang="en-US" sz="3200" dirty="0">
              <a:solidFill>
                <a:srgbClr val="00A6D6"/>
              </a:solidFill>
            </a:endParaRPr>
          </a:p>
        </p:txBody>
      </p:sp>
      <p:sp>
        <p:nvSpPr>
          <p:cNvPr id="5" name="Rectangle 4"/>
          <p:cNvSpPr/>
          <p:nvPr/>
        </p:nvSpPr>
        <p:spPr>
          <a:xfrm>
            <a:off x="6687309" y="2286333"/>
            <a:ext cx="2182261" cy="1587653"/>
          </a:xfrm>
          <a:prstGeom prst="rect">
            <a:avLst/>
          </a:prstGeom>
        </p:spPr>
        <p:txBody>
          <a:bodyPr wrap="square">
            <a:spAutoFit/>
          </a:bodyPr>
          <a:lstStyle/>
          <a:p>
            <a:r>
              <a:rPr lang="en-US" sz="1400" dirty="0">
                <a:latin typeface="Arial" charset="0"/>
              </a:rPr>
              <a:t>Signing Ceremony of Joint Establishment </a:t>
            </a:r>
            <a:r>
              <a:rPr lang="en-US" sz="1400" dirty="0" smtClean="0">
                <a:latin typeface="Arial" charset="0"/>
              </a:rPr>
              <a:t>of </a:t>
            </a:r>
            <a:r>
              <a:rPr lang="en-US" sz="1400" dirty="0">
                <a:latin typeface="Arial" charset="0"/>
              </a:rPr>
              <a:t>International Institute of Space, Harbin </a:t>
            </a:r>
            <a:r>
              <a:rPr lang="en-US" sz="1400" dirty="0" smtClean="0">
                <a:latin typeface="Arial" charset="0"/>
              </a:rPr>
              <a:t>University </a:t>
            </a:r>
            <a:r>
              <a:rPr lang="en-US" sz="1400" dirty="0">
                <a:latin typeface="Arial" charset="0"/>
              </a:rPr>
              <a:t>of Technology and Delft University </a:t>
            </a:r>
            <a:r>
              <a:rPr lang="en-US" sz="1400" dirty="0" smtClean="0">
                <a:latin typeface="Arial" charset="0"/>
              </a:rPr>
              <a:t>of </a:t>
            </a:r>
            <a:r>
              <a:rPr lang="en-US" sz="1400" dirty="0">
                <a:latin typeface="Arial" charset="0"/>
              </a:rPr>
              <a:t>Technology, Beijing 6 June 2017</a:t>
            </a:r>
            <a:endParaRPr lang="en-US" sz="1400" dirty="0">
              <a:effectLst/>
              <a:latin typeface="Arial"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0534" y="2344433"/>
            <a:ext cx="4710287" cy="2533796"/>
          </a:xfrm>
          <a:prstGeom prst="rect">
            <a:avLst/>
          </a:prstGeom>
        </p:spPr>
      </p:pic>
    </p:spTree>
    <p:extLst>
      <p:ext uri="{BB962C8B-B14F-4D97-AF65-F5344CB8AC3E}">
        <p14:creationId xmlns:p14="http://schemas.microsoft.com/office/powerpoint/2010/main" val="1859341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69757" y="-106034"/>
            <a:ext cx="7574243" cy="5249534"/>
          </a:xfrm>
        </p:spPr>
      </p:pic>
      <p:sp>
        <p:nvSpPr>
          <p:cNvPr id="4" name="Rectangle 3"/>
          <p:cNvSpPr/>
          <p:nvPr/>
        </p:nvSpPr>
        <p:spPr>
          <a:xfrm>
            <a:off x="1569757" y="-605104"/>
            <a:ext cx="7876857" cy="3429000"/>
          </a:xfrm>
          <a:prstGeom prst="rect">
            <a:avLst/>
          </a:prstGeom>
          <a:gradFill>
            <a:gsLst>
              <a:gs pos="0">
                <a:schemeClr val="bg1">
                  <a:alpha val="0"/>
                </a:schemeClr>
              </a:gs>
              <a:gs pos="99000">
                <a:schemeClr val="bg1">
                  <a:alpha val="9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4976" y="93733"/>
            <a:ext cx="7739082" cy="1015663"/>
          </a:xfrm>
          <a:prstGeom prst="rect">
            <a:avLst/>
          </a:prstGeom>
          <a:noFill/>
        </p:spPr>
        <p:txBody>
          <a:bodyPr wrap="square" rtlCol="0">
            <a:spAutoFit/>
          </a:bodyPr>
          <a:lstStyle/>
          <a:p>
            <a:r>
              <a:rPr lang="en-US" sz="6000" dirty="0" smtClean="0">
                <a:latin typeface="TU Delft-UltraLight" charset="0"/>
                <a:ea typeface="TU Delft-UltraLight" charset="0"/>
                <a:cs typeface="TU Delft-UltraLight" charset="0"/>
              </a:rPr>
              <a:t>Campus &amp; Facilities</a:t>
            </a:r>
            <a:endParaRPr lang="en-US" sz="6000" dirty="0">
              <a:latin typeface="TU Delft-UltraLight" charset="0"/>
              <a:ea typeface="TU Delft-UltraLight" charset="0"/>
              <a:cs typeface="TU Delft-UltraLight" charset="0"/>
            </a:endParaRPr>
          </a:p>
        </p:txBody>
      </p:sp>
      <p:sp>
        <p:nvSpPr>
          <p:cNvPr id="7" name="Rectangle 6"/>
          <p:cNvSpPr/>
          <p:nvPr/>
        </p:nvSpPr>
        <p:spPr>
          <a:xfrm>
            <a:off x="5326117" y="3864903"/>
            <a:ext cx="2751089" cy="646331"/>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5328674" y="3864903"/>
            <a:ext cx="3076842" cy="646331"/>
          </a:xfrm>
          <a:prstGeom prst="rect">
            <a:avLst/>
          </a:prstGeom>
        </p:spPr>
        <p:txBody>
          <a:bodyPr wrap="square">
            <a:spAutoFit/>
          </a:bodyPr>
          <a:lstStyle/>
          <a:p>
            <a:r>
              <a:rPr lang="en-US" dirty="0" smtClean="0">
                <a:latin typeface="Arial" charset="0"/>
              </a:rPr>
              <a:t>• An inspiring Campus</a:t>
            </a:r>
          </a:p>
          <a:p>
            <a:r>
              <a:rPr lang="en-US" dirty="0" smtClean="0">
                <a:effectLst/>
                <a:latin typeface="Arial" charset="0"/>
              </a:rPr>
              <a:t>• Research Infrastructure</a:t>
            </a:r>
          </a:p>
        </p:txBody>
      </p:sp>
      <p:sp>
        <p:nvSpPr>
          <p:cNvPr id="9" name="Rectangle 8"/>
          <p:cNvSpPr/>
          <p:nvPr/>
        </p:nvSpPr>
        <p:spPr>
          <a:xfrm>
            <a:off x="1825808" y="4644976"/>
            <a:ext cx="7459200" cy="369332"/>
          </a:xfrm>
          <a:prstGeom prst="rect">
            <a:avLst/>
          </a:prstGeom>
        </p:spPr>
        <p:txBody>
          <a:bodyPr wrap="square">
            <a:spAutoFit/>
          </a:bodyPr>
          <a:lstStyle/>
          <a:p>
            <a:r>
              <a:rPr lang="en-US" dirty="0">
                <a:solidFill>
                  <a:schemeClr val="bg1"/>
                </a:solidFill>
                <a:latin typeface="Arial" charset="0"/>
              </a:rPr>
              <a:t>For campus development see </a:t>
            </a:r>
            <a:r>
              <a:rPr lang="en-US" dirty="0" err="1">
                <a:solidFill>
                  <a:schemeClr val="bg1"/>
                </a:solidFill>
                <a:latin typeface="Arial" charset="0"/>
              </a:rPr>
              <a:t>campusdevelopment.tudelft.nl</a:t>
            </a:r>
            <a:endParaRPr lang="en-US" dirty="0">
              <a:solidFill>
                <a:schemeClr val="bg1"/>
              </a:solidFill>
              <a:effectLst/>
              <a:latin typeface="Arial" charset="0"/>
            </a:endParaRPr>
          </a:p>
        </p:txBody>
      </p:sp>
    </p:spTree>
    <p:extLst>
      <p:ext uri="{BB962C8B-B14F-4D97-AF65-F5344CB8AC3E}">
        <p14:creationId xmlns:p14="http://schemas.microsoft.com/office/powerpoint/2010/main" val="488676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71793" y="0"/>
            <a:ext cx="7563969" cy="5145559"/>
          </a:xfrm>
        </p:spPr>
      </p:pic>
      <p:sp>
        <p:nvSpPr>
          <p:cNvPr id="7" name="TextBox 6"/>
          <p:cNvSpPr txBox="1"/>
          <p:nvPr/>
        </p:nvSpPr>
        <p:spPr>
          <a:xfrm>
            <a:off x="1704976" y="93733"/>
            <a:ext cx="7739082"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Research Facilities</a:t>
            </a:r>
            <a:endParaRPr lang="en-US" sz="6000" dirty="0">
              <a:solidFill>
                <a:schemeClr val="bg1"/>
              </a:solidFill>
              <a:latin typeface="TU Delft-UltraLight" charset="0"/>
              <a:ea typeface="TU Delft-UltraLight" charset="0"/>
              <a:cs typeface="TU Delft-UltraLight" charset="0"/>
            </a:endParaRPr>
          </a:p>
        </p:txBody>
      </p:sp>
      <p:sp>
        <p:nvSpPr>
          <p:cNvPr id="11" name="Rectangle 10"/>
          <p:cNvSpPr/>
          <p:nvPr/>
        </p:nvSpPr>
        <p:spPr>
          <a:xfrm>
            <a:off x="5592608" y="2156868"/>
            <a:ext cx="3308592" cy="2800496"/>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5648451" y="2248929"/>
            <a:ext cx="3332230" cy="2708434"/>
          </a:xfrm>
          <a:prstGeom prst="rect">
            <a:avLst/>
          </a:prstGeom>
        </p:spPr>
        <p:txBody>
          <a:bodyPr wrap="square" numCol="1">
            <a:spAutoFit/>
          </a:bodyPr>
          <a:lstStyle/>
          <a:p>
            <a:r>
              <a:rPr lang="en-US" sz="1000" b="1" dirty="0"/>
              <a:t>Civil Engineering and Geosciences</a:t>
            </a:r>
            <a:endParaRPr lang="en-US" sz="1000" dirty="0"/>
          </a:p>
          <a:p>
            <a:r>
              <a:rPr lang="en-US" sz="1000" dirty="0"/>
              <a:t>• Cloud Lab </a:t>
            </a:r>
          </a:p>
          <a:p>
            <a:r>
              <a:rPr lang="en-US" sz="1000" dirty="0"/>
              <a:t>• Geodesy/GNSS Lab </a:t>
            </a:r>
          </a:p>
          <a:p>
            <a:r>
              <a:rPr lang="en-US" sz="1000" dirty="0"/>
              <a:t>• </a:t>
            </a:r>
            <a:r>
              <a:rPr lang="en-US" sz="1000" dirty="0" err="1"/>
              <a:t>DiTT</a:t>
            </a:r>
            <a:r>
              <a:rPr lang="en-US" sz="1000" dirty="0"/>
              <a:t>-Lab</a:t>
            </a:r>
          </a:p>
          <a:p>
            <a:r>
              <a:rPr lang="en-US" sz="1000" dirty="0"/>
              <a:t>• Smart Vehicle Lab</a:t>
            </a:r>
          </a:p>
          <a:p>
            <a:r>
              <a:rPr lang="en-US" sz="1000" dirty="0"/>
              <a:t>• Research Lab Automated Driving</a:t>
            </a:r>
          </a:p>
          <a:p>
            <a:r>
              <a:rPr lang="en-US" sz="1000" dirty="0"/>
              <a:t>• Drones for Traffic and Geological Research </a:t>
            </a:r>
          </a:p>
          <a:p>
            <a:r>
              <a:rPr lang="en-US" sz="1000" dirty="0"/>
              <a:t>• CT Scanner </a:t>
            </a:r>
          </a:p>
          <a:p>
            <a:r>
              <a:rPr lang="en-US" sz="1000" dirty="0"/>
              <a:t>• High Pressure &amp; Temperature Facilities </a:t>
            </a:r>
          </a:p>
          <a:p>
            <a:r>
              <a:rPr lang="en-US" sz="1000" dirty="0"/>
              <a:t>• Geo-technical Centrifuge </a:t>
            </a:r>
          </a:p>
          <a:p>
            <a:r>
              <a:rPr lang="en-US" sz="1000" dirty="0"/>
              <a:t>• Macro Lab </a:t>
            </a:r>
          </a:p>
          <a:p>
            <a:r>
              <a:rPr lang="en-US" sz="1000" dirty="0"/>
              <a:t>• Micro Lab </a:t>
            </a:r>
          </a:p>
          <a:p>
            <a:r>
              <a:rPr lang="en-US" sz="1000" dirty="0"/>
              <a:t>• Biohazard 1 Wastewater Treatment Lab (ML1 lab) </a:t>
            </a:r>
          </a:p>
          <a:p>
            <a:r>
              <a:rPr lang="en-US" sz="1000" dirty="0"/>
              <a:t>• </a:t>
            </a:r>
            <a:r>
              <a:rPr lang="en-US" sz="1000" dirty="0" smtClean="0"/>
              <a:t>Water </a:t>
            </a:r>
            <a:r>
              <a:rPr lang="en-US" sz="1000" dirty="0"/>
              <a:t>Engineering Experimental and Analytical Lab (e.g. GC, IC, HPLC, Water Isotopes) </a:t>
            </a:r>
          </a:p>
          <a:p>
            <a:r>
              <a:rPr lang="en-US" sz="1000" dirty="0"/>
              <a:t>• </a:t>
            </a:r>
            <a:r>
              <a:rPr lang="en-US" sz="1000" dirty="0" err="1"/>
              <a:t>Flooms</a:t>
            </a:r>
            <a:r>
              <a:rPr lang="en-US" sz="1000" dirty="0"/>
              <a:t> for Waves, Currents and Sediment Transport </a:t>
            </a:r>
          </a:p>
          <a:p>
            <a:r>
              <a:rPr lang="en-US" sz="1000" dirty="0"/>
              <a:t>• </a:t>
            </a:r>
            <a:r>
              <a:rPr lang="en-US" sz="1000" dirty="0" err="1"/>
              <a:t>Jetski</a:t>
            </a:r>
            <a:r>
              <a:rPr lang="en-US" sz="1000" dirty="0"/>
              <a:t> Mobile Platform for Coastal Fieldwork</a:t>
            </a:r>
          </a:p>
        </p:txBody>
      </p:sp>
    </p:spTree>
    <p:extLst>
      <p:ext uri="{BB962C8B-B14F-4D97-AF65-F5344CB8AC3E}">
        <p14:creationId xmlns:p14="http://schemas.microsoft.com/office/powerpoint/2010/main" val="1467108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71794" y="0"/>
            <a:ext cx="7572206" cy="5143500"/>
          </a:xfrm>
        </p:spPr>
      </p:pic>
      <p:sp>
        <p:nvSpPr>
          <p:cNvPr id="5" name="Rectangle 4"/>
          <p:cNvSpPr/>
          <p:nvPr/>
        </p:nvSpPr>
        <p:spPr>
          <a:xfrm>
            <a:off x="1763107" y="1964876"/>
            <a:ext cx="1787401" cy="2326603"/>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1849821" y="2044710"/>
            <a:ext cx="1756602" cy="2246769"/>
          </a:xfrm>
          <a:prstGeom prst="rect">
            <a:avLst/>
          </a:prstGeom>
        </p:spPr>
        <p:txBody>
          <a:bodyPr wrap="square" numCol="1">
            <a:spAutoFit/>
          </a:bodyPr>
          <a:lstStyle/>
          <a:p>
            <a:r>
              <a:rPr lang="en-US" sz="1000" b="1" dirty="0" smtClean="0"/>
              <a:t>Applied </a:t>
            </a:r>
            <a:r>
              <a:rPr lang="en-US" sz="1000" b="1" dirty="0"/>
              <a:t>Sciences</a:t>
            </a:r>
            <a:endParaRPr lang="en-US" sz="1000" dirty="0"/>
          </a:p>
          <a:p>
            <a:r>
              <a:rPr lang="en-US" sz="1000" dirty="0"/>
              <a:t>• Chemical Labs</a:t>
            </a:r>
          </a:p>
          <a:p>
            <a:r>
              <a:rPr lang="en-US" sz="1000" dirty="0"/>
              <a:t>• Fermentation Labs</a:t>
            </a:r>
          </a:p>
          <a:p>
            <a:r>
              <a:rPr lang="en-US" sz="1000" dirty="0"/>
              <a:t>• Molecular biology Labs</a:t>
            </a:r>
          </a:p>
          <a:p>
            <a:r>
              <a:rPr lang="en-US" sz="1000" dirty="0"/>
              <a:t>• Bioprocess Pilot Facility</a:t>
            </a:r>
          </a:p>
          <a:p>
            <a:r>
              <a:rPr lang="en-US" sz="1000" dirty="0"/>
              <a:t>• Imaging Facility</a:t>
            </a:r>
          </a:p>
          <a:p>
            <a:r>
              <a:rPr lang="en-US" sz="1000" dirty="0"/>
              <a:t>• Advanced Imaging Labs</a:t>
            </a:r>
          </a:p>
          <a:p>
            <a:r>
              <a:rPr lang="en-US" sz="1000" dirty="0"/>
              <a:t>• Laser Labs</a:t>
            </a:r>
          </a:p>
          <a:p>
            <a:r>
              <a:rPr lang="en-US" sz="1000" dirty="0"/>
              <a:t>• Cleanrooms</a:t>
            </a:r>
          </a:p>
          <a:p>
            <a:r>
              <a:rPr lang="en-US" sz="1000" dirty="0"/>
              <a:t>• Nuclear Research Reactor, incl. Neutron and Positron Beam-line Instruments and Irradiation Facilities</a:t>
            </a:r>
          </a:p>
        </p:txBody>
      </p:sp>
      <p:sp>
        <p:nvSpPr>
          <p:cNvPr id="7" name="Rectangle 6"/>
          <p:cNvSpPr/>
          <p:nvPr/>
        </p:nvSpPr>
        <p:spPr>
          <a:xfrm>
            <a:off x="5939692" y="3014736"/>
            <a:ext cx="2900328" cy="1919730"/>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5995607" y="3084535"/>
            <a:ext cx="4572000" cy="1785104"/>
          </a:xfrm>
          <a:prstGeom prst="rect">
            <a:avLst/>
          </a:prstGeom>
        </p:spPr>
        <p:txBody>
          <a:bodyPr>
            <a:spAutoFit/>
          </a:bodyPr>
          <a:lstStyle/>
          <a:p>
            <a:r>
              <a:rPr lang="en-US" sz="1000" b="1" dirty="0"/>
              <a:t>Aerospace Engineering</a:t>
            </a:r>
            <a:endParaRPr lang="en-US" sz="1000" dirty="0"/>
          </a:p>
          <a:p>
            <a:r>
              <a:rPr lang="en-US" sz="1000" dirty="0"/>
              <a:t>• </a:t>
            </a:r>
            <a:r>
              <a:rPr lang="en-US" sz="1000" dirty="0" err="1"/>
              <a:t>Aeroplane</a:t>
            </a:r>
            <a:r>
              <a:rPr lang="en-US" sz="1000" dirty="0"/>
              <a:t> Hangar</a:t>
            </a:r>
          </a:p>
          <a:p>
            <a:r>
              <a:rPr lang="en-US" sz="1000" dirty="0"/>
              <a:t>• Cessna Citation II Jet Aircraft</a:t>
            </a:r>
          </a:p>
          <a:p>
            <a:r>
              <a:rPr lang="en-US" sz="1000" dirty="0"/>
              <a:t>• Cleanroom for Satellite Building</a:t>
            </a:r>
          </a:p>
          <a:p>
            <a:r>
              <a:rPr lang="en-US" sz="1000" dirty="0"/>
              <a:t>• Flight Arena ‘</a:t>
            </a:r>
            <a:r>
              <a:rPr lang="en-US" sz="1000" dirty="0" err="1"/>
              <a:t>Cyberzoo</a:t>
            </a:r>
            <a:r>
              <a:rPr lang="en-US" sz="1000" dirty="0"/>
              <a:t>’</a:t>
            </a:r>
          </a:p>
          <a:p>
            <a:r>
              <a:rPr lang="en-US" sz="1000" dirty="0"/>
              <a:t>• Flight Simulator Simona</a:t>
            </a:r>
          </a:p>
          <a:p>
            <a:r>
              <a:rPr lang="en-US" sz="1000" dirty="0"/>
              <a:t>• Kite Laboratory</a:t>
            </a:r>
          </a:p>
          <a:p>
            <a:r>
              <a:rPr lang="en-US" sz="1000" dirty="0"/>
              <a:t>• Micro Air Vehicle Laboratory</a:t>
            </a:r>
          </a:p>
          <a:p>
            <a:r>
              <a:rPr lang="en-US" sz="1000" dirty="0"/>
              <a:t>• Propulsion Lab (being built now)</a:t>
            </a:r>
          </a:p>
          <a:p>
            <a:r>
              <a:rPr lang="en-US" sz="1000" dirty="0"/>
              <a:t>• Structures &amp; Materials Lab</a:t>
            </a:r>
          </a:p>
          <a:p>
            <a:r>
              <a:rPr lang="en-US" sz="1000" dirty="0"/>
              <a:t>• Wind Tunnels (Low and High Speed Tunnels)</a:t>
            </a:r>
          </a:p>
        </p:txBody>
      </p:sp>
    </p:spTree>
    <p:extLst>
      <p:ext uri="{BB962C8B-B14F-4D97-AF65-F5344CB8AC3E}">
        <p14:creationId xmlns:p14="http://schemas.microsoft.com/office/powerpoint/2010/main" val="208534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6738" y="0"/>
            <a:ext cx="7567262" cy="5143500"/>
          </a:xfrm>
          <a:prstGeom prst="rect">
            <a:avLst/>
          </a:prstGeom>
        </p:spPr>
      </p:pic>
      <p:sp>
        <p:nvSpPr>
          <p:cNvPr id="6" name="Rectangle 5"/>
          <p:cNvSpPr/>
          <p:nvPr/>
        </p:nvSpPr>
        <p:spPr>
          <a:xfrm>
            <a:off x="1763106" y="2135927"/>
            <a:ext cx="3143942" cy="2847899"/>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832906" y="2061134"/>
            <a:ext cx="3569731" cy="3170099"/>
          </a:xfrm>
          <a:prstGeom prst="rect">
            <a:avLst/>
          </a:prstGeom>
        </p:spPr>
        <p:txBody>
          <a:bodyPr wrap="square">
            <a:spAutoFit/>
          </a:bodyPr>
          <a:lstStyle/>
          <a:p>
            <a:endParaRPr lang="en-US" sz="1000" dirty="0"/>
          </a:p>
          <a:p>
            <a:r>
              <a:rPr lang="en-US" sz="1000" b="1" dirty="0"/>
              <a:t>Mechanical, Maritime and Material</a:t>
            </a:r>
            <a:r>
              <a:rPr lang="en-US" sz="1000" dirty="0"/>
              <a:t> </a:t>
            </a:r>
            <a:r>
              <a:rPr lang="en-US" sz="1000" b="1" dirty="0"/>
              <a:t>Engineering</a:t>
            </a:r>
            <a:endParaRPr lang="en-US" sz="1000" dirty="0"/>
          </a:p>
          <a:p>
            <a:r>
              <a:rPr lang="en-US" sz="1000" dirty="0"/>
              <a:t>• Cleanroom for Micro/Nano Engineering Lab</a:t>
            </a:r>
          </a:p>
          <a:p>
            <a:r>
              <a:rPr lang="en-US" sz="1000" dirty="0"/>
              <a:t>• Driving and Racing Simulator Labs</a:t>
            </a:r>
          </a:p>
          <a:p>
            <a:r>
              <a:rPr lang="en-US" sz="1000" dirty="0"/>
              <a:t>• Fluid Mechanics Lab</a:t>
            </a:r>
          </a:p>
          <a:p>
            <a:r>
              <a:rPr lang="en-US" sz="1000" dirty="0"/>
              <a:t>• Graphene and Thin Film Deposition Lab</a:t>
            </a:r>
          </a:p>
          <a:p>
            <a:r>
              <a:rPr lang="en-US" sz="1000" dirty="0"/>
              <a:t>• Materials Lab</a:t>
            </a:r>
          </a:p>
          <a:p>
            <a:r>
              <a:rPr lang="en-US" sz="1000" dirty="0"/>
              <a:t>• Mechatronics Lab</a:t>
            </a:r>
          </a:p>
          <a:p>
            <a:r>
              <a:rPr lang="en-US" sz="1000" dirty="0"/>
              <a:t>• Perfect Reactors Lab</a:t>
            </a:r>
          </a:p>
          <a:p>
            <a:r>
              <a:rPr lang="en-US" sz="1000" dirty="0"/>
              <a:t>• Process Technology Lab</a:t>
            </a:r>
          </a:p>
          <a:p>
            <a:r>
              <a:rPr lang="en-US" sz="1000" dirty="0"/>
              <a:t>• Robotics Lab</a:t>
            </a:r>
          </a:p>
          <a:p>
            <a:r>
              <a:rPr lang="en-US" sz="1000" dirty="0"/>
              <a:t>• Flume Tank and 2 Towing Tanks</a:t>
            </a:r>
          </a:p>
          <a:p>
            <a:r>
              <a:rPr lang="en-US" sz="1000" dirty="0"/>
              <a:t>• Delft Lab for Neuromuscular Control</a:t>
            </a:r>
          </a:p>
          <a:p>
            <a:r>
              <a:rPr lang="en-US" sz="1000" dirty="0"/>
              <a:t>• AGV-Lab</a:t>
            </a:r>
          </a:p>
          <a:p>
            <a:r>
              <a:rPr lang="en-US" sz="1000" dirty="0"/>
              <a:t>• Optics Lab</a:t>
            </a:r>
          </a:p>
          <a:p>
            <a:r>
              <a:rPr lang="en-US" sz="1000" dirty="0"/>
              <a:t>• Fuel Cell Lab</a:t>
            </a:r>
          </a:p>
          <a:p>
            <a:r>
              <a:rPr lang="en-US" sz="1000" dirty="0"/>
              <a:t>• </a:t>
            </a:r>
            <a:r>
              <a:rPr lang="en-US" sz="1000" dirty="0" err="1"/>
              <a:t>Hexamove</a:t>
            </a:r>
            <a:r>
              <a:rPr lang="en-US" sz="1000" dirty="0"/>
              <a:t>/-pod</a:t>
            </a:r>
          </a:p>
          <a:p>
            <a:r>
              <a:rPr lang="en-US" sz="1000" dirty="0"/>
              <a:t>• Cavitation Tunnel</a:t>
            </a:r>
          </a:p>
          <a:p>
            <a:endParaRPr lang="en-US" sz="1000" dirty="0"/>
          </a:p>
          <a:p>
            <a:endParaRPr lang="en-US" sz="1000" dirty="0"/>
          </a:p>
        </p:txBody>
      </p:sp>
    </p:spTree>
    <p:extLst>
      <p:ext uri="{BB962C8B-B14F-4D97-AF65-F5344CB8AC3E}">
        <p14:creationId xmlns:p14="http://schemas.microsoft.com/office/powerpoint/2010/main" val="1242181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72181" y="-11776"/>
            <a:ext cx="7571819" cy="5155276"/>
          </a:xfrm>
        </p:spPr>
      </p:pic>
      <p:sp>
        <p:nvSpPr>
          <p:cNvPr id="6" name="Rectangle 5"/>
          <p:cNvSpPr/>
          <p:nvPr/>
        </p:nvSpPr>
        <p:spPr>
          <a:xfrm>
            <a:off x="2355852" y="397068"/>
            <a:ext cx="2222561" cy="1968401"/>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2432017" y="205979"/>
            <a:ext cx="4526629" cy="2092881"/>
          </a:xfrm>
          <a:prstGeom prst="rect">
            <a:avLst/>
          </a:prstGeom>
        </p:spPr>
        <p:txBody>
          <a:bodyPr wrap="square">
            <a:spAutoFit/>
          </a:bodyPr>
          <a:lstStyle/>
          <a:p>
            <a:endParaRPr lang="en-US" sz="1000" dirty="0"/>
          </a:p>
          <a:p>
            <a:endParaRPr lang="en-US" sz="1000" dirty="0"/>
          </a:p>
          <a:p>
            <a:r>
              <a:rPr lang="en-US" sz="1000" b="1" dirty="0"/>
              <a:t>Industrial Design Engineering</a:t>
            </a:r>
            <a:endParaRPr lang="en-US" sz="1000" dirty="0"/>
          </a:p>
          <a:p>
            <a:r>
              <a:rPr lang="en-US" sz="1000" dirty="0"/>
              <a:t>• Applied Labs</a:t>
            </a:r>
          </a:p>
          <a:p>
            <a:r>
              <a:rPr lang="en-US" sz="1000" dirty="0"/>
              <a:t>• Aviation</a:t>
            </a:r>
          </a:p>
          <a:p>
            <a:r>
              <a:rPr lang="en-US" sz="1000" dirty="0"/>
              <a:t>• Connected Everyday Lab</a:t>
            </a:r>
          </a:p>
          <a:p>
            <a:r>
              <a:rPr lang="en-US" sz="1000" dirty="0"/>
              <a:t>• Emerging Materials Lab</a:t>
            </a:r>
          </a:p>
          <a:p>
            <a:r>
              <a:rPr lang="en-US" sz="1000" dirty="0"/>
              <a:t>• Foundational Labs </a:t>
            </a:r>
          </a:p>
          <a:p>
            <a:r>
              <a:rPr lang="en-US" sz="1000" dirty="0"/>
              <a:t>• ID-</a:t>
            </a:r>
            <a:r>
              <a:rPr lang="en-US" sz="1000" dirty="0" err="1"/>
              <a:t>StudioLab</a:t>
            </a:r>
            <a:endParaRPr lang="en-US" sz="1000" dirty="0"/>
          </a:p>
          <a:p>
            <a:r>
              <a:rPr lang="en-US" sz="1000" dirty="0"/>
              <a:t>• Model making and Machine Lab </a:t>
            </a:r>
          </a:p>
          <a:p>
            <a:r>
              <a:rPr lang="en-US" sz="1000" dirty="0"/>
              <a:t>• Perceptual Intelligence Lab</a:t>
            </a:r>
          </a:p>
          <a:p>
            <a:r>
              <a:rPr lang="en-US" sz="1000" dirty="0"/>
              <a:t>• Physical and Ergonomics Lab </a:t>
            </a:r>
          </a:p>
          <a:p>
            <a:r>
              <a:rPr lang="en-US" sz="1000" dirty="0"/>
              <a:t>• Product Evaluation Lab</a:t>
            </a:r>
          </a:p>
        </p:txBody>
      </p:sp>
      <p:sp>
        <p:nvSpPr>
          <p:cNvPr id="7" name="Rectangle 6"/>
          <p:cNvSpPr/>
          <p:nvPr/>
        </p:nvSpPr>
        <p:spPr>
          <a:xfrm>
            <a:off x="6170345" y="2582656"/>
            <a:ext cx="2704193" cy="2387212"/>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261085" y="2516615"/>
            <a:ext cx="2753055" cy="2400657"/>
          </a:xfrm>
          <a:prstGeom prst="rect">
            <a:avLst/>
          </a:prstGeom>
        </p:spPr>
        <p:txBody>
          <a:bodyPr wrap="square">
            <a:spAutoFit/>
          </a:bodyPr>
          <a:lstStyle/>
          <a:p>
            <a:endParaRPr lang="en-US" sz="1000" dirty="0"/>
          </a:p>
          <a:p>
            <a:r>
              <a:rPr lang="en-US" sz="1000" b="1" dirty="0"/>
              <a:t>Architecture and the Built Environment</a:t>
            </a:r>
            <a:endParaRPr lang="en-US" sz="1000" dirty="0"/>
          </a:p>
          <a:p>
            <a:r>
              <a:rPr lang="en-US" sz="1000" dirty="0"/>
              <a:t>• Architecture Model Hall</a:t>
            </a:r>
          </a:p>
          <a:p>
            <a:r>
              <a:rPr lang="en-US" sz="1000" dirty="0"/>
              <a:t>- 3D Printers</a:t>
            </a:r>
          </a:p>
          <a:p>
            <a:r>
              <a:rPr lang="en-US" sz="1000" dirty="0"/>
              <a:t>- 3D Lab</a:t>
            </a:r>
          </a:p>
          <a:p>
            <a:r>
              <a:rPr lang="en-US" sz="1000" dirty="0"/>
              <a:t>- </a:t>
            </a:r>
            <a:r>
              <a:rPr lang="en-US" sz="1000" dirty="0" err="1"/>
              <a:t>Lasercutters</a:t>
            </a:r>
            <a:endParaRPr lang="en-US" sz="1000" dirty="0"/>
          </a:p>
          <a:p>
            <a:r>
              <a:rPr lang="en-US" sz="1000" dirty="0"/>
              <a:t>- CNC Milling Machines</a:t>
            </a:r>
          </a:p>
          <a:p>
            <a:r>
              <a:rPr lang="en-US" sz="1000" dirty="0"/>
              <a:t>- Render Farm</a:t>
            </a:r>
          </a:p>
          <a:p>
            <a:r>
              <a:rPr lang="en-US" sz="1000" dirty="0"/>
              <a:t>- Sense Lab </a:t>
            </a:r>
          </a:p>
          <a:p>
            <a:r>
              <a:rPr lang="en-US" sz="1000" dirty="0"/>
              <a:t>- Product Development Lab</a:t>
            </a:r>
          </a:p>
          <a:p>
            <a:r>
              <a:rPr lang="en-US" sz="1000" dirty="0"/>
              <a:t>• Architecture Library:</a:t>
            </a:r>
          </a:p>
          <a:p>
            <a:r>
              <a:rPr lang="en-US" sz="1000" dirty="0"/>
              <a:t>- 35,000 Books</a:t>
            </a:r>
          </a:p>
          <a:p>
            <a:r>
              <a:rPr lang="en-US" sz="1000" dirty="0"/>
              <a:t>- 14,000 Maps</a:t>
            </a:r>
          </a:p>
          <a:p>
            <a:r>
              <a:rPr lang="en-US" sz="1000" dirty="0"/>
              <a:t>- 550 Atlases</a:t>
            </a:r>
          </a:p>
          <a:p>
            <a:r>
              <a:rPr lang="en-US" sz="1000" dirty="0"/>
              <a:t>- 260 Magazine Titles</a:t>
            </a:r>
          </a:p>
        </p:txBody>
      </p:sp>
    </p:spTree>
    <p:extLst>
      <p:ext uri="{BB962C8B-B14F-4D97-AF65-F5344CB8AC3E}">
        <p14:creationId xmlns:p14="http://schemas.microsoft.com/office/powerpoint/2010/main" val="2036679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71141" y="-7419"/>
            <a:ext cx="7769567" cy="5150919"/>
          </a:xfrm>
        </p:spPr>
      </p:pic>
      <p:sp>
        <p:nvSpPr>
          <p:cNvPr id="6" name="Rectangle 5"/>
          <p:cNvSpPr/>
          <p:nvPr/>
        </p:nvSpPr>
        <p:spPr>
          <a:xfrm>
            <a:off x="1760233" y="3435178"/>
            <a:ext cx="5356650" cy="1482056"/>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1822439" y="3380122"/>
            <a:ext cx="5483536" cy="1477328"/>
          </a:xfrm>
          <a:prstGeom prst="rect">
            <a:avLst/>
          </a:prstGeom>
        </p:spPr>
        <p:txBody>
          <a:bodyPr wrap="square">
            <a:spAutoFit/>
          </a:bodyPr>
          <a:lstStyle/>
          <a:p>
            <a:endParaRPr lang="en-US" sz="1000" dirty="0"/>
          </a:p>
          <a:p>
            <a:r>
              <a:rPr lang="en-US" sz="1000" b="1" dirty="0"/>
              <a:t>Electrical Engineering, Mathematics and Computer Science</a:t>
            </a:r>
            <a:endParaRPr lang="en-US" sz="1000" dirty="0"/>
          </a:p>
          <a:p>
            <a:r>
              <a:rPr lang="en-US" sz="1000" dirty="0"/>
              <a:t>• Else </a:t>
            </a:r>
            <a:r>
              <a:rPr lang="en-US" sz="1000" dirty="0" err="1"/>
              <a:t>Kooi</a:t>
            </a:r>
            <a:r>
              <a:rPr lang="en-US" sz="1000" dirty="0"/>
              <a:t> Lab, Cleanroom for Microsystems </a:t>
            </a:r>
          </a:p>
          <a:p>
            <a:r>
              <a:rPr lang="en-US" sz="1000" dirty="0"/>
              <a:t>• Electrical Sustainable Power Lab </a:t>
            </a:r>
          </a:p>
          <a:p>
            <a:r>
              <a:rPr lang="en-US" sz="1000" dirty="0"/>
              <a:t>• </a:t>
            </a:r>
            <a:r>
              <a:rPr lang="en-US" sz="1000" dirty="0" err="1"/>
              <a:t>INSYGHTLab</a:t>
            </a:r>
            <a:r>
              <a:rPr lang="en-US" sz="1000" dirty="0"/>
              <a:t> for Computer Vision, Interactive Intelligence and </a:t>
            </a:r>
            <a:r>
              <a:rPr lang="en-US" sz="1000" dirty="0" err="1"/>
              <a:t>Visualisation</a:t>
            </a:r>
            <a:r>
              <a:rPr lang="en-US" sz="1000" dirty="0"/>
              <a:t> </a:t>
            </a:r>
          </a:p>
          <a:p>
            <a:r>
              <a:rPr lang="en-US" sz="1000" dirty="0"/>
              <a:t>• Radar Labs with PARSAX and MECEWI Radars and the Radar Facilities TARA and IDRA </a:t>
            </a:r>
          </a:p>
          <a:p>
            <a:r>
              <a:rPr lang="en-US" sz="1000" dirty="0"/>
              <a:t>• DUCAT Antenna Measurement Chamber </a:t>
            </a:r>
          </a:p>
          <a:p>
            <a:r>
              <a:rPr lang="en-US" sz="1000" dirty="0"/>
              <a:t>• Photovoltaics Laboratory </a:t>
            </a:r>
          </a:p>
          <a:p>
            <a:r>
              <a:rPr lang="en-US" sz="1000" dirty="0"/>
              <a:t>• </a:t>
            </a:r>
            <a:r>
              <a:rPr lang="en-US" sz="1000" dirty="0" err="1"/>
              <a:t>Tellegen</a:t>
            </a:r>
            <a:r>
              <a:rPr lang="en-US" sz="1000" dirty="0"/>
              <a:t> Hall</a:t>
            </a:r>
          </a:p>
        </p:txBody>
      </p:sp>
      <p:sp>
        <p:nvSpPr>
          <p:cNvPr id="7" name="Rectangle 6"/>
          <p:cNvSpPr/>
          <p:nvPr/>
        </p:nvSpPr>
        <p:spPr>
          <a:xfrm>
            <a:off x="5434666" y="323413"/>
            <a:ext cx="2578549" cy="649155"/>
          </a:xfrm>
          <a:prstGeom prst="rect">
            <a:avLst/>
          </a:prstGeom>
          <a:solidFill>
            <a:schemeClr val="bg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5489890" y="374547"/>
            <a:ext cx="4572000" cy="553998"/>
          </a:xfrm>
          <a:prstGeom prst="rect">
            <a:avLst/>
          </a:prstGeom>
        </p:spPr>
        <p:txBody>
          <a:bodyPr>
            <a:spAutoFit/>
          </a:bodyPr>
          <a:lstStyle/>
          <a:p>
            <a:r>
              <a:rPr lang="en-US" sz="1000" b="1" dirty="0"/>
              <a:t>Technology, Policy and Management</a:t>
            </a:r>
            <a:endParaRPr lang="en-US" sz="1000" dirty="0"/>
          </a:p>
          <a:p>
            <a:r>
              <a:rPr lang="en-US" sz="1000" dirty="0"/>
              <a:t>• Policy Analysis Simulation Lab</a:t>
            </a:r>
          </a:p>
          <a:p>
            <a:r>
              <a:rPr lang="en-US" sz="1000" dirty="0"/>
              <a:t>• Serious Game</a:t>
            </a:r>
          </a:p>
        </p:txBody>
      </p:sp>
    </p:spTree>
    <p:extLst>
      <p:ext uri="{BB962C8B-B14F-4D97-AF65-F5344CB8AC3E}">
        <p14:creationId xmlns:p14="http://schemas.microsoft.com/office/powerpoint/2010/main" val="2116474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74171" y="0"/>
            <a:ext cx="7569829" cy="5143501"/>
          </a:xfrm>
          <a:prstGeom prst="rect">
            <a:avLst/>
          </a:prstGeom>
          <a:solidFill>
            <a:srgbClr val="A14D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4976" y="93733"/>
            <a:ext cx="7739082"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History of the University</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518131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r="-16863"/>
          <a:stretch/>
        </p:blipFill>
        <p:spPr>
          <a:xfrm>
            <a:off x="1567350" y="-4500"/>
            <a:ext cx="8938775" cy="5148000"/>
          </a:xfrm>
          <a:prstGeom prst="rect">
            <a:avLst/>
          </a:prstGeom>
        </p:spPr>
      </p:pic>
      <p:sp>
        <p:nvSpPr>
          <p:cNvPr id="6" name="Rectangle 5"/>
          <p:cNvSpPr/>
          <p:nvPr/>
        </p:nvSpPr>
        <p:spPr>
          <a:xfrm>
            <a:off x="1780920" y="2265405"/>
            <a:ext cx="3796095" cy="2635256"/>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1879940" y="2155831"/>
            <a:ext cx="3688838" cy="2677656"/>
          </a:xfrm>
          <a:prstGeom prst="rect">
            <a:avLst/>
          </a:prstGeom>
        </p:spPr>
        <p:txBody>
          <a:bodyPr wrap="square">
            <a:spAutoFit/>
          </a:bodyPr>
          <a:lstStyle/>
          <a:p>
            <a:endParaRPr lang="en-US" sz="1400" dirty="0"/>
          </a:p>
          <a:p>
            <a:r>
              <a:rPr lang="en-US" sz="1400" b="1" dirty="0"/>
              <a:t>Mission</a:t>
            </a:r>
            <a:endParaRPr lang="en-US" sz="1400" dirty="0"/>
          </a:p>
          <a:p>
            <a:r>
              <a:rPr lang="en-US" sz="1400" dirty="0"/>
              <a:t>TU Delft’s mission is to make a significant contribution to a sustainable society for the 21st century by conducting groundbreaking scientific and technological research – acknowledged as world class; by training scientists and engineers with a genuine commitment to society; and by helping to translate knowledge into technological innovations and activities with both economic and social value.</a:t>
            </a:r>
          </a:p>
        </p:txBody>
      </p:sp>
    </p:spTree>
    <p:extLst>
      <p:ext uri="{BB962C8B-B14F-4D97-AF65-F5344CB8AC3E}">
        <p14:creationId xmlns:p14="http://schemas.microsoft.com/office/powerpoint/2010/main" val="503162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3344" y="2729345"/>
            <a:ext cx="1411156" cy="115051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5533" y="2729344"/>
            <a:ext cx="1323755" cy="1163325"/>
          </a:xfrm>
          <a:prstGeom prst="rect">
            <a:avLst/>
          </a:prstGeom>
        </p:spPr>
      </p:pic>
      <p:sp>
        <p:nvSpPr>
          <p:cNvPr id="14" name="Rectangle 13"/>
          <p:cNvSpPr/>
          <p:nvPr/>
        </p:nvSpPr>
        <p:spPr>
          <a:xfrm>
            <a:off x="2992058" y="3987917"/>
            <a:ext cx="2353529" cy="707886"/>
          </a:xfrm>
          <a:prstGeom prst="rect">
            <a:avLst/>
          </a:prstGeom>
        </p:spPr>
        <p:txBody>
          <a:bodyPr wrap="none">
            <a:spAutoFit/>
          </a:bodyPr>
          <a:lstStyle/>
          <a:p>
            <a:r>
              <a:rPr lang="en-US" sz="2000" b="1" dirty="0"/>
              <a:t>1864-1905: </a:t>
            </a:r>
          </a:p>
          <a:p>
            <a:r>
              <a:rPr lang="en-US" sz="2000" dirty="0" smtClean="0"/>
              <a:t>Polytechnic </a:t>
            </a:r>
            <a:r>
              <a:rPr lang="en-US" sz="2000" dirty="0"/>
              <a:t>School</a:t>
            </a:r>
          </a:p>
        </p:txBody>
      </p:sp>
      <p:sp>
        <p:nvSpPr>
          <p:cNvPr id="18" name="Rectangle 17"/>
          <p:cNvSpPr/>
          <p:nvPr/>
        </p:nvSpPr>
        <p:spPr>
          <a:xfrm>
            <a:off x="6828242" y="3991127"/>
            <a:ext cx="1974475" cy="1015663"/>
          </a:xfrm>
          <a:prstGeom prst="rect">
            <a:avLst/>
          </a:prstGeom>
        </p:spPr>
        <p:txBody>
          <a:bodyPr wrap="square">
            <a:spAutoFit/>
          </a:bodyPr>
          <a:lstStyle/>
          <a:p>
            <a:r>
              <a:rPr lang="en-US" sz="2000" b="1" dirty="0"/>
              <a:t>1986-present: </a:t>
            </a:r>
            <a:endParaRPr lang="en-US" sz="2000" b="1" dirty="0" smtClean="0"/>
          </a:p>
          <a:p>
            <a:r>
              <a:rPr lang="en-US" sz="2000" dirty="0" smtClean="0"/>
              <a:t>Delft </a:t>
            </a:r>
            <a:r>
              <a:rPr lang="en-US" sz="2000" dirty="0"/>
              <a:t>University of Technology</a:t>
            </a:r>
          </a:p>
        </p:txBody>
      </p:sp>
      <p:grpSp>
        <p:nvGrpSpPr>
          <p:cNvPr id="2" name="Group 1"/>
          <p:cNvGrpSpPr/>
          <p:nvPr/>
        </p:nvGrpSpPr>
        <p:grpSpPr>
          <a:xfrm>
            <a:off x="1574799" y="2226896"/>
            <a:ext cx="7569201" cy="344314"/>
            <a:chOff x="1574799" y="2167516"/>
            <a:chExt cx="7569201" cy="344314"/>
          </a:xfrm>
        </p:grpSpPr>
        <p:grpSp>
          <p:nvGrpSpPr>
            <p:cNvPr id="8" name="Group 7"/>
            <p:cNvGrpSpPr/>
            <p:nvPr/>
          </p:nvGrpSpPr>
          <p:grpSpPr>
            <a:xfrm>
              <a:off x="1574800" y="2167516"/>
              <a:ext cx="7569200" cy="344314"/>
              <a:chOff x="1578436" y="-337650"/>
              <a:chExt cx="7561816" cy="237066"/>
            </a:xfrm>
          </p:grpSpPr>
          <p:sp>
            <p:nvSpPr>
              <p:cNvPr id="3" name="Rectangle 2"/>
              <p:cNvSpPr/>
              <p:nvPr/>
            </p:nvSpPr>
            <p:spPr>
              <a:xfrm>
                <a:off x="1578436" y="-337650"/>
                <a:ext cx="985010" cy="23706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63446" y="-337650"/>
                <a:ext cx="1527908" cy="2370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91353" y="-337650"/>
                <a:ext cx="3591169" cy="23706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682522" y="-337650"/>
                <a:ext cx="1457730" cy="23706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1574799" y="2224390"/>
              <a:ext cx="985973" cy="261610"/>
            </a:xfrm>
            <a:prstGeom prst="rect">
              <a:avLst/>
            </a:prstGeom>
            <a:noFill/>
          </p:spPr>
          <p:txBody>
            <a:bodyPr wrap="square" rtlCol="0">
              <a:spAutoFit/>
            </a:bodyPr>
            <a:lstStyle/>
            <a:p>
              <a:pPr algn="ctr"/>
              <a:r>
                <a:rPr lang="en-US" sz="1100" dirty="0" smtClean="0"/>
                <a:t>1842-1864</a:t>
              </a:r>
              <a:endParaRPr lang="en-US" sz="1100" dirty="0"/>
            </a:p>
          </p:txBody>
        </p:sp>
        <p:sp>
          <p:nvSpPr>
            <p:cNvPr id="19" name="TextBox 18"/>
            <p:cNvSpPr txBox="1"/>
            <p:nvPr/>
          </p:nvSpPr>
          <p:spPr>
            <a:xfrm>
              <a:off x="2560771" y="2233003"/>
              <a:ext cx="1529399" cy="261610"/>
            </a:xfrm>
            <a:prstGeom prst="rect">
              <a:avLst/>
            </a:prstGeom>
            <a:noFill/>
          </p:spPr>
          <p:txBody>
            <a:bodyPr wrap="square" rtlCol="0">
              <a:spAutoFit/>
            </a:bodyPr>
            <a:lstStyle/>
            <a:p>
              <a:pPr algn="ctr"/>
              <a:r>
                <a:rPr lang="en-US" sz="1100" smtClean="0"/>
                <a:t>1864-1905</a:t>
              </a:r>
              <a:endParaRPr lang="en-US" sz="1100" dirty="0"/>
            </a:p>
          </p:txBody>
        </p:sp>
        <p:sp>
          <p:nvSpPr>
            <p:cNvPr id="20" name="TextBox 19"/>
            <p:cNvSpPr txBox="1"/>
            <p:nvPr/>
          </p:nvSpPr>
          <p:spPr>
            <a:xfrm>
              <a:off x="4090170" y="2235832"/>
              <a:ext cx="3594675" cy="261610"/>
            </a:xfrm>
            <a:prstGeom prst="rect">
              <a:avLst/>
            </a:prstGeom>
            <a:noFill/>
          </p:spPr>
          <p:txBody>
            <a:bodyPr wrap="square" rtlCol="0">
              <a:spAutoFit/>
            </a:bodyPr>
            <a:lstStyle/>
            <a:p>
              <a:pPr algn="ctr"/>
              <a:r>
                <a:rPr lang="en-US" sz="1100" dirty="0" smtClean="0">
                  <a:solidFill>
                    <a:schemeClr val="bg1"/>
                  </a:solidFill>
                </a:rPr>
                <a:t>1905-1986</a:t>
              </a:r>
              <a:endParaRPr lang="en-US" sz="1100" dirty="0">
                <a:solidFill>
                  <a:schemeClr val="bg1"/>
                </a:solidFill>
              </a:endParaRPr>
            </a:p>
          </p:txBody>
        </p:sp>
        <p:sp>
          <p:nvSpPr>
            <p:cNvPr id="22" name="TextBox 21"/>
            <p:cNvSpPr txBox="1"/>
            <p:nvPr/>
          </p:nvSpPr>
          <p:spPr>
            <a:xfrm>
              <a:off x="7684845" y="2233999"/>
              <a:ext cx="1459155" cy="261610"/>
            </a:xfrm>
            <a:prstGeom prst="rect">
              <a:avLst/>
            </a:prstGeom>
            <a:noFill/>
          </p:spPr>
          <p:txBody>
            <a:bodyPr wrap="square" rtlCol="0">
              <a:spAutoFit/>
            </a:bodyPr>
            <a:lstStyle/>
            <a:p>
              <a:pPr algn="ctr"/>
              <a:r>
                <a:rPr lang="en-US" sz="1100" dirty="0" smtClean="0">
                  <a:solidFill>
                    <a:schemeClr val="bg1"/>
                  </a:solidFill>
                </a:rPr>
                <a:t>1986-present</a:t>
              </a:r>
              <a:endParaRPr lang="en-US" sz="1100" dirty="0">
                <a:solidFill>
                  <a:schemeClr val="bg1"/>
                </a:solidFill>
              </a:endParaRPr>
            </a:p>
          </p:txBody>
        </p:sp>
      </p:grpSp>
      <p:sp>
        <p:nvSpPr>
          <p:cNvPr id="21" name="Rectangle 20"/>
          <p:cNvSpPr/>
          <p:nvPr/>
        </p:nvSpPr>
        <p:spPr>
          <a:xfrm>
            <a:off x="1574799" y="1"/>
            <a:ext cx="7569201" cy="2225062"/>
          </a:xfrm>
          <a:prstGeom prst="rect">
            <a:avLst/>
          </a:prstGeom>
          <a:solidFill>
            <a:srgbClr val="A14D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946497" y="1029144"/>
            <a:ext cx="1259843" cy="1041658"/>
          </a:xfrm>
        </p:spPr>
      </p:pic>
      <p:sp>
        <p:nvSpPr>
          <p:cNvPr id="13" name="Rectangle 12"/>
          <p:cNvSpPr/>
          <p:nvPr/>
        </p:nvSpPr>
        <p:spPr>
          <a:xfrm>
            <a:off x="1864526" y="226963"/>
            <a:ext cx="1967526" cy="707886"/>
          </a:xfrm>
          <a:prstGeom prst="rect">
            <a:avLst/>
          </a:prstGeom>
        </p:spPr>
        <p:txBody>
          <a:bodyPr wrap="none">
            <a:spAutoFit/>
          </a:bodyPr>
          <a:lstStyle/>
          <a:p>
            <a:r>
              <a:rPr lang="en-US" sz="2000" b="1" dirty="0">
                <a:solidFill>
                  <a:schemeClr val="bg1"/>
                </a:solidFill>
              </a:rPr>
              <a:t>1842-1864: </a:t>
            </a:r>
            <a:endParaRPr lang="en-US" sz="2000" b="1" dirty="0" smtClean="0">
              <a:solidFill>
                <a:schemeClr val="bg1"/>
              </a:solidFill>
            </a:endParaRPr>
          </a:p>
          <a:p>
            <a:r>
              <a:rPr lang="en-US" sz="2000" dirty="0" smtClean="0">
                <a:solidFill>
                  <a:schemeClr val="bg1"/>
                </a:solidFill>
              </a:rPr>
              <a:t>Royal </a:t>
            </a:r>
            <a:r>
              <a:rPr lang="en-US" sz="2000" dirty="0">
                <a:solidFill>
                  <a:schemeClr val="bg1"/>
                </a:solidFill>
              </a:rPr>
              <a:t>Academy</a:t>
            </a:r>
          </a:p>
        </p:txBody>
      </p:sp>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5084690" y="1020532"/>
            <a:ext cx="1292359" cy="1048650"/>
          </a:xfrm>
          <a:prstGeom prst="rect">
            <a:avLst/>
          </a:prstGeom>
        </p:spPr>
      </p:pic>
      <p:sp>
        <p:nvSpPr>
          <p:cNvPr id="16" name="Rectangle 15"/>
          <p:cNvSpPr/>
          <p:nvPr/>
        </p:nvSpPr>
        <p:spPr>
          <a:xfrm>
            <a:off x="5006791" y="211867"/>
            <a:ext cx="2729465" cy="707886"/>
          </a:xfrm>
          <a:prstGeom prst="rect">
            <a:avLst/>
          </a:prstGeom>
        </p:spPr>
        <p:txBody>
          <a:bodyPr wrap="none">
            <a:spAutoFit/>
          </a:bodyPr>
          <a:lstStyle/>
          <a:p>
            <a:r>
              <a:rPr lang="en-US" sz="2000" b="1" dirty="0">
                <a:solidFill>
                  <a:schemeClr val="bg1"/>
                </a:solidFill>
              </a:rPr>
              <a:t>1905-1986: </a:t>
            </a:r>
            <a:endParaRPr lang="en-US" sz="2000" b="1" dirty="0" smtClean="0">
              <a:solidFill>
                <a:schemeClr val="bg1"/>
              </a:solidFill>
            </a:endParaRPr>
          </a:p>
          <a:p>
            <a:r>
              <a:rPr lang="en-US" sz="2000" dirty="0" smtClean="0">
                <a:solidFill>
                  <a:schemeClr val="bg1"/>
                </a:solidFill>
              </a:rPr>
              <a:t>Institute </a:t>
            </a:r>
            <a:r>
              <a:rPr lang="en-US" sz="2000" dirty="0">
                <a:solidFill>
                  <a:schemeClr val="bg1"/>
                </a:solidFill>
              </a:rPr>
              <a:t>of Technology</a:t>
            </a:r>
          </a:p>
        </p:txBody>
      </p:sp>
      <p:sp>
        <p:nvSpPr>
          <p:cNvPr id="10" name="TextBox 9"/>
          <p:cNvSpPr txBox="1"/>
          <p:nvPr/>
        </p:nvSpPr>
        <p:spPr>
          <a:xfrm>
            <a:off x="-950027" y="3010395"/>
            <a:ext cx="184731" cy="369332"/>
          </a:xfrm>
          <a:prstGeom prst="rect">
            <a:avLst/>
          </a:prstGeom>
          <a:noFill/>
        </p:spPr>
        <p:txBody>
          <a:bodyPr wrap="none" rtlCol="0">
            <a:spAutoFit/>
          </a:bodyPr>
          <a:lstStyle/>
          <a:p>
            <a:endParaRPr lang="en-US" dirty="0"/>
          </a:p>
        </p:txBody>
      </p:sp>
      <p:cxnSp>
        <p:nvCxnSpPr>
          <p:cNvPr id="23" name="Straight Connector 22"/>
          <p:cNvCxnSpPr/>
          <p:nvPr/>
        </p:nvCxnSpPr>
        <p:spPr>
          <a:xfrm>
            <a:off x="6488817" y="1014594"/>
            <a:ext cx="0" cy="1284723"/>
          </a:xfrm>
          <a:prstGeom prst="line">
            <a:avLst/>
          </a:prstGeom>
          <a:ln w="38100">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8369076" y="2560927"/>
            <a:ext cx="0" cy="1331742"/>
          </a:xfrm>
          <a:prstGeom prst="line">
            <a:avLst/>
          </a:prstGeom>
          <a:ln w="38100">
            <a:solidFill>
              <a:schemeClr val="tx1">
                <a:lumMod val="65000"/>
                <a:lumOff val="35000"/>
              </a:schemeClr>
            </a:solidFill>
          </a:ln>
        </p:spPr>
        <p:style>
          <a:lnRef idx="1">
            <a:schemeClr val="accent6"/>
          </a:lnRef>
          <a:fillRef idx="0">
            <a:schemeClr val="accent6"/>
          </a:fillRef>
          <a:effectRef idx="0">
            <a:schemeClr val="accent6"/>
          </a:effectRef>
          <a:fontRef idx="minor">
            <a:schemeClr val="tx1"/>
          </a:fontRef>
        </p:style>
      </p:cxnSp>
      <p:cxnSp>
        <p:nvCxnSpPr>
          <p:cNvPr id="28" name="Straight Connector 27"/>
          <p:cNvCxnSpPr/>
          <p:nvPr/>
        </p:nvCxnSpPr>
        <p:spPr>
          <a:xfrm>
            <a:off x="3011326" y="2545380"/>
            <a:ext cx="0" cy="1331742"/>
          </a:xfrm>
          <a:prstGeom prst="line">
            <a:avLst/>
          </a:prstGeom>
          <a:ln w="38100">
            <a:solidFill>
              <a:schemeClr val="bg2">
                <a:lumMod val="75000"/>
              </a:schemeClr>
            </a:solidFill>
          </a:ln>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a:off x="1843586" y="1029144"/>
            <a:ext cx="0" cy="1254626"/>
          </a:xfrm>
          <a:prstGeom prst="line">
            <a:avLst/>
          </a:prstGeom>
          <a:ln w="38100">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76368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4171" y="0"/>
            <a:ext cx="7569829" cy="5143501"/>
          </a:xfrm>
          <a:prstGeom prst="rect">
            <a:avLst/>
          </a:prstGeom>
          <a:solidFill>
            <a:srgbClr val="972D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04976" y="93733"/>
            <a:ext cx="4991099"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Rankings</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3346270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15677" y="401221"/>
            <a:ext cx="6501978" cy="4059956"/>
          </a:xfrm>
        </p:spPr>
      </p:pic>
    </p:spTree>
    <p:extLst>
      <p:ext uri="{BB962C8B-B14F-4D97-AF65-F5344CB8AC3E}">
        <p14:creationId xmlns:p14="http://schemas.microsoft.com/office/powerpoint/2010/main" val="1515555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2825" y="372533"/>
            <a:ext cx="6522616" cy="4409440"/>
          </a:xfrm>
          <a:prstGeom prst="rect">
            <a:avLst/>
          </a:prstGeom>
        </p:spPr>
      </p:pic>
    </p:spTree>
    <p:extLst>
      <p:ext uri="{BB962C8B-B14F-4D97-AF65-F5344CB8AC3E}">
        <p14:creationId xmlns:p14="http://schemas.microsoft.com/office/powerpoint/2010/main" val="2012531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29741" y="500108"/>
            <a:ext cx="6756784" cy="4065954"/>
          </a:xfrm>
        </p:spPr>
      </p:pic>
    </p:spTree>
    <p:extLst>
      <p:ext uri="{BB962C8B-B14F-4D97-AF65-F5344CB8AC3E}">
        <p14:creationId xmlns:p14="http://schemas.microsoft.com/office/powerpoint/2010/main" val="2066384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40960" y="231564"/>
            <a:ext cx="5081388" cy="4770283"/>
          </a:xfrm>
        </p:spPr>
      </p:pic>
    </p:spTree>
    <p:extLst>
      <p:ext uri="{BB962C8B-B14F-4D97-AF65-F5344CB8AC3E}">
        <p14:creationId xmlns:p14="http://schemas.microsoft.com/office/powerpoint/2010/main" val="4083633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58925" y="-104776"/>
            <a:ext cx="7908925" cy="5272617"/>
          </a:xfrm>
        </p:spPr>
      </p:pic>
      <p:sp>
        <p:nvSpPr>
          <p:cNvPr id="5" name="Rectangle 4"/>
          <p:cNvSpPr/>
          <p:nvPr/>
        </p:nvSpPr>
        <p:spPr>
          <a:xfrm>
            <a:off x="1558925" y="-403651"/>
            <a:ext cx="7876857" cy="2209800"/>
          </a:xfrm>
          <a:prstGeom prst="rect">
            <a:avLst/>
          </a:prstGeom>
          <a:gradFill>
            <a:gsLst>
              <a:gs pos="0">
                <a:schemeClr val="bg1">
                  <a:alpha val="0"/>
                </a:schemeClr>
              </a:gs>
              <a:gs pos="99000">
                <a:schemeClr val="bg1">
                  <a:alpha val="9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04976" y="93733"/>
            <a:ext cx="6800849" cy="1015663"/>
          </a:xfrm>
          <a:prstGeom prst="rect">
            <a:avLst/>
          </a:prstGeom>
          <a:noFill/>
        </p:spPr>
        <p:txBody>
          <a:bodyPr wrap="square" rtlCol="0">
            <a:spAutoFit/>
          </a:bodyPr>
          <a:lstStyle/>
          <a:p>
            <a:r>
              <a:rPr lang="en-US" sz="6000" dirty="0" smtClean="0">
                <a:latin typeface="TU Delft-UltraLight" charset="0"/>
                <a:ea typeface="TU Delft-UltraLight" charset="0"/>
                <a:cs typeface="TU Delft-UltraLight" charset="0"/>
              </a:rPr>
              <a:t>The City of Delft</a:t>
            </a:r>
            <a:endParaRPr lang="en-US" sz="6000" dirty="0">
              <a:latin typeface="TU Delft-UltraLight" charset="0"/>
              <a:ea typeface="TU Delft-UltraLight" charset="0"/>
              <a:cs typeface="TU Delft-UltraLight" charset="0"/>
            </a:endParaRPr>
          </a:p>
        </p:txBody>
      </p:sp>
      <p:sp>
        <p:nvSpPr>
          <p:cNvPr id="7" name="Rectangle 6"/>
          <p:cNvSpPr/>
          <p:nvPr/>
        </p:nvSpPr>
        <p:spPr>
          <a:xfrm>
            <a:off x="1877328" y="3657600"/>
            <a:ext cx="3370947" cy="1244449"/>
          </a:xfrm>
          <a:prstGeom prst="rect">
            <a:avLst/>
          </a:prstGeom>
          <a:solidFill>
            <a:schemeClr val="bg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1953527" y="3754815"/>
            <a:ext cx="3661897" cy="1077218"/>
          </a:xfrm>
          <a:prstGeom prst="rect">
            <a:avLst/>
          </a:prstGeom>
        </p:spPr>
        <p:txBody>
          <a:bodyPr wrap="square">
            <a:spAutoFit/>
          </a:bodyPr>
          <a:lstStyle/>
          <a:p>
            <a:r>
              <a:rPr lang="en-US" sz="1600" b="1" dirty="0"/>
              <a:t>City of Delft statistics</a:t>
            </a:r>
            <a:endParaRPr lang="en-US" sz="1600" dirty="0"/>
          </a:p>
          <a:p>
            <a:r>
              <a:rPr lang="en-US" sz="1600" dirty="0"/>
              <a:t>Square </a:t>
            </a:r>
            <a:r>
              <a:rPr lang="en-US" sz="1600" dirty="0" err="1"/>
              <a:t>kilometres</a:t>
            </a:r>
            <a:r>
              <a:rPr lang="en-US" sz="1600" dirty="0"/>
              <a:t>: 24</a:t>
            </a:r>
          </a:p>
          <a:p>
            <a:r>
              <a:rPr lang="en-US" sz="1600" dirty="0"/>
              <a:t>Population: 101,033</a:t>
            </a:r>
          </a:p>
          <a:p>
            <a:r>
              <a:rPr lang="en-US" sz="1600" dirty="0"/>
              <a:t>Cafés, bars and restaurants: 296</a:t>
            </a:r>
          </a:p>
        </p:txBody>
      </p:sp>
    </p:spTree>
    <p:extLst>
      <p:ext uri="{BB962C8B-B14F-4D97-AF65-F5344CB8AC3E}">
        <p14:creationId xmlns:p14="http://schemas.microsoft.com/office/powerpoint/2010/main" val="17848613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2187" y="364688"/>
            <a:ext cx="6661573" cy="1569660"/>
          </a:xfrm>
          <a:prstGeom prst="rect">
            <a:avLst/>
          </a:prstGeom>
        </p:spPr>
        <p:txBody>
          <a:bodyPr wrap="square">
            <a:spAutoFit/>
          </a:bodyPr>
          <a:lstStyle/>
          <a:p>
            <a:r>
              <a:rPr lang="en-US" sz="1600" b="1" dirty="0">
                <a:solidFill>
                  <a:srgbClr val="00A6D6"/>
                </a:solidFill>
                <a:latin typeface="Arial" charset="0"/>
              </a:rPr>
              <a:t>Connectivity</a:t>
            </a:r>
            <a:endParaRPr lang="en-US" sz="1600" dirty="0">
              <a:solidFill>
                <a:srgbClr val="00A6D6"/>
              </a:solidFill>
              <a:latin typeface="Arial" charset="0"/>
            </a:endParaRPr>
          </a:p>
          <a:p>
            <a:r>
              <a:rPr lang="en-US" sz="1600" dirty="0">
                <a:latin typeface="Arial" charset="0"/>
              </a:rPr>
              <a:t>To Rotterdam by car: 15 km, 20 min</a:t>
            </a:r>
          </a:p>
          <a:p>
            <a:r>
              <a:rPr lang="en-US" sz="1600" dirty="0">
                <a:latin typeface="Arial" charset="0"/>
              </a:rPr>
              <a:t>To Rotterdam by train: 10 services per hour, 15 min</a:t>
            </a:r>
          </a:p>
          <a:p>
            <a:r>
              <a:rPr lang="en-US" sz="1600" dirty="0">
                <a:latin typeface="Arial" charset="0"/>
              </a:rPr>
              <a:t>To Amsterdam by car: 66 km, 44 min</a:t>
            </a:r>
          </a:p>
          <a:p>
            <a:r>
              <a:rPr lang="en-US" sz="1600" dirty="0">
                <a:latin typeface="Arial" charset="0"/>
              </a:rPr>
              <a:t>To Amsterdam by train: 4 services per hour, 58 min</a:t>
            </a:r>
          </a:p>
          <a:p>
            <a:r>
              <a:rPr lang="en-US" sz="1600" dirty="0">
                <a:latin typeface="Arial" charset="0"/>
              </a:rPr>
              <a:t>To Schiphol airport by train: 6 services per hour, 40 min</a:t>
            </a:r>
            <a:endParaRPr lang="en-US" sz="1600" dirty="0">
              <a:effectLst/>
              <a:latin typeface="Arial" charset="0"/>
            </a:endParaRPr>
          </a:p>
        </p:txBody>
      </p:sp>
      <p:sp>
        <p:nvSpPr>
          <p:cNvPr id="5" name="Rectangle 4"/>
          <p:cNvSpPr/>
          <p:nvPr/>
        </p:nvSpPr>
        <p:spPr>
          <a:xfrm>
            <a:off x="1832187" y="2315408"/>
            <a:ext cx="7223760" cy="1815882"/>
          </a:xfrm>
          <a:prstGeom prst="rect">
            <a:avLst/>
          </a:prstGeom>
        </p:spPr>
        <p:txBody>
          <a:bodyPr wrap="square">
            <a:spAutoFit/>
          </a:bodyPr>
          <a:lstStyle/>
          <a:p>
            <a:r>
              <a:rPr lang="en-US" sz="1600" b="1" dirty="0">
                <a:solidFill>
                  <a:srgbClr val="00A6D6"/>
                </a:solidFill>
                <a:latin typeface="Arial" charset="0"/>
              </a:rPr>
              <a:t>Impact TU Delft on the City of Delft</a:t>
            </a:r>
            <a:endParaRPr lang="en-US" sz="1600" dirty="0">
              <a:solidFill>
                <a:srgbClr val="00A6D6"/>
              </a:solidFill>
              <a:latin typeface="Arial" charset="0"/>
            </a:endParaRPr>
          </a:p>
          <a:p>
            <a:r>
              <a:rPr lang="en-US" sz="1600" dirty="0">
                <a:solidFill>
                  <a:srgbClr val="00A6D6"/>
                </a:solidFill>
                <a:latin typeface="Arial" charset="0"/>
              </a:rPr>
              <a:t>•</a:t>
            </a:r>
            <a:r>
              <a:rPr lang="en-US" sz="1600" dirty="0">
                <a:latin typeface="Arial" charset="0"/>
              </a:rPr>
              <a:t> 1 in 10 residents is a TU Delft student</a:t>
            </a:r>
          </a:p>
          <a:p>
            <a:r>
              <a:rPr lang="en-US" sz="1600" dirty="0">
                <a:solidFill>
                  <a:srgbClr val="00A6D6"/>
                </a:solidFill>
                <a:latin typeface="Arial" charset="0"/>
              </a:rPr>
              <a:t>•</a:t>
            </a:r>
            <a:r>
              <a:rPr lang="en-US" sz="1600" dirty="0">
                <a:latin typeface="Arial" charset="0"/>
              </a:rPr>
              <a:t> 1 in 5 catering facilities in Delft would not exist without TU Delft</a:t>
            </a:r>
          </a:p>
          <a:p>
            <a:r>
              <a:rPr lang="en-US" sz="1600" dirty="0">
                <a:solidFill>
                  <a:srgbClr val="00A6D6"/>
                </a:solidFill>
                <a:latin typeface="Arial" charset="0"/>
              </a:rPr>
              <a:t>• </a:t>
            </a:r>
            <a:r>
              <a:rPr lang="en-US" sz="1600" dirty="0">
                <a:latin typeface="Arial" charset="0"/>
              </a:rPr>
              <a:t>1 in 10 retail concerns in Delft would not exist without TU Delft </a:t>
            </a:r>
          </a:p>
          <a:p>
            <a:r>
              <a:rPr lang="en-US" sz="1600" dirty="0">
                <a:solidFill>
                  <a:srgbClr val="00A6D6"/>
                </a:solidFill>
                <a:latin typeface="Arial" charset="0"/>
              </a:rPr>
              <a:t>• </a:t>
            </a:r>
            <a:r>
              <a:rPr lang="en-US" sz="1600" dirty="0">
                <a:latin typeface="Arial" charset="0"/>
              </a:rPr>
              <a:t>TU Delft employs 5270 FTE directly and another 1850 FTE indirectly</a:t>
            </a:r>
          </a:p>
          <a:p>
            <a:r>
              <a:rPr lang="en-US" sz="1600" dirty="0">
                <a:solidFill>
                  <a:srgbClr val="00A6D6"/>
                </a:solidFill>
                <a:latin typeface="Arial" charset="0"/>
              </a:rPr>
              <a:t>• </a:t>
            </a:r>
            <a:r>
              <a:rPr lang="en-US" sz="1600" dirty="0" smtClean="0">
                <a:latin typeface="Arial" charset="0"/>
              </a:rPr>
              <a:t>TU </a:t>
            </a:r>
            <a:r>
              <a:rPr lang="en-US" sz="1600" dirty="0">
                <a:latin typeface="Arial" charset="0"/>
              </a:rPr>
              <a:t>Delft and its students, employees and visitors account for </a:t>
            </a:r>
            <a:r>
              <a:rPr lang="en-US" sz="1600" dirty="0" smtClean="0">
                <a:latin typeface="Arial" charset="0"/>
              </a:rPr>
              <a:t>15% </a:t>
            </a:r>
            <a:br>
              <a:rPr lang="en-US" sz="1600" dirty="0" smtClean="0">
                <a:latin typeface="Arial" charset="0"/>
              </a:rPr>
            </a:br>
            <a:r>
              <a:rPr lang="en-US" sz="1600" dirty="0" smtClean="0">
                <a:latin typeface="Arial" charset="0"/>
              </a:rPr>
              <a:t>of </a:t>
            </a:r>
            <a:r>
              <a:rPr lang="en-US" sz="1600" dirty="0">
                <a:latin typeface="Arial" charset="0"/>
              </a:rPr>
              <a:t>Delft’s employment</a:t>
            </a:r>
            <a:endParaRPr lang="en-US" sz="1600" dirty="0">
              <a:effectLst/>
              <a:latin typeface="Arial" charset="0"/>
            </a:endParaRPr>
          </a:p>
        </p:txBody>
      </p:sp>
    </p:spTree>
    <p:extLst>
      <p:ext uri="{BB962C8B-B14F-4D97-AF65-F5344CB8AC3E}">
        <p14:creationId xmlns:p14="http://schemas.microsoft.com/office/powerpoint/2010/main" val="616841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73391" y="0"/>
            <a:ext cx="7728775" cy="5143500"/>
          </a:xfrm>
        </p:spPr>
      </p:pic>
      <p:sp>
        <p:nvSpPr>
          <p:cNvPr id="7" name="Rectangle 6"/>
          <p:cNvSpPr/>
          <p:nvPr/>
        </p:nvSpPr>
        <p:spPr>
          <a:xfrm flipV="1">
            <a:off x="1573391" y="3495675"/>
            <a:ext cx="7876857" cy="1899046"/>
          </a:xfrm>
          <a:prstGeom prst="rect">
            <a:avLst/>
          </a:prstGeom>
          <a:gradFill>
            <a:gsLst>
              <a:gs pos="0">
                <a:schemeClr val="bg1">
                  <a:alpha val="0"/>
                </a:schemeClr>
              </a:gs>
              <a:gs pos="99000">
                <a:schemeClr val="bg1">
                  <a:alpha val="9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95475" y="4547057"/>
            <a:ext cx="6543675" cy="461665"/>
          </a:xfrm>
          <a:prstGeom prst="rect">
            <a:avLst/>
          </a:prstGeom>
          <a:noFill/>
        </p:spPr>
        <p:txBody>
          <a:bodyPr wrap="square" rtlCol="0">
            <a:spAutoFit/>
          </a:bodyPr>
          <a:lstStyle/>
          <a:p>
            <a:r>
              <a:rPr lang="en-US" sz="2400" dirty="0" err="1" smtClean="0"/>
              <a:t>www.tudelft.nl</a:t>
            </a:r>
            <a:r>
              <a:rPr lang="en-US" sz="2400" dirty="0" smtClean="0"/>
              <a:t>/</a:t>
            </a:r>
            <a:r>
              <a:rPr lang="en-US" sz="2400" dirty="0" err="1" smtClean="0"/>
              <a:t>factsandfigures</a:t>
            </a:r>
            <a:endParaRPr lang="en-US" sz="2400" dirty="0"/>
          </a:p>
        </p:txBody>
      </p:sp>
    </p:spTree>
    <p:extLst>
      <p:ext uri="{BB962C8B-B14F-4D97-AF65-F5344CB8AC3E}">
        <p14:creationId xmlns:p14="http://schemas.microsoft.com/office/powerpoint/2010/main" val="1632535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6863"/>
          <a:stretch/>
        </p:blipFill>
        <p:spPr>
          <a:xfrm>
            <a:off x="1567350" y="0"/>
            <a:ext cx="8938775" cy="51480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250" y="0"/>
            <a:ext cx="4124325" cy="5146932"/>
          </a:xfrm>
          <a:prstGeom prst="rect">
            <a:avLst/>
          </a:prstGeom>
        </p:spPr>
      </p:pic>
    </p:spTree>
    <p:extLst>
      <p:ext uri="{BB962C8B-B14F-4D97-AF65-F5344CB8AC3E}">
        <p14:creationId xmlns:p14="http://schemas.microsoft.com/office/powerpoint/2010/main" val="579652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66975" y="-1"/>
            <a:ext cx="7577026" cy="5143500"/>
          </a:xfrm>
        </p:spPr>
      </p:pic>
      <p:sp>
        <p:nvSpPr>
          <p:cNvPr id="6" name="Rectangle 5"/>
          <p:cNvSpPr/>
          <p:nvPr/>
        </p:nvSpPr>
        <p:spPr>
          <a:xfrm>
            <a:off x="1566974" y="-1"/>
            <a:ext cx="7876857" cy="4152901"/>
          </a:xfrm>
          <a:prstGeom prst="rect">
            <a:avLst/>
          </a:prstGeom>
          <a:gradFill>
            <a:gsLst>
              <a:gs pos="0">
                <a:schemeClr val="bg1">
                  <a:alpha val="0"/>
                </a:schemeClr>
              </a:gs>
              <a:gs pos="100000">
                <a:schemeClr val="bg1">
                  <a:alpha val="69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4975" y="93733"/>
            <a:ext cx="7477125" cy="1938992"/>
          </a:xfrm>
          <a:prstGeom prst="rect">
            <a:avLst/>
          </a:prstGeom>
          <a:noFill/>
        </p:spPr>
        <p:txBody>
          <a:bodyPr wrap="square" rtlCol="0">
            <a:spAutoFit/>
          </a:bodyPr>
          <a:lstStyle/>
          <a:p>
            <a:r>
              <a:rPr lang="en-US" sz="6000" dirty="0" smtClean="0">
                <a:latin typeface="TU Delft-UltraLight" charset="0"/>
                <a:ea typeface="TU Delft-UltraLight" charset="0"/>
                <a:cs typeface="TU Delft-UltraLight" charset="0"/>
              </a:rPr>
              <a:t>Delft University of Technology at a glance</a:t>
            </a:r>
            <a:endParaRPr lang="en-US" sz="6000" dirty="0">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2038359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t="3170" b="-525"/>
          <a:stretch/>
        </p:blipFill>
        <p:spPr>
          <a:xfrm>
            <a:off x="2098215" y="0"/>
            <a:ext cx="6431531" cy="5143500"/>
          </a:xfrm>
          <a:prstGeom prst="rect">
            <a:avLst/>
          </a:prstGeom>
        </p:spPr>
      </p:pic>
    </p:spTree>
    <p:extLst>
      <p:ext uri="{BB962C8B-B14F-4D97-AF65-F5344CB8AC3E}">
        <p14:creationId xmlns:p14="http://schemas.microsoft.com/office/powerpoint/2010/main" val="1243800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2"/>
          <a:stretch/>
        </p:blipFill>
        <p:spPr>
          <a:xfrm>
            <a:off x="1568325" y="-6603"/>
            <a:ext cx="7575675" cy="5150104"/>
          </a:xfrm>
        </p:spPr>
      </p:pic>
      <p:sp>
        <p:nvSpPr>
          <p:cNvPr id="4" name="TextBox 3"/>
          <p:cNvSpPr txBox="1"/>
          <p:nvPr/>
        </p:nvSpPr>
        <p:spPr>
          <a:xfrm>
            <a:off x="1704976" y="93733"/>
            <a:ext cx="5981700" cy="1015663"/>
          </a:xfrm>
          <a:prstGeom prst="rect">
            <a:avLst/>
          </a:prstGeom>
          <a:noFill/>
        </p:spPr>
        <p:txBody>
          <a:bodyPr wrap="square" rtlCol="0">
            <a:spAutoFit/>
          </a:bodyPr>
          <a:lstStyle/>
          <a:p>
            <a:r>
              <a:rPr lang="en-US" sz="6000" dirty="0" smtClean="0">
                <a:solidFill>
                  <a:schemeClr val="bg1"/>
                </a:solidFill>
                <a:latin typeface="TU Delft-UltraLight" charset="0"/>
                <a:ea typeface="TU Delft-UltraLight" charset="0"/>
                <a:cs typeface="TU Delft-UltraLight" charset="0"/>
              </a:rPr>
              <a:t>Faculties</a:t>
            </a:r>
            <a:endParaRPr lang="en-US" sz="6000" dirty="0">
              <a:solidFill>
                <a:schemeClr val="bg1"/>
              </a:solidFill>
              <a:latin typeface="TU Delft-UltraLight" charset="0"/>
              <a:ea typeface="TU Delft-UltraLight" charset="0"/>
              <a:cs typeface="TU Delft-UltraLight" charset="0"/>
            </a:endParaRPr>
          </a:p>
        </p:txBody>
      </p:sp>
    </p:spTree>
    <p:extLst>
      <p:ext uri="{BB962C8B-B14F-4D97-AF65-F5344CB8AC3E}">
        <p14:creationId xmlns:p14="http://schemas.microsoft.com/office/powerpoint/2010/main" val="1040120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5735</TotalTime>
  <Words>2695</Words>
  <Application>Microsoft Macintosh PowerPoint</Application>
  <PresentationFormat>On-screen Show (16:9)</PresentationFormat>
  <Paragraphs>456</Paragraphs>
  <Slides>58</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Arial</vt:lpstr>
      <vt:lpstr>Calibri</vt:lpstr>
      <vt:lpstr>Tahoma</vt:lpstr>
      <vt:lpstr>TU Delft-UltraLight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Delft Enterprises (DE)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Network memberships in the Netherlands and Europe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 Delft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   </dc:creator>
  <cp:lastModifiedBy>Microsoft Office User</cp:lastModifiedBy>
  <cp:revision>343</cp:revision>
  <dcterms:created xsi:type="dcterms:W3CDTF">2015-07-09T11:57:30Z</dcterms:created>
  <dcterms:modified xsi:type="dcterms:W3CDTF">2017-12-15T14:15:23Z</dcterms:modified>
</cp:coreProperties>
</file>