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84" r:id="rId2"/>
    <p:sldId id="279" r:id="rId3"/>
    <p:sldId id="257" r:id="rId4"/>
    <p:sldId id="280" r:id="rId5"/>
    <p:sldId id="281" r:id="rId6"/>
    <p:sldId id="282" r:id="rId7"/>
    <p:sldId id="285"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oon Flower Bold" panose="02000500000000000000" pitchFamily="2" charset="0"/>
      <p:regular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snapToGrid="0">
      <p:cViewPr varScale="1">
        <p:scale>
          <a:sx n="52" d="100"/>
          <a:sy n="52" d="100"/>
        </p:scale>
        <p:origin x="119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BD5E-4CDD-467A-9DB1-972A97AE6E24}"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FF213-3CF5-4DFC-B283-EBB1BB4BFA8E}" type="slidenum">
              <a:rPr lang="en-GB" smtClean="0"/>
              <a:t>‹nr.›</a:t>
            </a:fld>
            <a:endParaRPr lang="en-GB"/>
          </a:p>
        </p:txBody>
      </p:sp>
    </p:spTree>
    <p:extLst>
      <p:ext uri="{BB962C8B-B14F-4D97-AF65-F5344CB8AC3E}">
        <p14:creationId xmlns:p14="http://schemas.microsoft.com/office/powerpoint/2010/main" val="140292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79718-3067-4C57-B3E4-58B807972A0A}" type="slidenum">
              <a:rPr lang="en-GB" smtClean="0"/>
              <a:t>1</a:t>
            </a:fld>
            <a:endParaRPr lang="en-GB"/>
          </a:p>
        </p:txBody>
      </p:sp>
    </p:spTree>
    <p:extLst>
      <p:ext uri="{BB962C8B-B14F-4D97-AF65-F5344CB8AC3E}">
        <p14:creationId xmlns:p14="http://schemas.microsoft.com/office/powerpoint/2010/main" val="10181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000" b="0" i="0" u="none" strike="noStrike" kern="1200" baseline="0" noProof="0" dirty="0" smtClean="0">
                <a:solidFill>
                  <a:schemeClr val="tx1"/>
                </a:solidFill>
                <a:latin typeface="+mn-lt"/>
                <a:ea typeface="+mn-ea"/>
                <a:cs typeface="+mn-cs"/>
              </a:rPr>
              <a:t>In de vorige les hebben de leerlingen de opdracht gekregen een regenmeter te maken. Neem 10 minuten de tijd om de mooiste, slimste of grappigste regenmeters te bespreken met de ontwerpers. Doe dit aan de hand van de vragen in de PowerPoint.</a:t>
            </a:r>
          </a:p>
        </p:txBody>
      </p:sp>
      <p:sp>
        <p:nvSpPr>
          <p:cNvPr id="4" name="Slide Number Placeholder 3"/>
          <p:cNvSpPr>
            <a:spLocks noGrp="1"/>
          </p:cNvSpPr>
          <p:nvPr>
            <p:ph type="sldNum" sz="quarter" idx="10"/>
          </p:nvPr>
        </p:nvSpPr>
        <p:spPr/>
        <p:txBody>
          <a:bodyPr/>
          <a:lstStyle/>
          <a:p>
            <a:fld id="{40EFF213-3CF5-4DFC-B283-EBB1BB4BFA8E}" type="slidenum">
              <a:rPr lang="en-GB" smtClean="0"/>
              <a:t>2</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Waar het in dit project over gaat is dat het afvoeren of vasthouden van water te maken heeft met zowel de bodemsoort</a:t>
            </a:r>
          </a:p>
          <a:p>
            <a:r>
              <a:rPr lang="nl-NL" sz="1200" b="0" i="0" u="none" strike="noStrike" kern="1200" baseline="0" dirty="0" smtClean="0">
                <a:solidFill>
                  <a:schemeClr val="tx1"/>
                </a:solidFill>
                <a:latin typeface="+mn-lt"/>
                <a:ea typeface="+mn-ea"/>
                <a:cs typeface="+mn-cs"/>
              </a:rPr>
              <a:t>als de bodembedekking. Elke soort bodem heeft een andere vorm korrels en een andere structuur die ervoor zorgt dat water juist goed blijft hangen, snel doorstroomt</a:t>
            </a:r>
          </a:p>
          <a:p>
            <a:r>
              <a:rPr lang="nl-NL" sz="1200" b="0" i="0" u="none" strike="noStrike" kern="1200" baseline="0" dirty="0" smtClean="0">
                <a:solidFill>
                  <a:schemeClr val="tx1"/>
                </a:solidFill>
                <a:latin typeface="+mn-lt"/>
                <a:ea typeface="+mn-ea"/>
                <a:cs typeface="+mn-cs"/>
              </a:rPr>
              <a:t>of de grond helemaal niet goed in kan. De bedekking speelt een rol bij de infiltratie. Tegels laten geen water door, terwijl gras juist veel water doorlaat.</a:t>
            </a:r>
          </a:p>
          <a:p>
            <a:r>
              <a:rPr lang="nl-NL" sz="1200" b="0" i="0" kern="1200" dirty="0" smtClean="0">
                <a:solidFill>
                  <a:schemeClr val="tx1"/>
                </a:solidFill>
                <a:effectLst/>
                <a:latin typeface="+mn-lt"/>
                <a:ea typeface="+mn-ea"/>
                <a:cs typeface="+mn-cs"/>
              </a:rPr>
              <a:t>Door in je eigen omgeving (achtertuin, park of schoolplein) metingen te doen, kan in kaart worden gebracht in welk soort gebieden stadsvergroening een positief effect zou kunnen hebben op de wateroverlast. Welke plekken zijn geschikt voor vergroening? Welke aanpassing (bijvoorbeeld gras, speciale tegels of regenton) is de beste optie voor die plek?</a:t>
            </a:r>
            <a:endParaRPr lang="nl-NL" sz="1200" b="0" i="0" u="none" strike="noStrike" kern="1200" baseline="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3</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zanderiger</a:t>
            </a:r>
            <a:r>
              <a:rPr lang="nl-NL" baseline="0" dirty="0" smtClean="0"/>
              <a:t> de ondergrond, hoe makkelijker water door de ondergrond zakt, en hoe minder wateroverlast.</a:t>
            </a:r>
          </a:p>
          <a:p>
            <a:endParaRPr lang="nl-NL" baseline="0" dirty="0" smtClean="0"/>
          </a:p>
          <a:p>
            <a:r>
              <a:rPr lang="nl-NL" baseline="0" dirty="0" smtClean="0"/>
              <a:t>Vraag de kinderen of ze de verschillen weten tussen zand, klei, en veen. Hoe zie je het verschil? Leg uit dat veen eigenlijk geen grond is, maar dode planten (organisch). </a:t>
            </a:r>
          </a:p>
          <a:p>
            <a:endParaRPr lang="nl-NL" baseline="0" dirty="0" smtClean="0"/>
          </a:p>
          <a:p>
            <a:r>
              <a:rPr lang="nl-NL" baseline="0" dirty="0" smtClean="0"/>
              <a:t>Zoals op de afbeeldingen te zien is, weten we ongeveer waar de ondergrond uit klei, zand, löss en veen bestaat. Maar des te meer detail, des te minder goed kunnen we zeggen wat exact in de ondergrond ligt. </a:t>
            </a:r>
          </a:p>
          <a:p>
            <a:r>
              <a:rPr lang="nl-NL" baseline="0" dirty="0" smtClean="0"/>
              <a:t>Daarom is het belangrijk om op de meetlocatie de juiste grondsoort te bepalen. (meting 1). </a:t>
            </a:r>
          </a:p>
          <a:p>
            <a:endParaRPr lang="nl-NL" baseline="0" dirty="0" smtClean="0"/>
          </a:p>
          <a:p>
            <a:r>
              <a:rPr lang="nl-NL" baseline="0" dirty="0" smtClean="0"/>
              <a:t>Waarom we die grondsoort moeten weten, zie je in de volgende slide. Dit heeft namelijk te maken met de korrel grootte (zie rechter afbeelding). </a:t>
            </a:r>
            <a:endParaRPr lang="nl-NL" dirty="0"/>
          </a:p>
        </p:txBody>
      </p:sp>
      <p:sp>
        <p:nvSpPr>
          <p:cNvPr id="4" name="Tijdelijke aanduiding voor dianummer 3"/>
          <p:cNvSpPr>
            <a:spLocks noGrp="1"/>
          </p:cNvSpPr>
          <p:nvPr>
            <p:ph type="sldNum" sz="quarter" idx="10"/>
          </p:nvPr>
        </p:nvSpPr>
        <p:spPr/>
        <p:txBody>
          <a:bodyPr/>
          <a:lstStyle/>
          <a:p>
            <a:fld id="{40EFF213-3CF5-4DFC-B283-EBB1BB4BFA8E}" type="slidenum">
              <a:rPr lang="en-GB" smtClean="0"/>
              <a:t>4</a:t>
            </a:fld>
            <a:endParaRPr lang="en-GB"/>
          </a:p>
        </p:txBody>
      </p:sp>
    </p:spTree>
    <p:extLst>
      <p:ext uri="{BB962C8B-B14F-4D97-AF65-F5344CB8AC3E}">
        <p14:creationId xmlns:p14="http://schemas.microsoft.com/office/powerpoint/2010/main" val="376723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Porositeit: Een bodem bestaat uit talloze korreltjes, die in het geval van zand meestal op een nogal luchtige manier zijn gestapeld. De manier van stapeling is afgebeeld in het figuur rechts. De ruimte tussen de korrels wordt porie genoemd. De hoeveelheid poriën in een bodem wordt uitgedrukt met de term porositeit.</a:t>
            </a:r>
          </a:p>
          <a:p>
            <a:endParaRPr lang="nl-NL" dirty="0" smtClean="0"/>
          </a:p>
          <a:p>
            <a:r>
              <a:rPr lang="nl-NL" dirty="0" smtClean="0"/>
              <a:t>Vergelijk de korrels met knikkers wanneer je dit uitlegt aan de kinderen. Als je knikkers</a:t>
            </a:r>
            <a:r>
              <a:rPr lang="nl-NL" baseline="0" dirty="0" smtClean="0"/>
              <a:t> in een pot doet, dan zie je dat er ruimte tussen zit. Nu kan deze ruimte gevuld zijn met lucht, of, als je er een gieter boven zet (lijkt op regen) dan vullen de ruimtes tussen de knikkers zich met water. Zo is ook de ondergrond. Maar het gaat verder. Hoe groter deze ruimtes, hoe sneller het water naar de bodem van de put stroomt. Hoe kleiner, hoe langer het duurt. </a:t>
            </a:r>
          </a:p>
          <a:p>
            <a:endParaRPr lang="nl-NL" baseline="0" dirty="0" smtClean="0"/>
          </a:p>
          <a:p>
            <a:r>
              <a:rPr lang="nl-NL" baseline="0" dirty="0" smtClean="0"/>
              <a:t>Met zand zijn er grotere poriën/ruimtes en kan er dus makkelijker water tussen komen en naar beneden stromen. Met bijvoorbeeld klei gaat dit dus langzamer, en past er ook minder tussen.</a:t>
            </a:r>
          </a:p>
          <a:p>
            <a:endParaRPr lang="nl-NL" baseline="0" dirty="0" smtClean="0"/>
          </a:p>
          <a:p>
            <a:r>
              <a:rPr lang="nl-NL" baseline="0" dirty="0" smtClean="0"/>
              <a:t>Daarom willen we graag weten welke soort ondergrond er is. </a:t>
            </a: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5</a:t>
            </a:fld>
            <a:endParaRPr lang="en-GB"/>
          </a:p>
        </p:txBody>
      </p:sp>
    </p:spTree>
    <p:extLst>
      <p:ext uri="{BB962C8B-B14F-4D97-AF65-F5344CB8AC3E}">
        <p14:creationId xmlns:p14="http://schemas.microsoft.com/office/powerpoint/2010/main" val="267793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Meting 2 en 3 helpen</a:t>
            </a:r>
            <a:r>
              <a:rPr lang="nl-NL" baseline="0" dirty="0" smtClean="0"/>
              <a:t> met het bepalen van de bodemvocht en de infiltratiecapaciteit op die locatie. </a:t>
            </a:r>
          </a:p>
          <a:p>
            <a:endParaRPr lang="nl-NL" baseline="0" dirty="0" smtClean="0"/>
          </a:p>
          <a:p>
            <a:r>
              <a:rPr lang="nl-NL" baseline="0" dirty="0" smtClean="0"/>
              <a:t>Het filmpje laat zien waarom we beide dingen nodig hebben. De ene fles met grond is nat/vochtig, de andere is droog. Wanneer regen valt op droge grond, is er nog geen water in de poriën, waardoor het water snel de grond in kan zakken/infiltreren. (zie slide 4). Hoe natter/vochtiger, hoe minder snel dat nog gaat. </a:t>
            </a:r>
          </a:p>
          <a:p>
            <a:r>
              <a:rPr lang="nl-NL" baseline="0" dirty="0" smtClean="0"/>
              <a:t>De infiltratiecapaciteit is dus ook afhankelijk van hoeveel regen er is gevallen in de dagen ervoor, en hoe hoog de grondwaterstand is. </a:t>
            </a:r>
          </a:p>
          <a:p>
            <a:endParaRPr lang="nl-NL" baseline="0" dirty="0" smtClean="0"/>
          </a:p>
          <a:p>
            <a:r>
              <a:rPr lang="nl-NL" baseline="0" dirty="0" smtClean="0"/>
              <a:t>Oftewel, als we het voorbeeld van de knikkers in een pot weer nemen:</a:t>
            </a:r>
          </a:p>
          <a:p>
            <a:pPr marL="228600" indent="-228600">
              <a:buAutoNum type="arabicPeriod"/>
            </a:pPr>
            <a:r>
              <a:rPr lang="nl-NL" baseline="0" dirty="0" smtClean="0"/>
              <a:t>Als de pot met knikkers nu al is gevuld met water, dan blijft het extra water daarbovenop liggen en stroomt niet verder.</a:t>
            </a:r>
          </a:p>
          <a:p>
            <a:pPr marL="228600" indent="-228600">
              <a:buAutoNum type="arabicPeriod"/>
            </a:pPr>
            <a:r>
              <a:rPr lang="nl-NL" baseline="0" dirty="0" smtClean="0"/>
              <a:t>Is de pot met knikkers echter droog, dan kan het water snel naar beneden zakken.</a:t>
            </a:r>
          </a:p>
          <a:p>
            <a:pPr marL="228600" indent="-228600">
              <a:buAutoNum type="arabicPeriod"/>
            </a:pPr>
            <a:endParaRPr lang="nl-NL" baseline="0" dirty="0" smtClean="0"/>
          </a:p>
          <a:p>
            <a:pPr marL="0" indent="0">
              <a:buNone/>
            </a:pP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6</a:t>
            </a:fld>
            <a:endParaRPr lang="en-GB"/>
          </a:p>
        </p:txBody>
      </p:sp>
    </p:spTree>
    <p:extLst>
      <p:ext uri="{BB962C8B-B14F-4D97-AF65-F5344CB8AC3E}">
        <p14:creationId xmlns:p14="http://schemas.microsoft.com/office/powerpoint/2010/main" val="72788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Kijk</a:t>
            </a:r>
            <a:r>
              <a:rPr lang="nl-NL" baseline="0" dirty="0" smtClean="0"/>
              <a:t> nu samen met de kinderen de filmpjes (of laat ze dat per groepje doen). Dan zijn ze volledig op de hoogte van hoe de metingen gedaan moeten worden. En daarna kunnen jullie met alle spullen naar de te meten locatie! Veel plezier. </a:t>
            </a: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7</a:t>
            </a:fld>
            <a:endParaRPr lang="en-GB"/>
          </a:p>
        </p:txBody>
      </p:sp>
    </p:spTree>
    <p:extLst>
      <p:ext uri="{BB962C8B-B14F-4D97-AF65-F5344CB8AC3E}">
        <p14:creationId xmlns:p14="http://schemas.microsoft.com/office/powerpoint/2010/main" val="72788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249887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0578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90751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39213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A2A77-6F33-47E0-8DDD-F0CB2EC9AC75}" type="datetimeFigureOut">
              <a:rPr lang="en-GB" smtClean="0"/>
              <a:t>29/04/2021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738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4A2A77-6F33-47E0-8DDD-F0CB2EC9AC75}"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283756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4A2A77-6F33-47E0-8DDD-F0CB2EC9AC75}" type="datetimeFigureOut">
              <a:rPr lang="en-GB" smtClean="0"/>
              <a:t>29/04/2021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93346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4A2A77-6F33-47E0-8DDD-F0CB2EC9AC75}" type="datetimeFigureOut">
              <a:rPr lang="en-GB" smtClean="0"/>
              <a:t>29/04/2021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7850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A2A77-6F33-47E0-8DDD-F0CB2EC9AC75}" type="datetimeFigureOut">
              <a:rPr lang="en-GB" smtClean="0"/>
              <a:t>29/04/2021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8164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618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29/04/2021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‹nr.›</a:t>
            </a:fld>
            <a:endParaRPr lang="en-GB"/>
          </a:p>
        </p:txBody>
      </p:sp>
    </p:spTree>
    <p:extLst>
      <p:ext uri="{BB962C8B-B14F-4D97-AF65-F5344CB8AC3E}">
        <p14:creationId xmlns:p14="http://schemas.microsoft.com/office/powerpoint/2010/main" val="104846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A2A77-6F33-47E0-8DDD-F0CB2EC9AC75}" type="datetimeFigureOut">
              <a:rPr lang="en-GB" smtClean="0"/>
              <a:t>29/04/2021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4713-AC09-4E3A-A55E-BB385E16476E}" type="slidenum">
              <a:rPr lang="en-GB" smtClean="0"/>
              <a:t>‹nr.›</a:t>
            </a:fld>
            <a:endParaRPr lang="en-GB"/>
          </a:p>
        </p:txBody>
      </p:sp>
    </p:spTree>
    <p:extLst>
      <p:ext uri="{BB962C8B-B14F-4D97-AF65-F5344CB8AC3E}">
        <p14:creationId xmlns:p14="http://schemas.microsoft.com/office/powerpoint/2010/main" val="395373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UvUvIOua-F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rot="5400000">
            <a:off x="5358959" y="127439"/>
            <a:ext cx="1474082" cy="12192003"/>
            <a:chOff x="7329" y="0"/>
            <a:chExt cx="4911" cy="15840"/>
          </a:xfrm>
          <a:noFill/>
        </p:grpSpPr>
        <p:grpSp>
          <p:nvGrpSpPr>
            <p:cNvPr id="18" name="Group 17"/>
            <p:cNvGrpSpPr>
              <a:grpSpLocks/>
            </p:cNvGrpSpPr>
            <p:nvPr/>
          </p:nvGrpSpPr>
          <p:grpSpPr bwMode="auto">
            <a:xfrm>
              <a:off x="7344" y="0"/>
              <a:ext cx="4896" cy="15840"/>
              <a:chOff x="7560" y="0"/>
              <a:chExt cx="4700" cy="15840"/>
            </a:xfrm>
            <a:grpFill/>
          </p:grpSpPr>
          <p:sp>
            <p:nvSpPr>
              <p:cNvPr id="21" name="Rectangle 20"/>
              <p:cNvSpPr>
                <a:spLocks noChangeArrowheads="1"/>
              </p:cNvSpPr>
              <p:nvPr/>
            </p:nvSpPr>
            <p:spPr bwMode="auto">
              <a:xfrm>
                <a:off x="7755" y="0"/>
                <a:ext cx="4505" cy="15840"/>
              </a:xfrm>
              <a:prstGeom prst="rect">
                <a:avLst/>
              </a:prstGeom>
              <a:grp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22" name="Rectangle 21" descr="Light vertical"/>
              <p:cNvSpPr>
                <a:spLocks noChangeArrowheads="1"/>
              </p:cNvSpPr>
              <p:nvPr/>
            </p:nvSpPr>
            <p:spPr bwMode="auto">
              <a:xfrm>
                <a:off x="7560" y="8"/>
                <a:ext cx="195" cy="15825"/>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19" name="Rectangle 18"/>
            <p:cNvSpPr>
              <a:spLocks noChangeArrowheads="1"/>
            </p:cNvSpPr>
            <p:nvPr/>
          </p:nvSpPr>
          <p:spPr bwMode="auto">
            <a:xfrm>
              <a:off x="7344" y="0"/>
              <a:ext cx="4896" cy="5161"/>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7329" y="10658"/>
              <a:ext cx="4889" cy="4462"/>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4" name="Group 3"/>
          <p:cNvGrpSpPr>
            <a:grpSpLocks/>
          </p:cNvGrpSpPr>
          <p:nvPr/>
        </p:nvGrpSpPr>
        <p:grpSpPr bwMode="auto">
          <a:xfrm>
            <a:off x="8953995" y="-24598"/>
            <a:ext cx="3201175"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old"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old"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2311"/>
          <a:stretch/>
        </p:blipFill>
        <p:spPr>
          <a:xfrm>
            <a:off x="2774306" y="460020"/>
            <a:ext cx="4256891" cy="2757314"/>
          </a:xfrm>
          <a:prstGeom prst="rect">
            <a:avLst/>
          </a:prstGeom>
        </p:spPr>
      </p:pic>
      <p:sp>
        <p:nvSpPr>
          <p:cNvPr id="14" name="Subtitle 13"/>
          <p:cNvSpPr>
            <a:spLocks noGrp="1"/>
          </p:cNvSpPr>
          <p:nvPr>
            <p:ph type="subTitle" idx="1"/>
          </p:nvPr>
        </p:nvSpPr>
        <p:spPr>
          <a:xfrm>
            <a:off x="330751" y="3744686"/>
            <a:ext cx="8652382" cy="1834355"/>
          </a:xfrm>
        </p:spPr>
        <p:txBody>
          <a:bodyPr>
            <a:normAutofit lnSpcReduction="10000"/>
          </a:bodyPr>
          <a:lstStyle/>
          <a:p>
            <a:r>
              <a:rPr lang="en-GB" sz="8000" dirty="0" err="1" smtClean="0">
                <a:latin typeface="Brandon Grotesque Black" pitchFamily="34" charset="0"/>
                <a:cs typeface="Arial" panose="020B0604020202020204" pitchFamily="34" charset="0"/>
              </a:rPr>
              <a:t>Onderzoek</a:t>
            </a:r>
            <a:r>
              <a:rPr lang="en-GB" sz="8000" dirty="0" smtClean="0">
                <a:latin typeface="Brandon Grotesque Black" pitchFamily="34" charset="0"/>
                <a:cs typeface="Arial" panose="020B0604020202020204" pitchFamily="34" charset="0"/>
              </a:rPr>
              <a:t> water!!</a:t>
            </a:r>
          </a:p>
          <a:p>
            <a:r>
              <a:rPr lang="en-GB" sz="4800" dirty="0">
                <a:latin typeface="Brandon Grotesque Black" pitchFamily="34" charset="0"/>
                <a:cs typeface="Arial" panose="020B0604020202020204" pitchFamily="34" charset="0"/>
              </a:rPr>
              <a:t>Les </a:t>
            </a:r>
            <a:r>
              <a:rPr lang="en-GB" sz="4800" dirty="0" smtClean="0">
                <a:latin typeface="Brandon Grotesque Black" pitchFamily="34" charset="0"/>
                <a:cs typeface="Arial" panose="020B0604020202020204" pitchFamily="34" charset="0"/>
              </a:rPr>
              <a:t>2</a:t>
            </a:r>
            <a:endParaRPr lang="nl-NL" sz="4800" dirty="0">
              <a:latin typeface="Brandon Grotesque Black" pitchFamily="34" charset="0"/>
              <a:cs typeface="Arial" panose="020B0604020202020204" pitchFamily="34" charset="0"/>
            </a:endParaRPr>
          </a:p>
          <a:p>
            <a:endParaRPr lang="nl-NL" sz="8000" dirty="0">
              <a:latin typeface="Brandon Grotesque Black" pitchFamily="34" charset="0"/>
              <a:cs typeface="Arial" panose="020B0604020202020204" pitchFamily="34" charset="0"/>
            </a:endParaRPr>
          </a:p>
        </p:txBody>
      </p:sp>
      <p:sp>
        <p:nvSpPr>
          <p:cNvPr id="2" name="TextBox 1"/>
          <p:cNvSpPr txBox="1"/>
          <p:nvPr/>
        </p:nvSpPr>
        <p:spPr>
          <a:xfrm>
            <a:off x="9050462" y="1193800"/>
            <a:ext cx="3179638" cy="3539430"/>
          </a:xfrm>
          <a:prstGeom prst="rect">
            <a:avLst/>
          </a:prstGeom>
          <a:noFill/>
        </p:spPr>
        <p:txBody>
          <a:bodyPr wrap="square" rtlCol="0">
            <a:spAutoFit/>
          </a:bodyPr>
          <a:lstStyle/>
          <a:p>
            <a:pPr marL="285750" indent="-285750">
              <a:buFontTx/>
              <a:buChar char="-"/>
            </a:pPr>
            <a:r>
              <a:rPr lang="en-GB" sz="2800" b="1" dirty="0" err="1" smtClean="0">
                <a:latin typeface="Moon Flower Bold" panose="02000500000000000000" pitchFamily="2" charset="0"/>
              </a:rPr>
              <a:t>Regenmeter</a:t>
            </a:r>
            <a:endParaRPr lang="en-GB" sz="2800" b="1" dirty="0" smtClean="0">
              <a:latin typeface="Moon Flower Bold" panose="02000500000000000000" pitchFamily="2" charset="0"/>
            </a:endParaRP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Wat </a:t>
            </a:r>
            <a:r>
              <a:rPr lang="en-GB" sz="2800" b="1" dirty="0" err="1" smtClean="0">
                <a:latin typeface="Moon Flower Bold" panose="02000500000000000000" pitchFamily="2" charset="0"/>
              </a:rPr>
              <a:t>gaan</a:t>
            </a:r>
            <a:r>
              <a:rPr lang="en-GB" sz="2800" b="1" dirty="0" smtClean="0">
                <a:latin typeface="Moon Flower Bold" panose="02000500000000000000" pitchFamily="2" charset="0"/>
              </a:rPr>
              <a:t> we </a:t>
            </a:r>
            <a:r>
              <a:rPr lang="en-GB" sz="2800" b="1" dirty="0" err="1" smtClean="0">
                <a:latin typeface="Moon Flower Bold" panose="02000500000000000000" pitchFamily="2" charset="0"/>
              </a:rPr>
              <a:t>doen</a:t>
            </a:r>
            <a:r>
              <a:rPr lang="en-GB" sz="2800" b="1" dirty="0" smtClean="0">
                <a:latin typeface="Moon Flower Bold" panose="02000500000000000000" pitchFamily="2" charset="0"/>
              </a:rPr>
              <a:t>?</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Hoe </a:t>
            </a:r>
            <a:r>
              <a:rPr lang="en-GB" sz="2800" b="1" dirty="0" err="1" smtClean="0">
                <a:latin typeface="Moon Flower Bold" panose="02000500000000000000" pitchFamily="2" charset="0"/>
              </a:rPr>
              <a:t>gaan</a:t>
            </a:r>
            <a:r>
              <a:rPr lang="en-GB" sz="2800" b="1" dirty="0" smtClean="0">
                <a:latin typeface="Moon Flower Bold" panose="02000500000000000000" pitchFamily="2" charset="0"/>
              </a:rPr>
              <a:t> we </a:t>
            </a:r>
            <a:r>
              <a:rPr lang="en-GB" sz="2800" b="1" dirty="0" err="1" smtClean="0">
                <a:latin typeface="Moon Flower Bold" panose="02000500000000000000" pitchFamily="2" charset="0"/>
              </a:rPr>
              <a:t>dat</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doen</a:t>
            </a:r>
            <a:r>
              <a:rPr lang="en-GB" sz="2800" b="1" dirty="0" smtClean="0">
                <a:latin typeface="Moon Flower Bold" panose="02000500000000000000" pitchFamily="2" charset="0"/>
              </a:rPr>
              <a:t>?</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Op </a:t>
            </a:r>
            <a:r>
              <a:rPr lang="en-GB" sz="2800" b="1" dirty="0" err="1" smtClean="0">
                <a:latin typeface="Moon Flower Bold" panose="02000500000000000000" pitchFamily="2" charset="0"/>
              </a:rPr>
              <a:t>onderzoek</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uit:Check</a:t>
            </a:r>
            <a:r>
              <a:rPr lang="en-GB" sz="2800" b="1" dirty="0" smtClean="0">
                <a:latin typeface="Moon Flower Bold" panose="02000500000000000000" pitchFamily="2" charset="0"/>
              </a:rPr>
              <a:t> de </a:t>
            </a:r>
            <a:r>
              <a:rPr lang="en-GB" sz="2800" b="1" dirty="0" err="1" smtClean="0">
                <a:latin typeface="Moon Flower Bold" panose="02000500000000000000" pitchFamily="2" charset="0"/>
              </a:rPr>
              <a:t>stadsvergroening</a:t>
            </a:r>
            <a:endParaRPr lang="nl-NL" sz="2800" b="1" dirty="0">
              <a:latin typeface="Moon Flower Bold" panose="02000500000000000000" pitchFamily="2" charset="0"/>
            </a:endParaRPr>
          </a:p>
        </p:txBody>
      </p:sp>
      <p:sp>
        <p:nvSpPr>
          <p:cNvPr id="3" name="TextBox 2"/>
          <p:cNvSpPr txBox="1"/>
          <p:nvPr/>
        </p:nvSpPr>
        <p:spPr>
          <a:xfrm>
            <a:off x="938151" y="5581415"/>
            <a:ext cx="8015844" cy="707886"/>
          </a:xfrm>
          <a:prstGeom prst="rect">
            <a:avLst/>
          </a:prstGeom>
          <a:noFill/>
        </p:spPr>
        <p:txBody>
          <a:bodyPr wrap="square" rtlCol="0">
            <a:spAutoFit/>
          </a:bodyPr>
          <a:lstStyle/>
          <a:p>
            <a:pPr algn="ctr"/>
            <a:r>
              <a:rPr lang="en-GB" sz="4000" dirty="0" smtClean="0">
                <a:latin typeface="Brandon Grotesque Black" pitchFamily="34" charset="0"/>
                <a:cs typeface="Arial" panose="020B0604020202020204" pitchFamily="34" charset="0"/>
              </a:rPr>
              <a:t>www. onderzoekwater.nl</a:t>
            </a:r>
            <a:endParaRPr lang="nl-NL" sz="4000" dirty="0">
              <a:latin typeface="Brandon Grotesque Black" pitchFamily="34" charset="0"/>
              <a:cs typeface="Arial" panose="020B0604020202020204" pitchFamily="34" charset="0"/>
            </a:endParaRPr>
          </a:p>
        </p:txBody>
      </p:sp>
      <p:pic>
        <p:nvPicPr>
          <p:cNvPr id="23" name="Afbeelding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054" y="6320615"/>
            <a:ext cx="1212507" cy="424377"/>
          </a:xfrm>
          <a:prstGeom prst="rect">
            <a:avLst/>
          </a:prstGeom>
        </p:spPr>
      </p:pic>
    </p:spTree>
    <p:extLst>
      <p:ext uri="{BB962C8B-B14F-4D97-AF65-F5344CB8AC3E}">
        <p14:creationId xmlns:p14="http://schemas.microsoft.com/office/powerpoint/2010/main" val="70041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rmAutofit/>
          </a:bodyPr>
          <a:lstStyle/>
          <a:p>
            <a:pPr algn="ctr"/>
            <a:r>
              <a:rPr lang="en-GB" sz="4800" b="1" dirty="0" err="1" smtClean="0">
                <a:latin typeface="Brandon Grotesque Black" pitchFamily="34" charset="0"/>
              </a:rPr>
              <a:t>Regenmeter</a:t>
            </a:r>
            <a:r>
              <a:rPr lang="en-GB" sz="6600" b="1" dirty="0" smtClean="0">
                <a:latin typeface="Brandon Grotesque Black" pitchFamily="34" charset="0"/>
              </a:rPr>
              <a:t>…</a:t>
            </a:r>
            <a:endParaRPr lang="en-GB" sz="66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3074" name="Picture 2" descr="Image result for rain low 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14" y="2730388"/>
            <a:ext cx="3736636" cy="37366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1014" y="1595338"/>
            <a:ext cx="8868901"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err="1">
                <a:latin typeface="Moon Flower Bold" panose="02000500000000000000" pitchFamily="2" charset="0"/>
              </a:rPr>
              <a:t>Waar</a:t>
            </a:r>
            <a:r>
              <a:rPr lang="en-GB" sz="2800" dirty="0">
                <a:latin typeface="Moon Flower Bold" panose="02000500000000000000" pitchFamily="2" charset="0"/>
              </a:rPr>
              <a:t> </a:t>
            </a:r>
            <a:r>
              <a:rPr lang="en-GB" sz="2800" dirty="0" err="1">
                <a:latin typeface="Moon Flower Bold" panose="02000500000000000000" pitchFamily="2" charset="0"/>
              </a:rPr>
              <a:t>moet</a:t>
            </a:r>
            <a:r>
              <a:rPr lang="en-GB" sz="2800" dirty="0">
                <a:latin typeface="Moon Flower Bold" panose="02000500000000000000" pitchFamily="2" charset="0"/>
              </a:rPr>
              <a:t> </a:t>
            </a:r>
            <a:r>
              <a:rPr lang="en-GB" sz="2800" dirty="0" err="1">
                <a:latin typeface="Moon Flower Bold" panose="02000500000000000000" pitchFamily="2" charset="0"/>
              </a:rPr>
              <a:t>een</a:t>
            </a:r>
            <a:r>
              <a:rPr lang="en-GB" sz="2800" dirty="0">
                <a:latin typeface="Moon Flower Bold" panose="02000500000000000000" pitchFamily="2" charset="0"/>
              </a:rPr>
              <a:t> </a:t>
            </a:r>
            <a:r>
              <a:rPr lang="en-GB" sz="2800" dirty="0" err="1">
                <a:latin typeface="Moon Flower Bold" panose="02000500000000000000" pitchFamily="2" charset="0"/>
              </a:rPr>
              <a:t>regenmeter</a:t>
            </a:r>
            <a:r>
              <a:rPr lang="en-GB" sz="2800" dirty="0">
                <a:latin typeface="Moon Flower Bold" panose="02000500000000000000" pitchFamily="2" charset="0"/>
              </a:rPr>
              <a:t> </a:t>
            </a:r>
            <a:r>
              <a:rPr lang="en-GB" sz="2800" dirty="0" err="1">
                <a:latin typeface="Moon Flower Bold" panose="02000500000000000000" pitchFamily="2" charset="0"/>
              </a:rPr>
              <a:t>aan</a:t>
            </a:r>
            <a:r>
              <a:rPr lang="en-GB" sz="2800" dirty="0">
                <a:latin typeface="Moon Flower Bold" panose="02000500000000000000" pitchFamily="2" charset="0"/>
              </a:rPr>
              <a:t> </a:t>
            </a:r>
            <a:r>
              <a:rPr lang="en-GB" sz="2800" dirty="0" err="1">
                <a:latin typeface="Moon Flower Bold" panose="02000500000000000000" pitchFamily="2" charset="0"/>
              </a:rPr>
              <a:t>voldoen</a:t>
            </a:r>
            <a:r>
              <a:rPr lang="en-GB" sz="2800" dirty="0">
                <a:latin typeface="Moon Flower Bold" panose="02000500000000000000" pitchFamily="2" charset="0"/>
              </a:rPr>
              <a:t>?</a:t>
            </a:r>
            <a:endParaRPr lang="nl-NL" sz="2800" dirty="0">
              <a:latin typeface="Moon Flower Bold" panose="02000500000000000000" pitchFamily="2" charset="0"/>
            </a:endParaRPr>
          </a:p>
          <a:p>
            <a:pPr marL="457200" indent="-457200">
              <a:buFont typeface="Arial" panose="020B0604020202020204" pitchFamily="34" charset="0"/>
              <a:buChar char="•"/>
            </a:pPr>
            <a:r>
              <a:rPr lang="nl-NL" sz="2800" dirty="0" smtClean="0">
                <a:latin typeface="Moon Flower Bold" panose="02000500000000000000" pitchFamily="2" charset="0"/>
              </a:rPr>
              <a:t>Waar  ben je achter gekomen tijdens je onderzoek of het schetsen van een prototype?</a:t>
            </a:r>
          </a:p>
          <a:p>
            <a:pPr marL="457200" indent="-457200">
              <a:buFont typeface="Arial" panose="020B0604020202020204" pitchFamily="34" charset="0"/>
              <a:buChar char="•"/>
            </a:pPr>
            <a:r>
              <a:rPr lang="nl-NL" sz="2800" dirty="0" smtClean="0">
                <a:latin typeface="Moon Flower Bold" panose="02000500000000000000" pitchFamily="2" charset="0"/>
              </a:rPr>
              <a:t>Wat heb je uiteindelijk ontworpen?</a:t>
            </a:r>
          </a:p>
          <a:p>
            <a:endParaRPr lang="en-GB" sz="2800" dirty="0" smtClean="0">
              <a:latin typeface="Moon Flower Bold" panose="02000500000000000000" pitchFamily="2" charset="0"/>
            </a:endParaRPr>
          </a:p>
        </p:txBody>
      </p:sp>
      <p:sp>
        <p:nvSpPr>
          <p:cNvPr id="3" name="Rectangle 2"/>
          <p:cNvSpPr/>
          <p:nvPr/>
        </p:nvSpPr>
        <p:spPr>
          <a:xfrm>
            <a:off x="9312942" y="1319232"/>
            <a:ext cx="2879058" cy="523220"/>
          </a:xfrm>
          <a:prstGeom prst="rect">
            <a:avLst/>
          </a:prstGeom>
        </p:spPr>
        <p:txBody>
          <a:bodyPr wrap="square">
            <a:spAutoFit/>
          </a:bodyPr>
          <a:lstStyle/>
          <a:p>
            <a:pPr marL="285750" indent="-285750">
              <a:buFontTx/>
              <a:buChar char="-"/>
            </a:pPr>
            <a:r>
              <a:rPr lang="en-GB" sz="2800" b="1" dirty="0" err="1">
                <a:latin typeface="Moon Flower Bold" panose="02000500000000000000" pitchFamily="2" charset="0"/>
              </a:rPr>
              <a:t>Regenmeter</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42999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274323"/>
          </a:xfrm>
        </p:spPr>
        <p:txBody>
          <a:bodyPr>
            <a:noAutofit/>
          </a:bodyPr>
          <a:lstStyle/>
          <a:p>
            <a:pPr algn="ctr"/>
            <a:r>
              <a:rPr lang="en-GB" sz="4800" b="1" dirty="0" smtClean="0">
                <a:latin typeface="Brandon Grotesque Black" pitchFamily="34" charset="0"/>
              </a:rPr>
              <a:t>Wat  </a:t>
            </a:r>
            <a:r>
              <a:rPr lang="en-GB" sz="4800" b="1" dirty="0" err="1" smtClean="0">
                <a:latin typeface="Brandon Grotesque Black" pitchFamily="34" charset="0"/>
              </a:rPr>
              <a:t>gaan</a:t>
            </a:r>
            <a:r>
              <a:rPr lang="en-GB" sz="4800" b="1" dirty="0" smtClean="0">
                <a:latin typeface="Brandon Grotesque Black" pitchFamily="34" charset="0"/>
              </a:rPr>
              <a:t> we </a:t>
            </a:r>
            <a:r>
              <a:rPr lang="en-GB" sz="4800" b="1" dirty="0" err="1" smtClean="0">
                <a:latin typeface="Brandon Grotesque Black" pitchFamily="34" charset="0"/>
              </a:rPr>
              <a:t>vandaag</a:t>
            </a:r>
            <a:r>
              <a:rPr lang="en-GB" sz="4800" b="1" dirty="0" smtClean="0">
                <a:latin typeface="Brandon Grotesque Black" pitchFamily="34" charset="0"/>
              </a:rPr>
              <a:t> </a:t>
            </a:r>
            <a:r>
              <a:rPr lang="en-GB" sz="4800" b="1" dirty="0" err="1" smtClean="0">
                <a:latin typeface="Brandon Grotesque Black" pitchFamily="34" charset="0"/>
              </a:rPr>
              <a:t>doen</a:t>
            </a:r>
            <a:endParaRPr lang="en-GB" sz="48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293914" y="1900378"/>
            <a:ext cx="8827928" cy="3108543"/>
          </a:xfrm>
          <a:prstGeom prst="rect">
            <a:avLst/>
          </a:prstGeom>
          <a:noFill/>
        </p:spPr>
        <p:txBody>
          <a:bodyPr wrap="square" rtlCol="0">
            <a:spAutoFit/>
          </a:bodyPr>
          <a:lstStyle/>
          <a:p>
            <a:r>
              <a:rPr lang="en-GB" sz="2800" b="1" dirty="0" smtClean="0">
                <a:latin typeface="Moon Flower Bold" panose="02000500000000000000" pitchFamily="2" charset="0"/>
              </a:rPr>
              <a:t>				</a:t>
            </a:r>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err="1" smtClean="0">
                <a:latin typeface="Moon Flower Bold" panose="02000500000000000000" pitchFamily="2" charset="0"/>
              </a:rPr>
              <a:t>onderzoekers</a:t>
            </a:r>
            <a:r>
              <a:rPr lang="en-GB" sz="2800" dirty="0" smtClean="0">
                <a:latin typeface="Moon Flower Bold" panose="02000500000000000000" pitchFamily="2" charset="0"/>
              </a:rPr>
              <a:t> </a:t>
            </a:r>
            <a:r>
              <a:rPr lang="en-GB" sz="2800" dirty="0" err="1" smtClean="0">
                <a:latin typeface="Moon Flower Bold" panose="02000500000000000000" pitchFamily="2" charset="0"/>
              </a:rPr>
              <a:t>hebben</a:t>
            </a:r>
            <a:r>
              <a:rPr lang="en-GB" sz="2800" dirty="0" smtClean="0">
                <a:latin typeface="Moon Flower Bold" panose="02000500000000000000" pitchFamily="2" charset="0"/>
              </a:rPr>
              <a:t> </a:t>
            </a:r>
            <a:r>
              <a:rPr lang="en-GB" sz="2800" dirty="0" err="1" smtClean="0">
                <a:latin typeface="Moon Flower Bold" panose="02000500000000000000" pitchFamily="2" charset="0"/>
              </a:rPr>
              <a:t>hulp</a:t>
            </a:r>
            <a:r>
              <a:rPr lang="en-GB" sz="2800" dirty="0" smtClean="0">
                <a:latin typeface="Moon Flower Bold" panose="02000500000000000000" pitchFamily="2" charset="0"/>
              </a:rPr>
              <a:t> </a:t>
            </a:r>
            <a:r>
              <a:rPr lang="en-GB" sz="2800" dirty="0" err="1" smtClean="0">
                <a:latin typeface="Moon Flower Bold" panose="02000500000000000000" pitchFamily="2" charset="0"/>
              </a:rPr>
              <a:t>nodig</a:t>
            </a:r>
            <a:r>
              <a:rPr lang="en-GB" sz="2800" dirty="0" smtClean="0">
                <a:latin typeface="Moon Flower Bold" panose="02000500000000000000" pitchFamily="2" charset="0"/>
              </a:rPr>
              <a:t> met het in </a:t>
            </a:r>
            <a:r>
              <a:rPr lang="en-GB" sz="2800" dirty="0" err="1" smtClean="0">
                <a:latin typeface="Moon Flower Bold" panose="02000500000000000000" pitchFamily="2" charset="0"/>
              </a:rPr>
              <a:t>kaart</a:t>
            </a:r>
            <a:r>
              <a:rPr lang="en-GB" sz="2800" dirty="0" smtClean="0">
                <a:latin typeface="Moon Flower Bold" panose="02000500000000000000" pitchFamily="2" charset="0"/>
              </a:rPr>
              <a:t> </a:t>
            </a:r>
            <a:r>
              <a:rPr lang="en-GB" sz="2800" dirty="0" err="1" smtClean="0">
                <a:latin typeface="Moon Flower Bold" panose="02000500000000000000" pitchFamily="2" charset="0"/>
              </a:rPr>
              <a:t>brengen</a:t>
            </a:r>
            <a:r>
              <a:rPr lang="en-GB" sz="2800" dirty="0" smtClean="0">
                <a:latin typeface="Moon Flower Bold" panose="02000500000000000000" pitchFamily="2" charset="0"/>
              </a:rPr>
              <a:t> van de </a:t>
            </a:r>
            <a:r>
              <a:rPr lang="en-GB" sz="2800" dirty="0" err="1" smtClean="0">
                <a:latin typeface="Moon Flower Bold" panose="02000500000000000000" pitchFamily="2" charset="0"/>
              </a:rPr>
              <a:t>bodem</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groen</a:t>
            </a:r>
            <a:r>
              <a:rPr lang="en-GB" sz="2800" dirty="0" smtClean="0">
                <a:latin typeface="Moon Flower Bold" panose="02000500000000000000" pitchFamily="2" charset="0"/>
              </a:rPr>
              <a:t> in de </a:t>
            </a:r>
            <a:r>
              <a:rPr lang="en-GB" sz="2800" dirty="0" err="1" smtClean="0">
                <a:latin typeface="Moon Flower Bold" panose="02000500000000000000" pitchFamily="2" charset="0"/>
              </a:rPr>
              <a:t>stad</a:t>
            </a:r>
            <a:r>
              <a:rPr lang="en-GB" sz="2800" dirty="0" smtClean="0">
                <a:latin typeface="Moon Flower Bold" panose="02000500000000000000" pitchFamily="2" charset="0"/>
              </a:rPr>
              <a:t> (of </a:t>
            </a:r>
            <a:r>
              <a:rPr lang="en-GB" sz="2800" dirty="0" err="1" smtClean="0">
                <a:latin typeface="Moon Flower Bold" panose="02000500000000000000" pitchFamily="2" charset="0"/>
              </a:rPr>
              <a:t>schoolplein</a:t>
            </a:r>
            <a:r>
              <a:rPr lang="en-GB" sz="2800" dirty="0" smtClean="0">
                <a:latin typeface="Moon Flower Bold" panose="02000500000000000000" pitchFamily="2" charset="0"/>
              </a:rPr>
              <a:t>)</a:t>
            </a:r>
          </a:p>
          <a:p>
            <a:pPr marL="457200" indent="-457200">
              <a:buFont typeface="Arial" panose="020B0604020202020204" pitchFamily="34" charset="0"/>
              <a:buChar char="•"/>
            </a:pPr>
            <a:r>
              <a:rPr lang="nl-NL" sz="2800" dirty="0" smtClean="0">
                <a:latin typeface="Moon Flower Bold" panose="02000500000000000000" pitchFamily="2" charset="0"/>
              </a:rPr>
              <a:t>hoe </a:t>
            </a:r>
            <a:r>
              <a:rPr lang="nl-NL" sz="2800" dirty="0">
                <a:latin typeface="Moon Flower Bold" panose="02000500000000000000" pitchFamily="2" charset="0"/>
              </a:rPr>
              <a:t>goed wordt water afgevoerd of </a:t>
            </a:r>
            <a:r>
              <a:rPr lang="nl-NL" sz="2800" dirty="0" smtClean="0">
                <a:latin typeface="Moon Flower Bold" panose="02000500000000000000" pitchFamily="2" charset="0"/>
              </a:rPr>
              <a:t>vastgehouden</a:t>
            </a:r>
          </a:p>
          <a:p>
            <a:pPr marL="914400" lvl="1" indent="-457200">
              <a:buFont typeface="Arial" panose="020B0604020202020204" pitchFamily="34" charset="0"/>
              <a:buChar char="•"/>
            </a:pPr>
            <a:r>
              <a:rPr lang="en-GB" sz="2800" dirty="0" err="1" smtClean="0">
                <a:latin typeface="Moon Flower Bold" panose="02000500000000000000" pitchFamily="2" charset="0"/>
              </a:rPr>
              <a:t>Afhankelijk</a:t>
            </a:r>
            <a:r>
              <a:rPr lang="en-GB" sz="2800" dirty="0" smtClean="0">
                <a:latin typeface="Moon Flower Bold" panose="02000500000000000000" pitchFamily="2" charset="0"/>
              </a:rPr>
              <a:t> </a:t>
            </a:r>
            <a:r>
              <a:rPr lang="en-GB" sz="2800" dirty="0">
                <a:latin typeface="Moon Flower Bold" panose="02000500000000000000" pitchFamily="2" charset="0"/>
              </a:rPr>
              <a:t>van </a:t>
            </a:r>
            <a:r>
              <a:rPr lang="en-GB" sz="2800" dirty="0" err="1">
                <a:latin typeface="Moon Flower Bold" panose="02000500000000000000" pitchFamily="2" charset="0"/>
              </a:rPr>
              <a:t>bodemsoort</a:t>
            </a:r>
            <a:r>
              <a:rPr lang="en-GB" sz="2800" dirty="0">
                <a:latin typeface="Moon Flower Bold" panose="02000500000000000000" pitchFamily="2" charset="0"/>
              </a:rPr>
              <a:t> </a:t>
            </a:r>
            <a:r>
              <a:rPr lang="en-GB" sz="2800" dirty="0" err="1">
                <a:latin typeface="Moon Flower Bold" panose="02000500000000000000" pitchFamily="2" charset="0"/>
              </a:rPr>
              <a:t>en</a:t>
            </a:r>
            <a:r>
              <a:rPr lang="en-GB" sz="2800" dirty="0">
                <a:latin typeface="Moon Flower Bold" panose="02000500000000000000" pitchFamily="2" charset="0"/>
              </a:rPr>
              <a:t> –</a:t>
            </a:r>
            <a:r>
              <a:rPr lang="en-GB" sz="2800" dirty="0" err="1" smtClean="0">
                <a:latin typeface="Moon Flower Bold" panose="02000500000000000000" pitchFamily="2" charset="0"/>
              </a:rPr>
              <a:t>bedekking</a:t>
            </a:r>
            <a:endParaRPr lang="en-GB" sz="2800" dirty="0" smtClean="0">
              <a:latin typeface="Moon Flower Bold" panose="02000500000000000000" pitchFamily="2" charset="0"/>
            </a:endParaRPr>
          </a:p>
          <a:p>
            <a:pPr marL="914400" lvl="1" indent="-457200">
              <a:buFont typeface="Arial" panose="020B0604020202020204" pitchFamily="34" charset="0"/>
              <a:buChar char="•"/>
            </a:pPr>
            <a:r>
              <a:rPr lang="en-GB" sz="2800" dirty="0" err="1" smtClean="0">
                <a:latin typeface="Moon Flower Bold" panose="02000500000000000000" pitchFamily="2" charset="0"/>
              </a:rPr>
              <a:t>Infiltratie</a:t>
            </a:r>
            <a:r>
              <a:rPr lang="en-GB" sz="2800" dirty="0" smtClean="0">
                <a:latin typeface="Moon Flower Bold" panose="02000500000000000000" pitchFamily="2" charset="0"/>
              </a:rPr>
              <a:t> </a:t>
            </a:r>
            <a:r>
              <a:rPr lang="en-GB" sz="2800" dirty="0">
                <a:latin typeface="Moon Flower Bold" panose="02000500000000000000" pitchFamily="2" charset="0"/>
              </a:rPr>
              <a:t>van water (hoe </a:t>
            </a:r>
            <a:r>
              <a:rPr lang="en-GB" sz="2800" dirty="0" err="1">
                <a:latin typeface="Moon Flower Bold" panose="02000500000000000000" pitchFamily="2" charset="0"/>
              </a:rPr>
              <a:t>snel</a:t>
            </a:r>
            <a:r>
              <a:rPr lang="en-GB" sz="2800" dirty="0">
                <a:latin typeface="Moon Flower Bold" panose="02000500000000000000" pitchFamily="2" charset="0"/>
              </a:rPr>
              <a:t> </a:t>
            </a:r>
            <a:r>
              <a:rPr lang="en-GB" sz="2800" dirty="0" err="1">
                <a:latin typeface="Moon Flower Bold" panose="02000500000000000000" pitchFamily="2" charset="0"/>
              </a:rPr>
              <a:t>zakt</a:t>
            </a:r>
            <a:r>
              <a:rPr lang="en-GB" sz="2800" dirty="0">
                <a:latin typeface="Moon Flower Bold" panose="02000500000000000000" pitchFamily="2" charset="0"/>
              </a:rPr>
              <a:t> het water </a:t>
            </a:r>
            <a:r>
              <a:rPr lang="en-GB" sz="2800" dirty="0" err="1" smtClean="0">
                <a:latin typeface="Moon Flower Bold" panose="02000500000000000000" pitchFamily="2" charset="0"/>
              </a:rPr>
              <a:t>weg</a:t>
            </a:r>
            <a:r>
              <a:rPr lang="en-GB" sz="2800" dirty="0" smtClean="0">
                <a:latin typeface="Moon Flower Bold" panose="02000500000000000000" pitchFamily="2" charset="0"/>
              </a:rPr>
              <a:t>)</a:t>
            </a:r>
            <a:endParaRPr lang="en-GB" sz="2800" dirty="0">
              <a:latin typeface="Moon Flower Bold" panose="02000500000000000000" pitchFamily="2" charset="0"/>
            </a:endParaRPr>
          </a:p>
          <a:p>
            <a:pPr marL="914400" lvl="1" indent="-457200">
              <a:buFont typeface="Arial" panose="020B0604020202020204" pitchFamily="34" charset="0"/>
              <a:buChar char="•"/>
            </a:pPr>
            <a:endParaRPr lang="nl-NL" sz="2800" dirty="0">
              <a:latin typeface="Moon Flower Bold" panose="02000500000000000000" pitchFamily="2" charset="0"/>
            </a:endParaRPr>
          </a:p>
        </p:txBody>
      </p:sp>
      <p:sp>
        <p:nvSpPr>
          <p:cNvPr id="4" name="Rectangle 3"/>
          <p:cNvSpPr/>
          <p:nvPr/>
        </p:nvSpPr>
        <p:spPr>
          <a:xfrm>
            <a:off x="0" y="1175504"/>
            <a:ext cx="9251428" cy="584775"/>
          </a:xfrm>
          <a:prstGeom prst="rect">
            <a:avLst/>
          </a:prstGeom>
        </p:spPr>
        <p:txBody>
          <a:bodyPr wrap="square">
            <a:spAutoFit/>
          </a:bodyPr>
          <a:lstStyle/>
          <a:p>
            <a:pPr algn="ctr"/>
            <a:r>
              <a:rPr lang="en-GB" sz="3200" b="1" dirty="0">
                <a:latin typeface="Moon Flower Bold" panose="02000500000000000000" pitchFamily="2" charset="0"/>
              </a:rPr>
              <a:t>Check de </a:t>
            </a:r>
            <a:r>
              <a:rPr lang="en-GB" sz="3200" b="1" dirty="0" err="1">
                <a:latin typeface="Moon Flower Bold" panose="02000500000000000000" pitchFamily="2" charset="0"/>
              </a:rPr>
              <a:t>stadsvergroening</a:t>
            </a:r>
            <a:r>
              <a:rPr lang="en-GB" sz="3200" b="1" dirty="0" smtClean="0">
                <a:latin typeface="Moon Flower Bold" panose="02000500000000000000" pitchFamily="2" charset="0"/>
              </a:rPr>
              <a:t>! </a:t>
            </a:r>
            <a:r>
              <a:rPr lang="en-GB" sz="3200" b="1" dirty="0" err="1" smtClean="0">
                <a:latin typeface="Moon Flower Bold" panose="02000500000000000000" pitchFamily="2" charset="0"/>
              </a:rPr>
              <a:t>Een</a:t>
            </a:r>
            <a:r>
              <a:rPr lang="en-GB" sz="3200" b="1" dirty="0" smtClean="0">
                <a:latin typeface="Moon Flower Bold" panose="02000500000000000000" pitchFamily="2" charset="0"/>
              </a:rPr>
              <a:t> </a:t>
            </a:r>
            <a:r>
              <a:rPr lang="en-GB" sz="3200" b="1" dirty="0" err="1">
                <a:latin typeface="Moon Flower Bold" panose="02000500000000000000" pitchFamily="2" charset="0"/>
              </a:rPr>
              <a:t>Echt</a:t>
            </a:r>
            <a:r>
              <a:rPr lang="en-GB" sz="3200" b="1" dirty="0">
                <a:latin typeface="Moon Flower Bold" panose="02000500000000000000" pitchFamily="2" charset="0"/>
              </a:rPr>
              <a:t> </a:t>
            </a:r>
            <a:r>
              <a:rPr lang="en-GB" sz="3200" b="1" dirty="0" err="1">
                <a:latin typeface="Moon Flower Bold" panose="02000500000000000000" pitchFamily="2" charset="0"/>
              </a:rPr>
              <a:t>onderzoeksproject</a:t>
            </a:r>
            <a:r>
              <a:rPr lang="en-GB" sz="3200" b="1" dirty="0">
                <a:latin typeface="Moon Flower Bold" panose="02000500000000000000" pitchFamily="2" charset="0"/>
              </a:rPr>
              <a:t> </a:t>
            </a:r>
          </a:p>
        </p:txBody>
      </p:sp>
      <p:pic>
        <p:nvPicPr>
          <p:cNvPr id="13" name="Picture 2" descr="Image result for ondergelopen grasv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9078"/>
            <a:ext cx="9180830" cy="18089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312942" y="1193800"/>
            <a:ext cx="2722848" cy="1384995"/>
          </a:xfrm>
          <a:prstGeom prst="rect">
            <a:avLst/>
          </a:prstGeom>
          <a:noFill/>
        </p:spPr>
        <p:txBody>
          <a:bodyPr wrap="square" rtlCol="0">
            <a:spAutoFit/>
          </a:bodyPr>
          <a:lstStyle/>
          <a:p>
            <a:pPr marL="285750" indent="-285750">
              <a:buFontTx/>
              <a:buChar char="-"/>
            </a:pPr>
            <a:r>
              <a:rPr lang="en-GB" sz="2800" b="1" dirty="0" smtClean="0">
                <a:latin typeface="Moon Flower Bold" panose="02000500000000000000" pitchFamily="2" charset="0"/>
              </a:rPr>
              <a:t>Check de </a:t>
            </a:r>
            <a:r>
              <a:rPr lang="en-GB" sz="2800" b="1" dirty="0" err="1" smtClean="0">
                <a:latin typeface="Moon Flower Bold" panose="02000500000000000000" pitchFamily="2" charset="0"/>
              </a:rPr>
              <a:t>stadsvergroening</a:t>
            </a:r>
            <a:endParaRPr lang="en-GB" sz="2800" b="1" dirty="0" smtClean="0">
              <a:latin typeface="Moon Flower Bold" panose="02000500000000000000" pitchFamily="2" charset="0"/>
            </a:endParaRPr>
          </a:p>
          <a:p>
            <a:pPr marL="285750" indent="-285750">
              <a:buFontTx/>
              <a:buChar char="-"/>
            </a:pPr>
            <a:endParaRPr lang="nl-NL" sz="2800" b="1" dirty="0">
              <a:latin typeface="Moon Flower Bold" panose="02000500000000000000" pitchFamily="2" charset="0"/>
            </a:endParaRPr>
          </a:p>
        </p:txBody>
      </p:sp>
    </p:spTree>
    <p:extLst>
      <p:ext uri="{BB962C8B-B14F-4D97-AF65-F5344CB8AC3E}">
        <p14:creationId xmlns:p14="http://schemas.microsoft.com/office/powerpoint/2010/main" val="332692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506639" cy="1218784"/>
          </a:xfrm>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p:txBody>
          <a:bodyPr>
            <a:normAutofit/>
          </a:bodyPr>
          <a:lstStyle/>
          <a:p>
            <a:pPr marL="0" indent="0">
              <a:buNone/>
            </a:pPr>
            <a:r>
              <a:rPr lang="nl-NL" b="1" dirty="0" smtClean="0">
                <a:latin typeface="Moon Flower Bold" panose="02000500000000000000" pitchFamily="2" charset="0"/>
              </a:rPr>
              <a:t>Je kan met groen (gras, struiken, bomen) wateroverlast beperken als de</a:t>
            </a:r>
            <a:endParaRPr lang="nl-NL" b="1" dirty="0">
              <a:latin typeface="Moon Flower Bold" panose="02000500000000000000" pitchFamily="2" charset="0"/>
            </a:endParaRPr>
          </a:p>
          <a:p>
            <a:r>
              <a:rPr lang="en-GB" dirty="0" err="1" smtClean="0">
                <a:solidFill>
                  <a:schemeClr val="accent6">
                    <a:lumMod val="75000"/>
                  </a:schemeClr>
                </a:solidFill>
                <a:latin typeface="Moon Flower Bold" panose="02000500000000000000" pitchFamily="2" charset="0"/>
              </a:rPr>
              <a:t>Bodemsoort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zanderig</a:t>
            </a:r>
            <a:r>
              <a:rPr lang="en-GB" dirty="0" smtClean="0">
                <a:latin typeface="Moon Flower Bold" panose="02000500000000000000" pitchFamily="2" charset="0"/>
              </a:rPr>
              <a:t> is</a:t>
            </a:r>
          </a:p>
          <a:p>
            <a:r>
              <a:rPr lang="nl-NL" dirty="0" smtClean="0">
                <a:latin typeface="Moon Flower Bold" panose="02000500000000000000" pitchFamily="2" charset="0"/>
              </a:rPr>
              <a:t>Maar onze kaarten zijn erg grof, we hebben lokale metingen nodig</a:t>
            </a:r>
            <a:endParaRPr lang="en-GB" dirty="0" smtClean="0">
              <a:latin typeface="Moon Flower Bold" panose="02000500000000000000" pitchFamily="2" charset="0"/>
            </a:endParaRPr>
          </a:p>
          <a:p>
            <a:endParaRPr lang="nl-NL" dirty="0" smtClean="0">
              <a:solidFill>
                <a:schemeClr val="accent6">
                  <a:lumMod val="75000"/>
                </a:schemeClr>
              </a:solidFill>
            </a:endParaRPr>
          </a:p>
          <a:p>
            <a:endParaRPr lang="nl-NL" dirty="0">
              <a:solidFill>
                <a:schemeClr val="accent6">
                  <a:lumMod val="75000"/>
                </a:schemeClr>
              </a:solidFill>
            </a:endParaRPr>
          </a:p>
          <a:p>
            <a:endParaRPr lang="nl-NL" dirty="0" smtClean="0">
              <a:solidFill>
                <a:schemeClr val="accent6">
                  <a:lumMod val="75000"/>
                </a:schemeClr>
              </a:solidFill>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71" y="3600239"/>
            <a:ext cx="3762632" cy="3016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334" y="3600437"/>
            <a:ext cx="2494932" cy="3016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2431" t="11816" r="17736"/>
          <a:stretch/>
        </p:blipFill>
        <p:spPr>
          <a:xfrm>
            <a:off x="7003297" y="3602595"/>
            <a:ext cx="4274303" cy="3036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9312942" y="1586984"/>
            <a:ext cx="2828903" cy="523220"/>
          </a:xfrm>
          <a:prstGeom prst="rect">
            <a:avLst/>
          </a:prstGeom>
        </p:spPr>
        <p:txBody>
          <a:bodyPr wrap="square">
            <a:spAutoFit/>
          </a:bodyPr>
          <a:lstStyle/>
          <a:p>
            <a:pPr marL="285750" indent="-285750">
              <a:buFontTx/>
              <a:buChar char="-"/>
            </a:pPr>
            <a:r>
              <a:rPr lang="en-GB" sz="2800" b="1" dirty="0" err="1" smtClean="0">
                <a:latin typeface="Moon Flower Bold" panose="02000500000000000000" pitchFamily="2" charset="0"/>
              </a:rPr>
              <a:t>bodemsoort</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04122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p:txBody>
          <a:bodyPr>
            <a:normAutofit/>
          </a:bodyPr>
          <a:lstStyle/>
          <a:p>
            <a:pPr marL="0" indent="0">
              <a:buNone/>
            </a:pPr>
            <a:r>
              <a:rPr lang="nl-NL" b="1" dirty="0" smtClean="0">
                <a:latin typeface="Moon Flower Bold" panose="02000500000000000000" pitchFamily="2" charset="0"/>
              </a:rPr>
              <a:t>Je kan met groen wateroverlast beperken als de</a:t>
            </a:r>
            <a:endParaRPr lang="nl-NL" b="1" dirty="0">
              <a:latin typeface="Moon Flower Bold" panose="02000500000000000000" pitchFamily="2" charset="0"/>
            </a:endParaRPr>
          </a:p>
          <a:p>
            <a:r>
              <a:rPr lang="en-GB" dirty="0" err="1" smtClean="0">
                <a:solidFill>
                  <a:schemeClr val="accent6">
                    <a:lumMod val="75000"/>
                  </a:schemeClr>
                </a:solidFill>
                <a:latin typeface="Moon Flower Bold" panose="02000500000000000000" pitchFamily="2" charset="0"/>
              </a:rPr>
              <a:t>Porositeit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hoog</a:t>
            </a:r>
            <a:r>
              <a:rPr lang="en-GB" dirty="0" smtClean="0">
                <a:latin typeface="Moon Flower Bold" panose="02000500000000000000" pitchFamily="2" charset="0"/>
              </a:rPr>
              <a:t> is</a:t>
            </a: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95" y="3552739"/>
            <a:ext cx="6096000"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278" y="2790739"/>
            <a:ext cx="5448300" cy="386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9312943" y="1701284"/>
            <a:ext cx="2828904" cy="523220"/>
          </a:xfrm>
          <a:prstGeom prst="rect">
            <a:avLst/>
          </a:prstGeom>
        </p:spPr>
        <p:txBody>
          <a:bodyPr wrap="square">
            <a:spAutoFit/>
          </a:bodyPr>
          <a:lstStyle/>
          <a:p>
            <a:pPr marL="285750" indent="-285750">
              <a:buFontTx/>
              <a:buChar char="-"/>
            </a:pPr>
            <a:r>
              <a:rPr lang="en-GB" sz="2800" b="1" dirty="0" err="1" smtClean="0">
                <a:latin typeface="Moon Flower Bold" panose="02000500000000000000" pitchFamily="2" charset="0"/>
              </a:rPr>
              <a:t>Porositeit</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82731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a:xfrm>
            <a:off x="838200" y="1825625"/>
            <a:ext cx="8413228" cy="4351338"/>
          </a:xfrm>
        </p:spPr>
        <p:txBody>
          <a:bodyPr>
            <a:normAutofit/>
          </a:bodyPr>
          <a:lstStyle/>
          <a:p>
            <a:pPr marL="0" indent="0">
              <a:buNone/>
            </a:pPr>
            <a:r>
              <a:rPr lang="nl-NL" b="1" dirty="0" smtClean="0">
                <a:latin typeface="Moon Flower Bold" panose="02000500000000000000" pitchFamily="2" charset="0"/>
              </a:rPr>
              <a:t>Je kan met groen wateroverlast beperken als </a:t>
            </a:r>
          </a:p>
          <a:p>
            <a:r>
              <a:rPr lang="en-GB" dirty="0" smtClean="0">
                <a:latin typeface="Moon Flower Bold" panose="02000500000000000000" pitchFamily="2" charset="0"/>
              </a:rPr>
              <a:t>Het</a:t>
            </a:r>
            <a:r>
              <a:rPr lang="en-GB" dirty="0" smtClean="0">
                <a:solidFill>
                  <a:schemeClr val="accent6">
                    <a:lumMod val="75000"/>
                  </a:schemeClr>
                </a:solidFill>
                <a:latin typeface="Moon Flower Bold" panose="02000500000000000000" pitchFamily="2" charset="0"/>
              </a:rPr>
              <a:t> </a:t>
            </a:r>
            <a:r>
              <a:rPr lang="en-GB" dirty="0" err="1" smtClean="0">
                <a:solidFill>
                  <a:schemeClr val="accent6">
                    <a:lumMod val="75000"/>
                  </a:schemeClr>
                </a:solidFill>
                <a:latin typeface="Moon Flower Bold" panose="02000500000000000000" pitchFamily="2" charset="0"/>
              </a:rPr>
              <a:t>Bodemvocht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laag</a:t>
            </a:r>
            <a:r>
              <a:rPr lang="en-GB" dirty="0" smtClean="0">
                <a:latin typeface="Moon Flower Bold" panose="02000500000000000000" pitchFamily="2" charset="0"/>
              </a:rPr>
              <a:t> is</a:t>
            </a:r>
          </a:p>
          <a:p>
            <a:r>
              <a:rPr lang="nl-NL" dirty="0" smtClean="0">
                <a:latin typeface="Moon Flower Bold" panose="02000500000000000000" pitchFamily="2" charset="0"/>
              </a:rPr>
              <a:t>De</a:t>
            </a:r>
            <a:r>
              <a:rPr lang="nl-NL" dirty="0" smtClean="0">
                <a:solidFill>
                  <a:schemeClr val="accent6">
                    <a:lumMod val="75000"/>
                  </a:schemeClr>
                </a:solidFill>
                <a:latin typeface="Moon Flower Bold" panose="02000500000000000000" pitchFamily="2" charset="0"/>
              </a:rPr>
              <a:t> Doorlaatbaarheid/infiltratie </a:t>
            </a:r>
            <a:r>
              <a:rPr lang="nl-NL" dirty="0" smtClean="0">
                <a:latin typeface="Moon Flower Bold" panose="02000500000000000000" pitchFamily="2" charset="0"/>
              </a:rPr>
              <a:t>hoog is</a:t>
            </a:r>
          </a:p>
          <a:p>
            <a:endParaRPr lang="nl-NL" dirty="0">
              <a:latin typeface="Moon Flower Bold" panose="02000500000000000000" pitchFamily="2" charset="0"/>
            </a:endParaRPr>
          </a:p>
          <a:p>
            <a:pPr marL="0" indent="0">
              <a:buNone/>
            </a:pPr>
            <a:r>
              <a:rPr lang="nl-NL" dirty="0" smtClean="0">
                <a:latin typeface="Moon Flower Bold" panose="02000500000000000000" pitchFamily="2" charset="0"/>
              </a:rPr>
              <a:t>We gaan nu zelf onderzoeken met wat voor bodem we te maken hebben</a:t>
            </a:r>
          </a:p>
          <a:p>
            <a:pPr marL="0" indent="0">
              <a:buNone/>
            </a:pPr>
            <a:r>
              <a:rPr lang="nl-NL" dirty="0" smtClean="0">
                <a:latin typeface="Moon Flower Bold" panose="02000500000000000000" pitchFamily="2" charset="0"/>
              </a:rPr>
              <a:t>Kijk eerst het volgende filmpje: </a:t>
            </a:r>
          </a:p>
          <a:p>
            <a:pPr marL="0" indent="0">
              <a:buNone/>
            </a:pPr>
            <a:r>
              <a:rPr lang="en-GB" dirty="0" smtClean="0">
                <a:latin typeface="Moon Flower Bold" panose="02000500000000000000" pitchFamily="2" charset="0"/>
                <a:hlinkClick r:id="rId3"/>
              </a:rPr>
              <a:t>https</a:t>
            </a:r>
            <a:r>
              <a:rPr lang="en-GB" dirty="0">
                <a:latin typeface="Moon Flower Bold" panose="02000500000000000000" pitchFamily="2" charset="0"/>
                <a:hlinkClick r:id="rId3"/>
              </a:rPr>
              <a:t>://youtu.be/UvUvIOua-Fc</a:t>
            </a:r>
            <a:r>
              <a:rPr lang="en-GB" dirty="0">
                <a:latin typeface="Moon Flower Bold" panose="02000500000000000000" pitchFamily="2" charset="0"/>
              </a:rPr>
              <a:t> </a:t>
            </a:r>
            <a:endParaRPr lang="en-GB" dirty="0" smtClean="0">
              <a:latin typeface="Moon Flower Bold" panose="02000500000000000000" pitchFamily="2" charset="0"/>
            </a:endParaRPr>
          </a:p>
          <a:p>
            <a:pPr marL="0" indent="0">
              <a:buNone/>
            </a:pPr>
            <a:endParaRPr lang="en-GB" dirty="0">
              <a:latin typeface="Moon Flower Bold" panose="02000500000000000000" pitchFamily="2" charset="0"/>
            </a:endParaRPr>
          </a:p>
          <a:p>
            <a:pPr marL="0" indent="0">
              <a:buNone/>
            </a:pP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912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dirty="0" smtClean="0">
                <a:latin typeface="Brandon Grotesque Black" pitchFamily="34" charset="0"/>
              </a:rPr>
              <a:t>Aan de slag..</a:t>
            </a:r>
            <a:endParaRPr lang="en-GB" sz="4800" dirty="0">
              <a:latin typeface="Brandon Grotesque Black" pitchFamily="34" charset="0"/>
            </a:endParaRPr>
          </a:p>
        </p:txBody>
      </p:sp>
      <p:sp>
        <p:nvSpPr>
          <p:cNvPr id="3" name="Content Placeholder 2"/>
          <p:cNvSpPr>
            <a:spLocks noGrp="1"/>
          </p:cNvSpPr>
          <p:nvPr>
            <p:ph idx="1"/>
          </p:nvPr>
        </p:nvSpPr>
        <p:spPr>
          <a:xfrm>
            <a:off x="838200" y="1825625"/>
            <a:ext cx="8413228" cy="4351338"/>
          </a:xfrm>
        </p:spPr>
        <p:txBody>
          <a:bodyPr>
            <a:normAutofit/>
          </a:bodyPr>
          <a:lstStyle/>
          <a:p>
            <a:pPr marL="0" indent="0">
              <a:buNone/>
            </a:pPr>
            <a:r>
              <a:rPr lang="en-GB" b="1" dirty="0" smtClean="0">
                <a:latin typeface="Moon Flower Bold" panose="02000500000000000000" pitchFamily="2" charset="0"/>
              </a:rPr>
              <a:t>Nu </a:t>
            </a:r>
            <a:r>
              <a:rPr lang="en-GB" b="1" dirty="0" err="1" smtClean="0">
                <a:latin typeface="Moon Flower Bold" panose="02000500000000000000" pitchFamily="2" charset="0"/>
              </a:rPr>
              <a:t>gaan</a:t>
            </a:r>
            <a:r>
              <a:rPr lang="en-GB" b="1" dirty="0" smtClean="0">
                <a:latin typeface="Moon Flower Bold" panose="02000500000000000000" pitchFamily="2" charset="0"/>
              </a:rPr>
              <a:t> we </a:t>
            </a:r>
            <a:r>
              <a:rPr lang="en-GB" b="1" dirty="0" err="1" smtClean="0">
                <a:latin typeface="Moon Flower Bold" panose="02000500000000000000" pitchFamily="2" charset="0"/>
              </a:rPr>
              <a:t>zelf</a:t>
            </a:r>
            <a:r>
              <a:rPr lang="en-GB" b="1" dirty="0" smtClean="0">
                <a:latin typeface="Moon Flower Bold" panose="02000500000000000000" pitchFamily="2" charset="0"/>
              </a:rPr>
              <a:t> </a:t>
            </a:r>
            <a:r>
              <a:rPr lang="en-GB" b="1" dirty="0" err="1" smtClean="0">
                <a:latin typeface="Moon Flower Bold" panose="02000500000000000000" pitchFamily="2" charset="0"/>
              </a:rPr>
              <a:t>aan</a:t>
            </a:r>
            <a:r>
              <a:rPr lang="en-GB" b="1" dirty="0" smtClean="0">
                <a:latin typeface="Moon Flower Bold" panose="02000500000000000000" pitchFamily="2" charset="0"/>
              </a:rPr>
              <a:t> de slag… </a:t>
            </a:r>
            <a:endParaRPr lang="en-GB" dirty="0" smtClean="0">
              <a:latin typeface="Moon Flower Bold" panose="02000500000000000000" pitchFamily="2" charset="0"/>
            </a:endParaRPr>
          </a:p>
          <a:p>
            <a:pPr marL="0" indent="0">
              <a:buNone/>
            </a:pPr>
            <a:endParaRPr lang="en-GB" dirty="0">
              <a:latin typeface="Moon Flower Bold" panose="02000500000000000000" pitchFamily="2" charset="0"/>
            </a:endParaRPr>
          </a:p>
          <a:p>
            <a:pPr marL="0" indent="0">
              <a:buNone/>
            </a:pP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9556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993</Words>
  <Application>Microsoft Office PowerPoint</Application>
  <PresentationFormat>Breedbeeld</PresentationFormat>
  <Paragraphs>94</Paragraphs>
  <Slides>7</Slides>
  <Notes>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vt:i4>
      </vt:variant>
    </vt:vector>
  </HeadingPairs>
  <TitlesOfParts>
    <vt:vector size="15" baseType="lpstr">
      <vt:lpstr>Calibri</vt:lpstr>
      <vt:lpstr>Moon Flower Bold</vt:lpstr>
      <vt:lpstr>Brandon Grotesque Black</vt:lpstr>
      <vt:lpstr>Times New Roman</vt:lpstr>
      <vt:lpstr>Brandon Grotesque Bold</vt:lpstr>
      <vt:lpstr>Calibri Light</vt:lpstr>
      <vt:lpstr>Arial</vt:lpstr>
      <vt:lpstr>Office Theme</vt:lpstr>
      <vt:lpstr>PowerPoint-presentatie</vt:lpstr>
      <vt:lpstr>Regenmeter…</vt:lpstr>
      <vt:lpstr>Wat  gaan we vandaag doen</vt:lpstr>
      <vt:lpstr>Wat meet/observeer je hiervoor</vt:lpstr>
      <vt:lpstr>Wat meet/observeer je hiervoor</vt:lpstr>
      <vt:lpstr>Wat meet/observeer je hiervoor</vt:lpstr>
      <vt:lpstr>Aan de slag..</vt:lpstr>
    </vt:vector>
  </TitlesOfParts>
  <Company>UNESCO-IHE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en waarom gaan we meten?</dc:title>
  <dc:creator>Sandra de Vries</dc:creator>
  <cp:lastModifiedBy>Marit Bogert</cp:lastModifiedBy>
  <cp:revision>70</cp:revision>
  <dcterms:created xsi:type="dcterms:W3CDTF">2018-05-04T14:06:26Z</dcterms:created>
  <dcterms:modified xsi:type="dcterms:W3CDTF">2021-04-29T08:59:41Z</dcterms:modified>
</cp:coreProperties>
</file>